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2860000" cy="38404800"/>
  <p:notesSz cx="6858000" cy="9144000"/>
  <p:defaultTextStyle>
    <a:defPPr>
      <a:defRPr lang="en-US"/>
    </a:defPPr>
    <a:lvl1pPr marL="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89709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49515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79418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093211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459806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3" autoAdjust="0"/>
  </p:normalViewPr>
  <p:slideViewPr>
    <p:cSldViewPr>
      <p:cViewPr varScale="1">
        <p:scale>
          <a:sx n="18" d="100"/>
          <a:sy n="18" d="100"/>
        </p:scale>
        <p:origin x="-1950" y="-192"/>
      </p:cViewPr>
      <p:guideLst>
        <p:guide orient="horz" pos="12096"/>
        <p:guide pos="7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930383"/>
            <a:ext cx="1943100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1762720"/>
            <a:ext cx="1600200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9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9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96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9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9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9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9688" y="8614417"/>
            <a:ext cx="23657720" cy="183498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8596" y="8614417"/>
            <a:ext cx="70600092" cy="183498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783" y="24678643"/>
            <a:ext cx="19431000" cy="7627620"/>
          </a:xfrm>
        </p:spPr>
        <p:txBody>
          <a:bodyPr anchor="t"/>
          <a:lstStyle>
            <a:lvl1pPr algn="l">
              <a:defRPr sz="20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783" y="16277597"/>
            <a:ext cx="19431000" cy="8401047"/>
          </a:xfrm>
        </p:spPr>
        <p:txBody>
          <a:bodyPr anchor="b"/>
          <a:lstStyle>
            <a:lvl1pPr marL="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1pPr>
            <a:lvl2pPr marL="229903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59806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9709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9612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9515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9418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609321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8595" y="50184057"/>
            <a:ext cx="47128905" cy="141928847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1" y="50184057"/>
            <a:ext cx="47128908" cy="141928847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37973"/>
            <a:ext cx="2057400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8596634"/>
            <a:ext cx="10100470" cy="3582667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100" b="1"/>
            </a:lvl2pPr>
            <a:lvl3pPr marL="4598060" indent="0">
              <a:buNone/>
              <a:defRPr sz="9100" b="1"/>
            </a:lvl3pPr>
            <a:lvl4pPr marL="6897091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1" indent="0">
              <a:buNone/>
              <a:defRPr sz="8000" b="1"/>
            </a:lvl6pPr>
            <a:lvl7pPr marL="13794181" indent="0">
              <a:buNone/>
              <a:defRPr sz="8000" b="1"/>
            </a:lvl7pPr>
            <a:lvl8pPr marL="16093211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2179301"/>
            <a:ext cx="10100470" cy="22127213"/>
          </a:xfrm>
        </p:spPr>
        <p:txBody>
          <a:bodyPr/>
          <a:lstStyle>
            <a:lvl1pPr>
              <a:defRPr sz="12100"/>
            </a:lvl1pPr>
            <a:lvl2pPr>
              <a:defRPr sz="10100"/>
            </a:lvl2pPr>
            <a:lvl3pPr>
              <a:defRPr sz="91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12564" y="8596634"/>
            <a:ext cx="10104438" cy="3582667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100" b="1"/>
            </a:lvl2pPr>
            <a:lvl3pPr marL="4598060" indent="0">
              <a:buNone/>
              <a:defRPr sz="9100" b="1"/>
            </a:lvl3pPr>
            <a:lvl4pPr marL="6897091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1" indent="0">
              <a:buNone/>
              <a:defRPr sz="8000" b="1"/>
            </a:lvl6pPr>
            <a:lvl7pPr marL="13794181" indent="0">
              <a:buNone/>
              <a:defRPr sz="8000" b="1"/>
            </a:lvl7pPr>
            <a:lvl8pPr marL="16093211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2564" y="12179301"/>
            <a:ext cx="10104438" cy="22127213"/>
          </a:xfrm>
        </p:spPr>
        <p:txBody>
          <a:bodyPr/>
          <a:lstStyle>
            <a:lvl1pPr>
              <a:defRPr sz="12100"/>
            </a:lvl1pPr>
            <a:lvl2pPr>
              <a:defRPr sz="10100"/>
            </a:lvl2pPr>
            <a:lvl3pPr>
              <a:defRPr sz="91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529080"/>
            <a:ext cx="7520783" cy="6507480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25" y="1529084"/>
            <a:ext cx="12779375" cy="32777433"/>
          </a:xfrm>
        </p:spPr>
        <p:txBody>
          <a:bodyPr/>
          <a:lstStyle>
            <a:lvl1pPr>
              <a:defRPr sz="16100"/>
            </a:lvl1pPr>
            <a:lvl2pPr>
              <a:defRPr sz="14100"/>
            </a:lvl2pPr>
            <a:lvl3pPr>
              <a:defRPr sz="121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8036563"/>
            <a:ext cx="7520783" cy="26269953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000"/>
            </a:lvl3pPr>
            <a:lvl4pPr marL="6897091" indent="0">
              <a:buNone/>
              <a:defRPr sz="4500"/>
            </a:lvl4pPr>
            <a:lvl5pPr marL="9196121" indent="0">
              <a:buNone/>
              <a:defRPr sz="4500"/>
            </a:lvl5pPr>
            <a:lvl6pPr marL="11495151" indent="0">
              <a:buNone/>
              <a:defRPr sz="4500"/>
            </a:lvl6pPr>
            <a:lvl7pPr marL="13794181" indent="0">
              <a:buNone/>
              <a:defRPr sz="4500"/>
            </a:lvl7pPr>
            <a:lvl8pPr marL="16093211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0" y="26883361"/>
            <a:ext cx="13716000" cy="3173733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720" y="3431540"/>
            <a:ext cx="13716000" cy="23042880"/>
          </a:xfrm>
        </p:spPr>
        <p:txBody>
          <a:bodyPr/>
          <a:lstStyle>
            <a:lvl1pPr marL="0" indent="0">
              <a:buNone/>
              <a:defRPr sz="16100"/>
            </a:lvl1pPr>
            <a:lvl2pPr marL="2299030" indent="0">
              <a:buNone/>
              <a:defRPr sz="14100"/>
            </a:lvl2pPr>
            <a:lvl3pPr marL="4598060" indent="0">
              <a:buNone/>
              <a:defRPr sz="12100"/>
            </a:lvl3pPr>
            <a:lvl4pPr marL="6897091" indent="0">
              <a:buNone/>
              <a:defRPr sz="10100"/>
            </a:lvl4pPr>
            <a:lvl5pPr marL="9196121" indent="0">
              <a:buNone/>
              <a:defRPr sz="10100"/>
            </a:lvl5pPr>
            <a:lvl6pPr marL="11495151" indent="0">
              <a:buNone/>
              <a:defRPr sz="10100"/>
            </a:lvl6pPr>
            <a:lvl7pPr marL="13794181" indent="0">
              <a:buNone/>
              <a:defRPr sz="10100"/>
            </a:lvl7pPr>
            <a:lvl8pPr marL="16093211" indent="0">
              <a:buNone/>
              <a:defRPr sz="10100"/>
            </a:lvl8pPr>
            <a:lvl9pPr marL="18392242" indent="0">
              <a:buNone/>
              <a:defRPr sz="10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20" y="30057094"/>
            <a:ext cx="13716000" cy="4507227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000"/>
            </a:lvl3pPr>
            <a:lvl4pPr marL="6897091" indent="0">
              <a:buNone/>
              <a:defRPr sz="4500"/>
            </a:lvl4pPr>
            <a:lvl5pPr marL="9196121" indent="0">
              <a:buNone/>
              <a:defRPr sz="4500"/>
            </a:lvl5pPr>
            <a:lvl6pPr marL="11495151" indent="0">
              <a:buNone/>
              <a:defRPr sz="4500"/>
            </a:lvl6pPr>
            <a:lvl7pPr marL="13794181" indent="0">
              <a:buNone/>
              <a:defRPr sz="4500"/>
            </a:lvl7pPr>
            <a:lvl8pPr marL="16093211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37973"/>
            <a:ext cx="20574000" cy="64008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8961124"/>
            <a:ext cx="20574000" cy="25345393"/>
          </a:xfrm>
          <a:prstGeom prst="rect">
            <a:avLst/>
          </a:prstGeom>
        </p:spPr>
        <p:txBody>
          <a:bodyPr vert="horz" lIns="459806" tIns="229903" rIns="459806" bIns="2299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5595563"/>
            <a:ext cx="5334000" cy="20447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0829-7170-4E74-A54B-67301EF52F1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0500" y="35595563"/>
            <a:ext cx="7239000" cy="20447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35595563"/>
            <a:ext cx="5334000" cy="20447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9645-A99A-42F6-9499-EBA2919F2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98060" rtl="0" eaLnBrk="1" latinLnBrk="0" hangingPunct="1">
        <a:spcBef>
          <a:spcPct val="0"/>
        </a:spcBef>
        <a:buNone/>
        <a:defRPr sz="2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73" indent="-1724273" algn="l" defTabSz="4598060" rtl="0" eaLnBrk="1" latinLnBrk="0" hangingPunct="1">
        <a:spcBef>
          <a:spcPct val="20000"/>
        </a:spcBef>
        <a:buFont typeface="Arial" pitchFamily="34" charset="0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735924" indent="-1436894" algn="l" defTabSz="4598060" rtl="0" eaLnBrk="1" latinLnBrk="0" hangingPunct="1">
        <a:spcBef>
          <a:spcPct val="20000"/>
        </a:spcBef>
        <a:buFont typeface="Arial" pitchFamily="34" charset="0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757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606" indent="-1149515" algn="l" defTabSz="4598060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636" indent="-1149515" algn="l" defTabSz="4598060" rtl="0" eaLnBrk="1" latinLnBrk="0" hangingPunct="1">
        <a:spcBef>
          <a:spcPct val="20000"/>
        </a:spcBef>
        <a:buFont typeface="Arial" pitchFamily="34" charset="0"/>
        <a:buChar char="»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66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696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2727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1757" indent="-1149515" algn="l" defTabSz="45980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29903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598060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89709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19612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15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79418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3211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392242" algn="l" defTabSz="459806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3393400"/>
            <a:ext cx="6477000" cy="5486400"/>
          </a:xfrm>
          <a:prstGeom prst="rect">
            <a:avLst/>
          </a:prstGeom>
        </p:spPr>
      </p:pic>
      <p:pic>
        <p:nvPicPr>
          <p:cNvPr id="4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1905000"/>
            <a:ext cx="6477000" cy="54102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1165800"/>
            <a:ext cx="335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55600"/>
            <a:ext cx="6477000" cy="4876800"/>
          </a:xfrm>
          <a:prstGeom prst="rect">
            <a:avLst/>
          </a:prstGeom>
        </p:spPr>
      </p:pic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15621000" y="35923091"/>
            <a:ext cx="693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97400">
              <a:spcBef>
                <a:spcPct val="50000"/>
              </a:spcBef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Funding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4597400">
              <a:spcBef>
                <a:spcPct val="50000"/>
              </a:spcBef>
            </a:pPr>
            <a:r>
              <a:rPr lang="en-US" sz="2400" dirty="0"/>
              <a:t>This project supported </a:t>
            </a:r>
            <a:r>
              <a:rPr lang="en-US" sz="2400" dirty="0" smtClean="0"/>
              <a:t>by </a:t>
            </a:r>
            <a:r>
              <a:rPr lang="en-US" sz="2400" dirty="0"/>
              <a:t>the Northeast Sustainable Agriculture Research and Education (SARE) program. SARE is a program of the National Institute of Food and Agriculture, U.S. Department of Agriculture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2"/>
          <p:cNvSpPr txBox="1">
            <a:spLocks noChangeArrowheads="1"/>
          </p:cNvSpPr>
          <p:nvPr/>
        </p:nvSpPr>
        <p:spPr>
          <a:xfrm>
            <a:off x="2667000" y="0"/>
            <a:ext cx="19578431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980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Red</a:t>
            </a:r>
            <a:r>
              <a:rPr lang="en-US" sz="8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headed Flea Beetles </a:t>
            </a:r>
            <a:r>
              <a:rPr lang="en-US" sz="8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Phenology</a:t>
            </a:r>
            <a:r>
              <a:rPr lang="en-US" sz="8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Indicators  </a:t>
            </a:r>
            <a:endParaRPr kumimoji="0" lang="en-US" sz="8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62000" y="6934200"/>
            <a:ext cx="604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62000" y="11887200"/>
            <a:ext cx="7162799" cy="1458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Projects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Redheaded flea beetles were collected from MD, NJ, and DE with experiments conducted between May and August of 2012.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Growing degree days and plant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phenological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indicators were recorded at a cooperating nursery in Earlville, MD.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Various hosts were tested for feeding preferences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Use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entomopathogenic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nematodes as a biological control agent was tested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Growing degree days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(GDD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Air, soil, and pot temperature  data were collected throughout the growing season using a HOBO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weather station (Fig. 1).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sz="3000" i="1" u="sng" dirty="0" err="1" smtClean="0">
                <a:latin typeface="Times New Roman" pitchFamily="18" charset="0"/>
                <a:cs typeface="Times New Roman" pitchFamily="18" charset="0"/>
              </a:rPr>
              <a:t>Phenological</a:t>
            </a:r>
            <a:r>
              <a:rPr lang="en-US" sz="3000" i="1" u="sng" dirty="0" smtClean="0">
                <a:latin typeface="Times New Roman" pitchFamily="18" charset="0"/>
                <a:cs typeface="Times New Roman" pitchFamily="18" charset="0"/>
              </a:rPr>
              <a:t> Indicators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(PPIs)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Fields were scouted on a weekly basis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Potential host plants were removed from pots and the root balls were visually inspected for larvae (Fig. 2, 3).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5259050" y="2422820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Entomopathogenic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nematodes (EPNs)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9"/>
            <a:ext cx="5486400" cy="51816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72200" y="2743200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Lianmarie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Colon, Andrew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Kness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Brian A. Kunkel, Department of Entomology &amp; Wildlife Ecology, University of Delaware, Newark, DE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00600" y="27127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165800"/>
            <a:ext cx="3272129" cy="5638800"/>
          </a:xfrm>
          <a:prstGeom prst="rect">
            <a:avLst/>
          </a:prstGeom>
        </p:spPr>
      </p:pic>
      <p:pic>
        <p:nvPicPr>
          <p:cNvPr id="28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458200"/>
            <a:ext cx="6477000" cy="5410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097000"/>
            <a:ext cx="6477000" cy="518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0600" y="30632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Figure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Larva found on root ball (red circle)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31546800"/>
            <a:ext cx="4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6358" y="31318201"/>
            <a:ext cx="24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400" y="36957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Figure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 close-up of larva on root ball (A), close-up of larvae with scale for size (B).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4400" y="8686800"/>
            <a:ext cx="42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34400" y="142494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29600" y="19354800"/>
            <a:ext cx="687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Figure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Black locust in full bloom (A) and Chinese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fringetree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full bloom (B).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7772400"/>
            <a:ext cx="554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Growing degree days &amp; PPI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05800" y="20497800"/>
            <a:ext cx="69159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Larval activity (Fig. 3)  of the first generation was found between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257 – 481 GDD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Two trees in full bloom were black locust and Chinese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fringetree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(Fig. 4). 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9700" y="28384500"/>
            <a:ext cx="5029200" cy="6477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305800" y="34213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Figure 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Magnolia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grandiflora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bloom (A),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Ilex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verticillata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bloom (B), Close-up of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verticillata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flower (C).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Content Placeholder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54401" y="7010399"/>
            <a:ext cx="5410198" cy="6477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849600" y="12954000"/>
            <a:ext cx="5507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Figure 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Hosta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full bloom (A) and Crape myrtle ‘Hopi Pink’ in full bloom (B).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230600" y="2133600"/>
            <a:ext cx="4207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73400" y="8001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58200" y="235458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34400" y="29870400"/>
            <a:ext cx="33130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563850" y="17823160"/>
            <a:ext cx="6248400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Second generation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adult emergence was first noticed between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2100 – 2240 GDD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50 </a:t>
            </a:r>
          </a:p>
          <a:p>
            <a:pPr>
              <a:buFont typeface="Arial" pitchFamily="34" charset="0"/>
              <a:buChar char="•"/>
            </a:pP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No identifiable woody ornamental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phenological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stage was observed.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7620000"/>
            <a:ext cx="68745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Common and difficult nursery pest to control in the northeast, mid-Atlantic and southeast United  States.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Redheaded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flea beetle,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Systena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frontalis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hatch from overwintering eggs to feed on nearby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plant roots.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Feeding rarely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affects plant health; however, even slight amounts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adult feeding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damage on ornamental plants often renders them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unsalable.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0" y="20205412"/>
            <a:ext cx="521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Host Plant Preferences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3400" y="21043612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Preliminary host preference trials suggested Joe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pye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weed may be preferred over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Itea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Sedum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Weigela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Additional studies found no differences in preference between those plants.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Further studies to determine preferred host plants are planned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2450" y="32505640"/>
            <a:ext cx="6294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from this project should help with proper timing of insecticide applications.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two and possibly three generations, but the overlap of life stages from early August to mid-October makes it difficult to determine with accuracy.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Host plant preferences may provide options for possible trap-cropping or early detection of adult activity.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563850" y="13906500"/>
            <a:ext cx="6934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Second generation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flea beetle larvae were first noticed between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1818 – 1860 GDD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Hosta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spp. in full bloom (Fig. 6)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Crape Myrtle ‘Hopi Pink’ bloom – full bloom (Fig. 6); ‘Siren Red’ flower bud swell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Hibisucs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spp. in bloom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Cerastigma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plumbaginoides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bloom.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2" descr="DSC_0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" y="19888200"/>
            <a:ext cx="1524000" cy="237275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438400" y="20345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Figure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Hobo weather station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53400" y="355854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First generation adult emergence was observed at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590 – 785 GDD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Magnolia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grandiflora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flower bud swell – bloom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Ilex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verticillata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bloom – full bloom (Fig. 5).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30098" y="31584902"/>
            <a:ext cx="2819402" cy="228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3792200" y="31394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72" descr="ceslogobluetransparen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96000" y="4343400"/>
            <a:ext cx="9220200" cy="30480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5792450" y="24921537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Steinernema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carpocapsae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provided  &gt; 76% in the laboratory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EPNs showed potential in field studies with trends to reduce beetle populations in pots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Future studies look to improve potential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316200" y="3185606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27813000"/>
            <a:ext cx="6629400" cy="38100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9050000" y="27965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Flea beetle damage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682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Whalen Lab</dc:creator>
  <cp:lastModifiedBy>Brian A. Kunkel</cp:lastModifiedBy>
  <cp:revision>124</cp:revision>
  <dcterms:created xsi:type="dcterms:W3CDTF">2011-04-08T18:43:54Z</dcterms:created>
  <dcterms:modified xsi:type="dcterms:W3CDTF">2013-03-22T15:12:58Z</dcterms:modified>
</cp:coreProperties>
</file>