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257" r:id="rId2"/>
    <p:sldId id="281" r:id="rId3"/>
    <p:sldId id="303" r:id="rId4"/>
    <p:sldId id="282" r:id="rId5"/>
    <p:sldId id="302" r:id="rId6"/>
    <p:sldId id="283" r:id="rId7"/>
    <p:sldId id="297" r:id="rId8"/>
    <p:sldId id="299" r:id="rId9"/>
    <p:sldId id="300" r:id="rId10"/>
    <p:sldId id="296" r:id="rId11"/>
    <p:sldId id="304" r:id="rId12"/>
    <p:sldId id="305" r:id="rId13"/>
    <p:sldId id="313" r:id="rId14"/>
    <p:sldId id="306" r:id="rId15"/>
    <p:sldId id="307" r:id="rId16"/>
    <p:sldId id="308" r:id="rId17"/>
    <p:sldId id="309" r:id="rId18"/>
    <p:sldId id="311" r:id="rId19"/>
    <p:sldId id="312" r:id="rId20"/>
    <p:sldId id="31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58" y="14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75002-C54C-41C1-BC0A-09CB05D0FEF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287CA-517B-44FB-AEF6-E6AB08DD4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9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287CA-517B-44FB-AEF6-E6AB08DD42A1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9B06BAC-D376-461A-8CD9-5E37498EDAF9}" type="datetimeFigureOut">
              <a:rPr lang="en-US" smtClean="0"/>
              <a:pPr/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C6F9F61-B23A-4C13-9FA4-8C9FC25213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Youth Outdoor Adventure  Summer Camp</a:t>
            </a:r>
            <a:endParaRPr lang="en-US" dirty="0"/>
          </a:p>
        </p:txBody>
      </p:sp>
      <p:pic>
        <p:nvPicPr>
          <p:cNvPr id="10" name="Content Placeholder 9" descr="407707_3125066167886_1501222147_n%5b1%5d %282%2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52600" y="2286000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Solid</a:t>
            </a:r>
            <a:r>
              <a:rPr lang="es-MX" dirty="0" smtClean="0"/>
              <a:t> </a:t>
            </a:r>
            <a:r>
              <a:rPr lang="es-MX" dirty="0" err="1" smtClean="0"/>
              <a:t>Ground</a:t>
            </a:r>
            <a:r>
              <a:rPr lang="es-MX" dirty="0" smtClean="0"/>
              <a:t> </a:t>
            </a:r>
            <a:r>
              <a:rPr lang="es-MX" dirty="0" err="1" smtClean="0"/>
              <a:t>Farm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Sustainable Education &amp;      Event Center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0"/>
            <a:ext cx="1143095" cy="15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613648" cy="732974"/>
          </a:xfrm>
        </p:spPr>
        <p:txBody>
          <a:bodyPr/>
          <a:lstStyle/>
          <a:p>
            <a:r>
              <a:rPr lang="en-US" b="0" dirty="0" smtClean="0"/>
              <a:t>“The </a:t>
            </a:r>
            <a:r>
              <a:rPr lang="en-US" b="0" dirty="0"/>
              <a:t>nation that destroys its </a:t>
            </a:r>
            <a:r>
              <a:rPr lang="en-US" b="0" dirty="0" smtClean="0"/>
              <a:t>soil destroys </a:t>
            </a:r>
            <a:r>
              <a:rPr lang="en-US" b="0" dirty="0"/>
              <a:t>itself</a:t>
            </a:r>
            <a:r>
              <a:rPr lang="en-US" b="0" dirty="0" smtClean="0"/>
              <a:t>.”</a:t>
            </a:r>
            <a:endParaRPr lang="en-US" b="0" dirty="0"/>
          </a:p>
          <a:p>
            <a:r>
              <a:rPr lang="en-US" b="0" dirty="0"/>
              <a:t>Franklin D. </a:t>
            </a:r>
            <a:r>
              <a:rPr lang="en-US" b="0" dirty="0" smtClean="0"/>
              <a:t>Roosevelt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8537448" cy="381840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Losing 1% of the earth’s topsoil each year: </a:t>
            </a:r>
            <a:br>
              <a:rPr lang="en-US" sz="1800" dirty="0" smtClean="0"/>
            </a:br>
            <a:r>
              <a:rPr lang="en-US" sz="1800" dirty="0" smtClean="0"/>
              <a:t>an area the size of Indiana.</a:t>
            </a:r>
          </a:p>
          <a:p>
            <a:r>
              <a:rPr lang="en-US" sz="1800" dirty="0" smtClean="0"/>
              <a:t>At this rate only 60 years of topsoil remain.</a:t>
            </a:r>
          </a:p>
          <a:p>
            <a:r>
              <a:rPr lang="en-US" sz="1800" dirty="0"/>
              <a:t>Degraded soil holds significantly less </a:t>
            </a:r>
          </a:p>
          <a:p>
            <a:pPr marL="0" indent="0">
              <a:buNone/>
            </a:pPr>
            <a:r>
              <a:rPr lang="en-US" sz="1800" dirty="0"/>
              <a:t>water and grows significantly less food. </a:t>
            </a:r>
            <a:endParaRPr lang="en-US" sz="1800" dirty="0" smtClean="0"/>
          </a:p>
          <a:p>
            <a:r>
              <a:rPr lang="en-US" sz="1800" dirty="0"/>
              <a:t>Estimate a 30% decrease in food production</a:t>
            </a:r>
          </a:p>
          <a:p>
            <a:pPr marL="0" indent="0">
              <a:buNone/>
            </a:pPr>
            <a:r>
              <a:rPr lang="en-US" sz="1800" dirty="0"/>
              <a:t>capacity with a 50% increase in demand </a:t>
            </a:r>
          </a:p>
          <a:p>
            <a:pPr marL="0" indent="0">
              <a:buNone/>
            </a:pPr>
            <a:r>
              <a:rPr lang="en-US" sz="1800" dirty="0"/>
              <a:t>for food and water over the next 20-50 years</a:t>
            </a:r>
          </a:p>
          <a:p>
            <a:pPr marL="0" indent="0">
              <a:buNone/>
            </a:pPr>
            <a:r>
              <a:rPr lang="en-US" sz="1800" dirty="0"/>
              <a:t>(Time Magazine).</a:t>
            </a:r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Soil Loss and Degradation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3276600" cy="218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0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613648" cy="732974"/>
          </a:xfrm>
        </p:spPr>
        <p:txBody>
          <a:bodyPr/>
          <a:lstStyle/>
          <a:p>
            <a:r>
              <a:rPr lang="en-US" dirty="0" smtClean="0"/>
              <a:t>Primary Causes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8537448" cy="381840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Conventional agriculture (tilling)</a:t>
            </a:r>
          </a:p>
          <a:p>
            <a:r>
              <a:rPr lang="en-US" sz="1800" dirty="0" smtClean="0"/>
              <a:t>Overgrazing</a:t>
            </a:r>
          </a:p>
          <a:p>
            <a:r>
              <a:rPr lang="en-US" sz="1800" dirty="0" smtClean="0"/>
              <a:t>General poor management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Soil Loss and Degradation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71" y="1941739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346" y="3733800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2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613648" cy="732974"/>
          </a:xfrm>
        </p:spPr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8537448" cy="381840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Allan Savory and Holistic Management</a:t>
            </a:r>
          </a:p>
          <a:p>
            <a:r>
              <a:rPr lang="en-US" sz="1800" dirty="0" smtClean="0"/>
              <a:t>No-Till Agriculture of </a:t>
            </a:r>
            <a:r>
              <a:rPr lang="en-US" sz="1800" dirty="0" err="1" smtClean="0"/>
              <a:t>Fukouka</a:t>
            </a:r>
            <a:r>
              <a:rPr lang="en-US" sz="1800" dirty="0" smtClean="0"/>
              <a:t>, Ruth Stout and locally Dave Brandt</a:t>
            </a:r>
          </a:p>
          <a:p>
            <a:r>
              <a:rPr lang="en-US" sz="1800" dirty="0" smtClean="0"/>
              <a:t>Earthworks by thos</a:t>
            </a:r>
            <a:r>
              <a:rPr lang="en-US" sz="1800" dirty="0" smtClean="0"/>
              <a:t>e such as Jeff Lawton, </a:t>
            </a:r>
            <a:r>
              <a:rPr lang="en-US" sz="1800" dirty="0" err="1" smtClean="0"/>
              <a:t>Sepp</a:t>
            </a:r>
            <a:r>
              <a:rPr lang="en-US" sz="1800" dirty="0" smtClean="0"/>
              <a:t> </a:t>
            </a:r>
            <a:r>
              <a:rPr lang="en-US" sz="1800" dirty="0" err="1" smtClean="0"/>
              <a:t>Holzer</a:t>
            </a:r>
            <a:r>
              <a:rPr lang="en-US" sz="1800" dirty="0" smtClean="0"/>
              <a:t>, and others</a:t>
            </a:r>
          </a:p>
          <a:p>
            <a:r>
              <a:rPr lang="en-US" sz="1800" dirty="0" smtClean="0"/>
              <a:t>Research of Christine Jones on the “Liquid Carbon Pathway”</a:t>
            </a:r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42100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147629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74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613648" cy="732974"/>
          </a:xfrm>
        </p:spPr>
        <p:txBody>
          <a:bodyPr/>
          <a:lstStyle/>
          <a:p>
            <a:r>
              <a:rPr lang="en-US" dirty="0" smtClean="0"/>
              <a:t>Key Concepts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8537448" cy="381840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Bare soil is damaged soil.</a:t>
            </a:r>
          </a:p>
          <a:p>
            <a:pPr lvl="1"/>
            <a:r>
              <a:rPr lang="en-US" sz="1300" dirty="0" smtClean="0"/>
              <a:t>No-till, don’t overgraze, etc.</a:t>
            </a:r>
            <a:endParaRPr lang="en-US" sz="1300" dirty="0" smtClean="0"/>
          </a:p>
          <a:p>
            <a:r>
              <a:rPr lang="en-US" sz="1800" dirty="0" smtClean="0"/>
              <a:t>Nature knows how to grow food and build soil in a healthy and harmonious way.</a:t>
            </a:r>
          </a:p>
          <a:p>
            <a:pPr lvl="1"/>
            <a:r>
              <a:rPr lang="en-US" sz="1300" dirty="0" smtClean="0"/>
              <a:t>Mob </a:t>
            </a:r>
            <a:r>
              <a:rPr lang="en-US" sz="1300" dirty="0"/>
              <a:t>Grazing imitates buffalo herds</a:t>
            </a:r>
          </a:p>
          <a:p>
            <a:pPr lvl="1"/>
            <a:r>
              <a:rPr lang="en-US" sz="1300" dirty="0"/>
              <a:t>Cover crops model forest successional processes</a:t>
            </a:r>
          </a:p>
          <a:p>
            <a:r>
              <a:rPr lang="en-US" sz="1800" dirty="0" smtClean="0"/>
              <a:t>Build Soil From the Top Down and the Bottom Up.</a:t>
            </a:r>
          </a:p>
          <a:p>
            <a:pPr lvl="1"/>
            <a:r>
              <a:rPr lang="en-US" sz="1300" dirty="0" smtClean="0"/>
              <a:t>Nitrogen Fixers and Dynamic Accumulators</a:t>
            </a:r>
          </a:p>
          <a:p>
            <a:pPr lvl="1"/>
            <a:r>
              <a:rPr lang="en-US" sz="1300" dirty="0" smtClean="0"/>
              <a:t>Liquid Carbon Pathway</a:t>
            </a:r>
          </a:p>
          <a:p>
            <a:pPr lvl="1"/>
            <a:r>
              <a:rPr lang="en-US" sz="1300" dirty="0" smtClean="0"/>
              <a:t>Mulch</a:t>
            </a:r>
          </a:p>
          <a:p>
            <a:pPr lvl="1"/>
            <a:endParaRPr lang="en-US" sz="13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lvl="1"/>
            <a:endParaRPr lang="en-US" sz="1300" dirty="0" smtClean="0"/>
          </a:p>
          <a:p>
            <a:pPr lvl="1"/>
            <a:endParaRPr lang="en-US" sz="1300" dirty="0"/>
          </a:p>
          <a:p>
            <a:pPr lvl="1"/>
            <a:endParaRPr lang="en-US" sz="1300" dirty="0" smtClean="0"/>
          </a:p>
          <a:p>
            <a:pPr lvl="1"/>
            <a:endParaRPr lang="en-US" sz="1300" dirty="0"/>
          </a:p>
          <a:p>
            <a:pPr lvl="1"/>
            <a:endParaRPr lang="en-US" sz="1300" dirty="0" smtClean="0"/>
          </a:p>
          <a:p>
            <a:pPr lvl="1"/>
            <a:endParaRPr lang="en-US" sz="1300" dirty="0"/>
          </a:p>
          <a:p>
            <a:pPr lvl="1"/>
            <a:endParaRPr lang="en-US" sz="1300" dirty="0" smtClean="0"/>
          </a:p>
          <a:p>
            <a:pPr lvl="1"/>
            <a:endParaRPr lang="en-US" sz="1300" dirty="0"/>
          </a:p>
          <a:p>
            <a:pPr lvl="1"/>
            <a:endParaRPr lang="en-US" sz="1300" dirty="0" smtClean="0"/>
          </a:p>
          <a:p>
            <a:pPr lvl="1"/>
            <a:endParaRPr lang="en-US" sz="1300" dirty="0"/>
          </a:p>
          <a:p>
            <a:pPr lvl="1"/>
            <a:endParaRPr lang="en-US" sz="13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5052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1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it all together.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865041"/>
            <a:ext cx="4041775" cy="3031331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67818"/>
            <a:ext cx="3999441" cy="299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69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it all together.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3556000" cy="26670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2438401"/>
            <a:ext cx="3581400" cy="2686050"/>
          </a:xfrm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it all together.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67000"/>
            <a:ext cx="4038600" cy="30289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0"/>
            <a:ext cx="4041775" cy="2273498"/>
          </a:xfrm>
        </p:spPr>
      </p:pic>
    </p:spTree>
    <p:extLst>
      <p:ext uri="{BB962C8B-B14F-4D97-AF65-F5344CB8AC3E}">
        <p14:creationId xmlns:p14="http://schemas.microsoft.com/office/powerpoint/2010/main" val="336769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it all together.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3048000"/>
            <a:ext cx="4174067" cy="2347912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0"/>
            <a:ext cx="4182533" cy="2352675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it all together.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46438"/>
            <a:ext cx="4038600" cy="227171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00400"/>
            <a:ext cx="4041775" cy="2273498"/>
          </a:xfrm>
        </p:spPr>
      </p:pic>
    </p:spTree>
    <p:extLst>
      <p:ext uri="{BB962C8B-B14F-4D97-AF65-F5344CB8AC3E}">
        <p14:creationId xmlns:p14="http://schemas.microsoft.com/office/powerpoint/2010/main" val="42121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it all together.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041775" cy="227349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46438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413795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Sustainable Education &amp; Event Center</a:t>
            </a:r>
            <a:endParaRPr lang="en-US" dirty="0"/>
          </a:p>
        </p:txBody>
      </p:sp>
      <p:pic>
        <p:nvPicPr>
          <p:cNvPr id="6" name="Picture 5" descr="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1447800"/>
            <a:ext cx="3596640" cy="2697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560048_375036795861454_66104131_n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3657600"/>
            <a:ext cx="3505200" cy="2800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Content Placeholder 3" descr="005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381000" y="1371600"/>
            <a:ext cx="3657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it all together.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243957"/>
            <a:ext cx="4041775" cy="2273498"/>
          </a:xfrm>
        </p:spPr>
      </p:pic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1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C:\Users\weston\Pictures\2012-09-18\0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4223"/>
            <a:ext cx="3171305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310551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200"/>
            <a:ext cx="2819400" cy="211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31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352800"/>
            <a:ext cx="3816085" cy="2862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60244_522255857801309_901273332_n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276600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nutgrafting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304800"/>
            <a:ext cx="3683000" cy="2762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2000"/>
            <a:ext cx="4038600" cy="302895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91064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83742"/>
            <a:ext cx="3657600" cy="242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3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Youth Outdoor Adventure Camp</a:t>
            </a:r>
            <a:endParaRPr lang="en-US" dirty="0"/>
          </a:p>
        </p:txBody>
      </p:sp>
      <p:pic>
        <p:nvPicPr>
          <p:cNvPr id="6" name="Picture 5" descr="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581400"/>
            <a:ext cx="37338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3" descr="231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990600" y="1371600"/>
            <a:ext cx="3294856" cy="247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6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810000"/>
            <a:ext cx="3977401" cy="2606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3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1447800"/>
            <a:ext cx="35052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9600"/>
            <a:ext cx="4191000" cy="314325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2438400" cy="324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30480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2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Communal Farming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4872567" cy="36544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429000"/>
            <a:ext cx="3505200" cy="2628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57600"/>
            <a:ext cx="1819274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Forest Gardening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06979"/>
            <a:ext cx="3657600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92011"/>
            <a:ext cx="342900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52800"/>
            <a:ext cx="3779520" cy="283464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068536"/>
            <a:ext cx="3619500" cy="204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4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968</TotalTime>
  <Words>209</Words>
  <Application>Microsoft Office PowerPoint</Application>
  <PresentationFormat>On-screen Show (4:3)</PresentationFormat>
  <Paragraphs>74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Civic</vt:lpstr>
      <vt:lpstr>Solid Ground Farm</vt:lpstr>
      <vt:lpstr>Sustainable Education &amp; Event Center</vt:lpstr>
      <vt:lpstr>PowerPoint Presentation</vt:lpstr>
      <vt:lpstr>PowerPoint Presentation</vt:lpstr>
      <vt:lpstr>PowerPoint Presentation</vt:lpstr>
      <vt:lpstr>Youth Outdoor Adventure Camp</vt:lpstr>
      <vt:lpstr>PowerPoint Presentation</vt:lpstr>
      <vt:lpstr>Communal Farming</vt:lpstr>
      <vt:lpstr>Forest Gardening</vt:lpstr>
      <vt:lpstr>Soil Loss and Degradation</vt:lpstr>
      <vt:lpstr>Soil Loss and Degradation</vt:lpstr>
      <vt:lpstr>Solutions</vt:lpstr>
      <vt:lpstr>Solutions</vt:lpstr>
      <vt:lpstr>Solutions</vt:lpstr>
      <vt:lpstr>Solutions</vt:lpstr>
      <vt:lpstr>Solutions</vt:lpstr>
      <vt:lpstr>Solutions</vt:lpstr>
      <vt:lpstr>Solutions</vt:lpstr>
      <vt:lpstr>Solutions</vt:lpstr>
      <vt:lpstr>Solutions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library</dc:creator>
  <cp:lastModifiedBy>weston</cp:lastModifiedBy>
  <cp:revision>68</cp:revision>
  <dcterms:created xsi:type="dcterms:W3CDTF">2012-06-19T13:07:10Z</dcterms:created>
  <dcterms:modified xsi:type="dcterms:W3CDTF">2013-09-13T01:38:05Z</dcterms:modified>
</cp:coreProperties>
</file>