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78" r:id="rId2"/>
    <p:sldId id="479" r:id="rId3"/>
    <p:sldId id="482" r:id="rId4"/>
    <p:sldId id="48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99FF"/>
    <a:srgbClr val="66FFFF"/>
    <a:srgbClr val="000000"/>
    <a:srgbClr val="66FF33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2260" autoAdjust="0"/>
  </p:normalViewPr>
  <p:slideViewPr>
    <p:cSldViewPr>
      <p:cViewPr>
        <p:scale>
          <a:sx n="73" d="100"/>
          <a:sy n="73" d="100"/>
        </p:scale>
        <p:origin x="-148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Data\Sare%20Data%20%20PTB%20Spring%202013%20Lanes%20&amp;%20Byr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Data\Sare%20Data%20%20PTB%20Spring%202013%20Lanes%20&amp;%20Byr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Data\SARE%20BaslineAssay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Data\SARE%20BaslineAssay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Data\SARE%20BaslineAssayResul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2013%20Data\SARE%20LPTB%20Florida%20Data%2011-13-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Data\SARE%20LPTB%20Florida%20Data%2011-13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Irrigation Effects Spring 2013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Lbls>
            <c:dLbl>
              <c:idx val="0"/>
              <c:layout>
                <c:manualLayout>
                  <c:x val="2.7777777777777779E-3"/>
                  <c:y val="-2.3148148148148147E-2"/>
                </c:manualLayout>
              </c:layout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b="1"/>
                      <a:t>BC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7777777777777776E-2"/>
                </c:manualLayout>
              </c:layout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b="1"/>
                      <a:t>B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b="1"/>
                      <a:t>C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1666666666666664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plus"/>
            <c:errValType val="cust"/>
            <c:noEndCap val="0"/>
            <c:plus>
              <c:numRef>
                <c:f>[1]Lanes!$M$26:$M$29</c:f>
                <c:numCache>
                  <c:formatCode>General</c:formatCode>
                  <c:ptCount val="4"/>
                  <c:pt idx="0">
                    <c:v>7.2</c:v>
                  </c:pt>
                  <c:pt idx="1">
                    <c:v>6.3</c:v>
                  </c:pt>
                  <c:pt idx="2">
                    <c:v>0</c:v>
                  </c:pt>
                  <c:pt idx="3">
                    <c:v>10.199999999999999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[1]Lanes!$K$26:$K$29</c:f>
              <c:strCache>
                <c:ptCount val="4"/>
                <c:pt idx="0">
                  <c:v>Barricade</c:v>
                </c:pt>
                <c:pt idx="1">
                  <c:v>Irrig</c:v>
                </c:pt>
                <c:pt idx="2">
                  <c:v>Lorsban</c:v>
                </c:pt>
                <c:pt idx="3">
                  <c:v>No Irrig</c:v>
                </c:pt>
              </c:strCache>
            </c:strRef>
          </c:cat>
          <c:val>
            <c:numRef>
              <c:f>[1]Lanes!$L$26:$L$29</c:f>
              <c:numCache>
                <c:formatCode>General</c:formatCode>
                <c:ptCount val="4"/>
                <c:pt idx="0">
                  <c:v>12.5</c:v>
                </c:pt>
                <c:pt idx="1">
                  <c:v>31.3</c:v>
                </c:pt>
                <c:pt idx="2">
                  <c:v>0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27520"/>
        <c:axId val="104429440"/>
      </c:barChart>
      <c:catAx>
        <c:axId val="104427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en-US" sz="1800" b="1"/>
                  <a:t>Treatment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4429440"/>
        <c:crosses val="autoZero"/>
        <c:auto val="1"/>
        <c:lblAlgn val="ctr"/>
        <c:lblOffset val="100"/>
        <c:noMultiLvlLbl val="0"/>
      </c:catAx>
      <c:valAx>
        <c:axId val="10442944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% Infested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44275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PTB Infestation</a:t>
            </a:r>
            <a:endParaRPr lang="en-US" baseline="0"/>
          </a:p>
          <a:p>
            <a:pPr>
              <a:defRPr/>
            </a:pPr>
            <a:r>
              <a:rPr lang="en-US" baseline="0"/>
              <a:t>Assessed Spring 20113 Byron GA</a:t>
            </a:r>
            <a:endParaRPr lang="en-US"/>
          </a:p>
        </c:rich>
      </c:tx>
      <c:layout>
        <c:manualLayout>
          <c:xMode val="edge"/>
          <c:yMode val="edge"/>
          <c:x val="0.31526930391186131"/>
          <c:y val="5.055291420633086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8.4254857010551465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A</a:t>
                    </a:r>
                    <a:endParaRPr lang="en-US" b="1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613439787092482E-3"/>
                  <c:y val="-3.7914685654748141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5.055291420633086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613439787092482E-3"/>
                  <c:y val="-8.0042114160023894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1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1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9489199953693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plus"/>
            <c:errValType val="cust"/>
            <c:noEndCap val="0"/>
            <c:plus>
              <c:numRef>
                <c:f>figs!$F$7:$F$13</c:f>
                <c:numCache>
                  <c:formatCode>General</c:formatCode>
                  <c:ptCount val="7"/>
                  <c:pt idx="0">
                    <c:v>8.2474488000000008</c:v>
                  </c:pt>
                  <c:pt idx="1">
                    <c:v>4.7633333000000002</c:v>
                  </c:pt>
                  <c:pt idx="2">
                    <c:v>9.5233332999999991</c:v>
                  </c:pt>
                  <c:pt idx="3">
                    <c:v>8.2474488000000008</c:v>
                  </c:pt>
                  <c:pt idx="4">
                    <c:v>0</c:v>
                  </c:pt>
                  <c:pt idx="5">
                    <c:v>0</c:v>
                  </c:pt>
                  <c:pt idx="6">
                    <c:v>4.7633333000000002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figs!$D$7:$D$13</c:f>
              <c:strCache>
                <c:ptCount val="7"/>
                <c:pt idx="0">
                  <c:v>Boom</c:v>
                </c:pt>
                <c:pt idx="1">
                  <c:v>Control</c:v>
                </c:pt>
                <c:pt idx="2">
                  <c:v>Enema-H</c:v>
                </c:pt>
                <c:pt idx="3">
                  <c:v>Handgun</c:v>
                </c:pt>
                <c:pt idx="4">
                  <c:v>In vivo</c:v>
                </c:pt>
                <c:pt idx="5">
                  <c:v>Lorsban</c:v>
                </c:pt>
                <c:pt idx="6">
                  <c:v>Trunk</c:v>
                </c:pt>
              </c:strCache>
            </c:strRef>
          </c:cat>
          <c:val>
            <c:numRef>
              <c:f>figs!$E$7:$E$13</c:f>
              <c:numCache>
                <c:formatCode>General</c:formatCode>
                <c:ptCount val="7"/>
                <c:pt idx="0">
                  <c:v>28.573333300000002</c:v>
                </c:pt>
                <c:pt idx="1">
                  <c:v>38.0966667</c:v>
                </c:pt>
                <c:pt idx="2">
                  <c:v>19.046666699999999</c:v>
                </c:pt>
                <c:pt idx="3">
                  <c:v>28.573333300000002</c:v>
                </c:pt>
                <c:pt idx="4">
                  <c:v>14.29</c:v>
                </c:pt>
                <c:pt idx="5">
                  <c:v>14.29</c:v>
                </c:pt>
                <c:pt idx="6">
                  <c:v>9.5266666999999998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85632"/>
        <c:axId val="104487552"/>
      </c:barChart>
      <c:catAx>
        <c:axId val="104485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/>
                  <a:t>Treatment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4487552"/>
        <c:crosses val="autoZero"/>
        <c:auto val="1"/>
        <c:lblAlgn val="ctr"/>
        <c:lblOffset val="100"/>
        <c:noMultiLvlLbl val="0"/>
      </c:catAx>
      <c:valAx>
        <c:axId val="104487552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% Infestation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4485632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Survival</a:t>
            </a:r>
            <a:r>
              <a:rPr lang="en-US" baseline="0"/>
              <a:t> of </a:t>
            </a:r>
            <a:r>
              <a:rPr lang="en-US" i="1" baseline="0"/>
              <a:t>G. mellonella </a:t>
            </a:r>
            <a:r>
              <a:rPr lang="en-US" baseline="0"/>
              <a:t>after 0 min 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/>
                      <a:t>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figs!$D$7:$D$11</c:f>
              <c:strCache>
                <c:ptCount val="5"/>
                <c:pt idx="0">
                  <c:v>Aqueous</c:v>
                </c:pt>
                <c:pt idx="1">
                  <c:v>B-0.5%</c:v>
                </c:pt>
                <c:pt idx="2">
                  <c:v>B-1%</c:v>
                </c:pt>
                <c:pt idx="3">
                  <c:v>B-2%</c:v>
                </c:pt>
                <c:pt idx="4">
                  <c:v>Control</c:v>
                </c:pt>
              </c:strCache>
            </c:strRef>
          </c:cat>
          <c:val>
            <c:numRef>
              <c:f>figs!$E$7:$E$11</c:f>
              <c:numCache>
                <c:formatCode>General</c:formatCode>
                <c:ptCount val="5"/>
                <c:pt idx="0">
                  <c:v>20</c:v>
                </c:pt>
                <c:pt idx="1">
                  <c:v>0</c:v>
                </c:pt>
                <c:pt idx="2">
                  <c:v>3.3333333000000001</c:v>
                </c:pt>
                <c:pt idx="3">
                  <c:v>0</c:v>
                </c:pt>
                <c:pt idx="4">
                  <c:v>96.666666699999993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165632"/>
        <c:axId val="74270592"/>
      </c:barChart>
      <c:catAx>
        <c:axId val="74165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Treatment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74270592"/>
        <c:crosses val="autoZero"/>
        <c:auto val="1"/>
        <c:lblAlgn val="ctr"/>
        <c:lblOffset val="100"/>
        <c:noMultiLvlLbl val="0"/>
      </c:catAx>
      <c:valAx>
        <c:axId val="74270592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%</a:t>
                </a:r>
                <a:r>
                  <a:rPr lang="en-US" sz="1600" baseline="0"/>
                  <a:t> Survival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165632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Survival</a:t>
            </a:r>
            <a:r>
              <a:rPr lang="en-US" baseline="0"/>
              <a:t> of </a:t>
            </a:r>
            <a:r>
              <a:rPr lang="en-US" i="1" baseline="0"/>
              <a:t>G. mellonella </a:t>
            </a:r>
            <a:r>
              <a:rPr lang="en-US" baseline="0"/>
              <a:t>after 15 min 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C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C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/>
                      <a:t>C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figs!$D$28:$D$32</c:f>
              <c:strCache>
                <c:ptCount val="5"/>
                <c:pt idx="0">
                  <c:v>Aqueous</c:v>
                </c:pt>
                <c:pt idx="1">
                  <c:v>B-0.5%</c:v>
                </c:pt>
                <c:pt idx="2">
                  <c:v>B-1%</c:v>
                </c:pt>
                <c:pt idx="3">
                  <c:v>B-2%</c:v>
                </c:pt>
                <c:pt idx="4">
                  <c:v>Control</c:v>
                </c:pt>
              </c:strCache>
            </c:strRef>
          </c:cat>
          <c:val>
            <c:numRef>
              <c:f>figs!$E$28:$E$32</c:f>
              <c:numCache>
                <c:formatCode>General</c:formatCode>
                <c:ptCount val="5"/>
                <c:pt idx="0">
                  <c:v>66.666666699999993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38560"/>
        <c:axId val="75167232"/>
      </c:barChart>
      <c:catAx>
        <c:axId val="75138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Treatment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75167232"/>
        <c:crosses val="autoZero"/>
        <c:auto val="1"/>
        <c:lblAlgn val="ctr"/>
        <c:lblOffset val="100"/>
        <c:noMultiLvlLbl val="0"/>
      </c:catAx>
      <c:valAx>
        <c:axId val="75167232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%</a:t>
                </a:r>
                <a:r>
                  <a:rPr lang="en-US" sz="1600" baseline="0"/>
                  <a:t> Survival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138560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Survival</a:t>
            </a:r>
            <a:r>
              <a:rPr lang="en-US" baseline="0"/>
              <a:t> of </a:t>
            </a:r>
            <a:r>
              <a:rPr lang="en-US" i="1" baseline="0"/>
              <a:t>G. mellonella </a:t>
            </a:r>
            <a:r>
              <a:rPr lang="en-US" baseline="0"/>
              <a:t>after 30 min 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C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/>
                      <a:t>C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figs!$D$44:$D$48</c:f>
              <c:strCache>
                <c:ptCount val="5"/>
                <c:pt idx="0">
                  <c:v>Aqueous</c:v>
                </c:pt>
                <c:pt idx="1">
                  <c:v>B-0.5%</c:v>
                </c:pt>
                <c:pt idx="2">
                  <c:v>B-1%</c:v>
                </c:pt>
                <c:pt idx="3">
                  <c:v>B-2%</c:v>
                </c:pt>
                <c:pt idx="4">
                  <c:v>Control</c:v>
                </c:pt>
              </c:strCache>
            </c:strRef>
          </c:cat>
          <c:val>
            <c:numRef>
              <c:f>figs!$E$44:$E$48</c:f>
              <c:numCache>
                <c:formatCode>General</c:formatCode>
                <c:ptCount val="5"/>
                <c:pt idx="0">
                  <c:v>100</c:v>
                </c:pt>
                <c:pt idx="1">
                  <c:v>10</c:v>
                </c:pt>
                <c:pt idx="2">
                  <c:v>63.3</c:v>
                </c:pt>
                <c:pt idx="3">
                  <c:v>0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06368"/>
        <c:axId val="76108928"/>
      </c:barChart>
      <c:catAx>
        <c:axId val="76106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Treatment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76108928"/>
        <c:crosses val="autoZero"/>
        <c:auto val="1"/>
        <c:lblAlgn val="ctr"/>
        <c:lblOffset val="100"/>
        <c:noMultiLvlLbl val="0"/>
      </c:catAx>
      <c:valAx>
        <c:axId val="76108928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%</a:t>
                </a:r>
                <a:r>
                  <a:rPr lang="en-US" sz="1600" baseline="0"/>
                  <a:t> Survival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106368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46303587051629"/>
          <c:y val="8.2013706620005816E-2"/>
          <c:w val="0.81820363079615044"/>
          <c:h val="0.664020122484689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[1]Sheet1!$C$2:$C$6</c:f>
                <c:numCache>
                  <c:formatCode>General</c:formatCode>
                  <c:ptCount val="5"/>
                  <c:pt idx="0">
                    <c:v>0.22900000000000001</c:v>
                  </c:pt>
                  <c:pt idx="1">
                    <c:v>0.32200000000000001</c:v>
                  </c:pt>
                  <c:pt idx="2">
                    <c:v>0.29699999999999999</c:v>
                  </c:pt>
                  <c:pt idx="3">
                    <c:v>0.22500000000000001</c:v>
                  </c:pt>
                  <c:pt idx="4">
                    <c:v>0.441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[1]Sheet1!$A$2:$A$6</c:f>
              <c:strCache>
                <c:ptCount val="5"/>
                <c:pt idx="0">
                  <c:v>Barr2%</c:v>
                </c:pt>
                <c:pt idx="1">
                  <c:v>BarrFull</c:v>
                </c:pt>
                <c:pt idx="2">
                  <c:v>Control</c:v>
                </c:pt>
                <c:pt idx="3">
                  <c:v>Nufos</c:v>
                </c:pt>
                <c:pt idx="4">
                  <c:v>NemOnly</c:v>
                </c:pt>
              </c:strCache>
            </c:strRef>
          </c:cat>
          <c:val>
            <c:numRef>
              <c:f>[1]Sheet1!$B$2:$B$6</c:f>
              <c:numCache>
                <c:formatCode>General</c:formatCode>
                <c:ptCount val="5"/>
                <c:pt idx="0">
                  <c:v>0.58299999999999996</c:v>
                </c:pt>
                <c:pt idx="1">
                  <c:v>0.83299999999999996</c:v>
                </c:pt>
                <c:pt idx="2">
                  <c:v>1.833</c:v>
                </c:pt>
                <c:pt idx="3">
                  <c:v>0.66700000000000004</c:v>
                </c:pt>
                <c:pt idx="4">
                  <c:v>1.833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3264"/>
        <c:axId val="31490048"/>
      </c:barChart>
      <c:catAx>
        <c:axId val="7723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US" sz="1400" b="1"/>
                  <a:t>Treatment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1490048"/>
        <c:crosses val="autoZero"/>
        <c:auto val="1"/>
        <c:lblAlgn val="ctr"/>
        <c:lblOffset val="100"/>
        <c:noMultiLvlLbl val="0"/>
      </c:catAx>
      <c:valAx>
        <c:axId val="314900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aseline="0" dirty="0"/>
                  <a:t> </a:t>
                </a:r>
                <a:r>
                  <a:rPr lang="en-US" sz="1400" baseline="0" dirty="0" smtClean="0"/>
                  <a:t>#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Live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7232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56014873140881"/>
          <c:y val="5.4235928842228116E-2"/>
          <c:w val="0.81088429571303589"/>
          <c:h val="0.691797900262467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A</a:t>
                    </a:r>
                    <a:endParaRPr lang="en-US" sz="1200" b="1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/>
                      <a:t>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[1]Sheet1!$A$16:$A$19</c:f>
              <c:strCache>
                <c:ptCount val="4"/>
                <c:pt idx="0">
                  <c:v>Barr2%</c:v>
                </c:pt>
                <c:pt idx="1">
                  <c:v>BarrFull</c:v>
                </c:pt>
                <c:pt idx="2">
                  <c:v>Nufos</c:v>
                </c:pt>
                <c:pt idx="3">
                  <c:v>NemOnly</c:v>
                </c:pt>
              </c:strCache>
            </c:strRef>
          </c:cat>
          <c:val>
            <c:numRef>
              <c:f>[1]Sheet1!$D$16:$D$19</c:f>
              <c:numCache>
                <c:formatCode>General</c:formatCode>
                <c:ptCount val="4"/>
                <c:pt idx="0">
                  <c:v>68.180999999999997</c:v>
                </c:pt>
                <c:pt idx="1">
                  <c:v>54.545000000000002</c:v>
                </c:pt>
                <c:pt idx="2">
                  <c:v>63.636000000000003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845696"/>
        <c:axId val="68617344"/>
      </c:barChart>
      <c:catAx>
        <c:axId val="66845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Treatment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8617344"/>
        <c:crosses val="autoZero"/>
        <c:auto val="1"/>
        <c:lblAlgn val="ctr"/>
        <c:lblOffset val="100"/>
        <c:noMultiLvlLbl val="0"/>
      </c:catAx>
      <c:valAx>
        <c:axId val="68617344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Control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668456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</cdr:x>
      <cdr:y>0.41667</cdr:y>
    </cdr:from>
    <cdr:to>
      <cdr:x>0.26458</cdr:x>
      <cdr:y>0.50695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4400" y="1143000"/>
          <a:ext cx="295260" cy="247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B</a:t>
          </a:r>
        </a:p>
      </cdr:txBody>
    </cdr:sp>
  </cdr:relSizeAnchor>
  <cdr:relSizeAnchor xmlns:cdr="http://schemas.openxmlformats.org/drawingml/2006/chartDrawing">
    <cdr:from>
      <cdr:x>0.21458</cdr:x>
      <cdr:y>0.30556</cdr:y>
    </cdr:from>
    <cdr:to>
      <cdr:x>0.25208</cdr:x>
      <cdr:y>0.51736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81075" y="838200"/>
          <a:ext cx="171450" cy="581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0.34792</cdr:x>
      <cdr:y>0.26736</cdr:y>
    </cdr:from>
    <cdr:to>
      <cdr:x>0.45833</cdr:x>
      <cdr:y>0.42361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90675" y="733425"/>
          <a:ext cx="50482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0.36667</cdr:x>
      <cdr:y>0.30556</cdr:y>
    </cdr:from>
    <cdr:to>
      <cdr:x>0.43333</cdr:x>
      <cdr:y>0.41667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76400" y="838200"/>
          <a:ext cx="304770" cy="304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B</a:t>
          </a:r>
        </a:p>
      </cdr:txBody>
    </cdr:sp>
  </cdr:relSizeAnchor>
  <cdr:relSizeAnchor xmlns:cdr="http://schemas.openxmlformats.org/drawingml/2006/chartDrawing">
    <cdr:from>
      <cdr:x>0.70417</cdr:x>
      <cdr:y>0.29514</cdr:y>
    </cdr:from>
    <cdr:to>
      <cdr:x>0.85417</cdr:x>
      <cdr:y>0.47917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19450" y="809625"/>
          <a:ext cx="685800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0.68333</cdr:x>
      <cdr:y>0.38889</cdr:y>
    </cdr:from>
    <cdr:to>
      <cdr:x>0.74375</cdr:x>
      <cdr:y>0.47569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24200" y="1066800"/>
          <a:ext cx="276240" cy="238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B</a:t>
          </a:r>
        </a:p>
      </cdr:txBody>
    </cdr:sp>
  </cdr:relSizeAnchor>
  <cdr:relSizeAnchor xmlns:cdr="http://schemas.openxmlformats.org/drawingml/2006/chartDrawing">
    <cdr:from>
      <cdr:x>0.51667</cdr:x>
      <cdr:y>0.05556</cdr:y>
    </cdr:from>
    <cdr:to>
      <cdr:x>0.58125</cdr:x>
      <cdr:y>0.15279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62200" y="152400"/>
          <a:ext cx="295260" cy="266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A</a:t>
          </a:r>
        </a:p>
      </cdr:txBody>
    </cdr:sp>
  </cdr:relSizeAnchor>
  <cdr:relSizeAnchor xmlns:cdr="http://schemas.openxmlformats.org/drawingml/2006/chartDrawing">
    <cdr:from>
      <cdr:x>0.85417</cdr:x>
      <cdr:y>0.04167</cdr:y>
    </cdr:from>
    <cdr:to>
      <cdr:x>1</cdr:x>
      <cdr:y>0.13542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905250" y="114301"/>
          <a:ext cx="666750" cy="257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A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7A6307-5E3F-4FF3-8D3D-5421B2B75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51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376B4E-A9CD-40E0-9820-F46902345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97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3AF04-9EEA-4686-A842-A97626B9E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1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A92AF-6D25-4466-BA4A-29DA27A50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4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1E17-115A-4DCC-BF6B-0383B1995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0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D941F-79AD-404B-93BE-81045707A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48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46956-931C-40C9-82A4-E1C1370DE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8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1609D-F50F-4C02-BAC0-DCCA6D9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0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6719B-D2D6-4788-A05D-D371D8F64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1A108-741F-4162-8825-54ECEE49B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3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EF3C5-1E95-4ACC-9BF0-2B05FB332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3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A76A-7282-4C51-B739-86019844B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7A146-2771-4F93-9524-88F35E5B4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3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DD22-12BB-45AC-8966-E941552BF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6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231C6-E436-486F-928E-DE0A4289F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406EA-79C4-4161-B84B-91E9FF77B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5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9F5E517-5ED3-47C0-A032-0C0367140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Irrigation Effects,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Trial</a:t>
            </a:r>
            <a:br>
              <a:rPr lang="en-US" dirty="0" smtClean="0"/>
            </a:br>
            <a:r>
              <a:rPr lang="en-US" dirty="0" smtClean="0"/>
              <a:t>Vs. Peachtree Borer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648200"/>
          </a:xfrm>
        </p:spPr>
        <p:txBody>
          <a:bodyPr/>
          <a:lstStyle/>
          <a:p>
            <a:r>
              <a:rPr lang="en-US" dirty="0" smtClean="0"/>
              <a:t>Treatments: </a:t>
            </a:r>
            <a:r>
              <a:rPr lang="en-US" dirty="0"/>
              <a:t>n</a:t>
            </a:r>
            <a:r>
              <a:rPr lang="en-US" dirty="0" smtClean="0"/>
              <a:t>o irrigation, Irrigation (3X per </a:t>
            </a:r>
            <a:r>
              <a:rPr lang="en-US" dirty="0" err="1" smtClean="0"/>
              <a:t>wk</a:t>
            </a:r>
            <a:r>
              <a:rPr lang="en-US" dirty="0" smtClean="0"/>
              <a:t> over 2 </a:t>
            </a:r>
            <a:r>
              <a:rPr lang="en-US" dirty="0" err="1" smtClean="0"/>
              <a:t>wks</a:t>
            </a:r>
            <a:r>
              <a:rPr lang="en-US" dirty="0" smtClean="0"/>
              <a:t>), Barricade, </a:t>
            </a:r>
            <a:r>
              <a:rPr lang="en-US" dirty="0" smtClean="0"/>
              <a:t>chlorpyrifos (</a:t>
            </a:r>
            <a:r>
              <a:rPr lang="en-US" dirty="0" err="1" smtClean="0"/>
              <a:t>Lorsban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Figure 1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939103"/>
              </p:ext>
            </p:extLst>
          </p:nvPr>
        </p:nvGraphicFramePr>
        <p:xfrm>
          <a:off x="3434791" y="3429000"/>
          <a:ext cx="5448300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886200"/>
            <a:ext cx="31539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Lack of irrigation = fail</a:t>
            </a:r>
          </a:p>
          <a:p>
            <a:r>
              <a:rPr lang="en-US" dirty="0" smtClean="0"/>
              <a:t>With </a:t>
            </a:r>
            <a:r>
              <a:rPr lang="en-US" dirty="0" err="1" smtClean="0"/>
              <a:t>irrig</a:t>
            </a:r>
            <a:r>
              <a:rPr lang="en-US" dirty="0" smtClean="0"/>
              <a:t> – suppression</a:t>
            </a:r>
          </a:p>
          <a:p>
            <a:r>
              <a:rPr lang="en-US" dirty="0" smtClean="0"/>
              <a:t>Barricade </a:t>
            </a:r>
            <a:r>
              <a:rPr lang="en-US" dirty="0" err="1" smtClean="0"/>
              <a:t>trt</a:t>
            </a:r>
            <a:r>
              <a:rPr lang="en-US" dirty="0" smtClean="0"/>
              <a:t> = </a:t>
            </a:r>
            <a:r>
              <a:rPr lang="en-US" dirty="0" err="1"/>
              <a:t>L</a:t>
            </a:r>
            <a:r>
              <a:rPr lang="en-US" dirty="0" err="1" smtClean="0"/>
              <a:t>orsban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/>
          <a:lstStyle/>
          <a:p>
            <a:r>
              <a:rPr lang="en-US" sz="4000" dirty="0" smtClean="0"/>
              <a:t>Effect of Application Method,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</a:t>
            </a:r>
            <a:r>
              <a:rPr lang="en-US" sz="4000" dirty="0" smtClean="0"/>
              <a:t>Trial</a:t>
            </a:r>
            <a:br>
              <a:rPr lang="en-US" sz="4000" dirty="0" smtClean="0"/>
            </a:br>
            <a:r>
              <a:rPr lang="en-US" sz="4000" dirty="0" smtClean="0"/>
              <a:t>Vs. Peachtree borer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r>
              <a:rPr lang="en-US" sz="2400" dirty="0" smtClean="0"/>
              <a:t>Treatments: commercial nematodes with boom sprayer, handgun, trunk sprayer, non-treated control. </a:t>
            </a:r>
            <a:r>
              <a:rPr lang="en-US" sz="2400" i="1" dirty="0" smtClean="0"/>
              <a:t>In vivo </a:t>
            </a:r>
            <a:r>
              <a:rPr lang="en-US" sz="2400" dirty="0" smtClean="0"/>
              <a:t>nematodes</a:t>
            </a:r>
            <a:r>
              <a:rPr lang="en-US" sz="2400" dirty="0"/>
              <a:t> with watering can</a:t>
            </a:r>
            <a:r>
              <a:rPr lang="en-US" sz="2400" dirty="0" smtClean="0"/>
              <a:t>, chlorpyrifos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pos</a:t>
            </a:r>
            <a:r>
              <a:rPr lang="en-US" sz="2400" dirty="0" smtClean="0"/>
              <a:t> control); E-nema with handgun</a:t>
            </a:r>
          </a:p>
          <a:p>
            <a:r>
              <a:rPr lang="en-US" sz="2400" dirty="0" smtClean="0"/>
              <a:t>Apply in fall, assess PTB infestation in </a:t>
            </a:r>
            <a:r>
              <a:rPr lang="en-US" sz="2400" dirty="0" smtClean="0"/>
              <a:t>spring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b="1" dirty="0" smtClean="0"/>
              <a:t>Figure 2</a:t>
            </a:r>
            <a:endParaRPr lang="en-US" b="1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277313"/>
              </p:ext>
            </p:extLst>
          </p:nvPr>
        </p:nvGraphicFramePr>
        <p:xfrm>
          <a:off x="3886200" y="3505200"/>
          <a:ext cx="4772025" cy="301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505200"/>
            <a:ext cx="33666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7 trees per rep</a:t>
            </a:r>
          </a:p>
          <a:p>
            <a:r>
              <a:rPr lang="en-US" dirty="0" smtClean="0"/>
              <a:t>3 reps per </a:t>
            </a:r>
            <a:r>
              <a:rPr lang="en-US" dirty="0" smtClean="0"/>
              <a:t>treatment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High variation – no sig</a:t>
            </a:r>
          </a:p>
          <a:p>
            <a:r>
              <a:rPr lang="en-US" dirty="0" smtClean="0"/>
              <a:t>Treatment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Results of 1</a:t>
            </a:r>
            <a:r>
              <a:rPr lang="en-US" kern="0" baseline="30000" dirty="0" smtClean="0"/>
              <a:t>st</a:t>
            </a:r>
            <a:r>
              <a:rPr lang="en-US" kern="0" dirty="0" smtClean="0"/>
              <a:t> Trial</a:t>
            </a:r>
            <a:endParaRPr lang="en-US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905000"/>
            <a:ext cx="396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r>
              <a:rPr lang="en-US" sz="2800" kern="0" dirty="0" smtClean="0"/>
              <a:t>After 1 h all treatments failed</a:t>
            </a:r>
          </a:p>
          <a:p>
            <a:r>
              <a:rPr lang="en-US" sz="2800" kern="0" dirty="0" smtClean="0"/>
              <a:t>Barricade protected nematodes in single spray up to 30 min</a:t>
            </a:r>
          </a:p>
          <a:p>
            <a:pPr marL="0" indent="0">
              <a:buNone/>
            </a:pPr>
            <a:r>
              <a:rPr lang="en-US" b="1" kern="0" dirty="0" smtClean="0"/>
              <a:t>Figure 3</a:t>
            </a:r>
          </a:p>
          <a:p>
            <a:endParaRPr lang="en-US" kern="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686852"/>
              </p:ext>
            </p:extLst>
          </p:nvPr>
        </p:nvGraphicFramePr>
        <p:xfrm>
          <a:off x="228600" y="1143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687327"/>
              </p:ext>
            </p:extLst>
          </p:nvPr>
        </p:nvGraphicFramePr>
        <p:xfrm>
          <a:off x="4648200" y="1219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571867"/>
              </p:ext>
            </p:extLst>
          </p:nvPr>
        </p:nvGraphicFramePr>
        <p:xfrm>
          <a:off x="4267200" y="3962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879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Field Trial Results vs. Lesser Peachtree borer</a:t>
            </a:r>
            <a:r>
              <a:rPr lang="en-US" kern="0" dirty="0" smtClean="0"/>
              <a:t>:</a:t>
            </a:r>
            <a:endParaRPr lang="en-US" kern="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9812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r>
              <a:rPr lang="en-US" kern="0" dirty="0" smtClean="0"/>
              <a:t>Nematodes + Barricade at full and 2% rates provided control equal to </a:t>
            </a:r>
            <a:r>
              <a:rPr lang="en-US" kern="0" dirty="0" err="1" smtClean="0"/>
              <a:t>Nufos</a:t>
            </a:r>
            <a:r>
              <a:rPr lang="en-US" kern="0" dirty="0" smtClean="0"/>
              <a:t> (</a:t>
            </a:r>
            <a:r>
              <a:rPr lang="en-US" kern="0" dirty="0" err="1" smtClean="0"/>
              <a:t>Lorsban</a:t>
            </a:r>
            <a:r>
              <a:rPr lang="en-US" kern="0" dirty="0" smtClean="0"/>
              <a:t>)</a:t>
            </a:r>
          </a:p>
          <a:p>
            <a:pPr marL="0" indent="0">
              <a:buNone/>
            </a:pPr>
            <a:r>
              <a:rPr lang="en-US" b="1" dirty="0"/>
              <a:t>Figure 4</a:t>
            </a:r>
          </a:p>
          <a:p>
            <a:endParaRPr lang="en-US" kern="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221001"/>
              </p:ext>
            </p:extLst>
          </p:nvPr>
        </p:nvGraphicFramePr>
        <p:xfrm>
          <a:off x="228600" y="1676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227875"/>
              </p:ext>
            </p:extLst>
          </p:nvPr>
        </p:nvGraphicFramePr>
        <p:xfrm>
          <a:off x="449580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62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39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E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60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B6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5462</TotalTime>
  <Words>247</Words>
  <Application>Microsoft Office PowerPoint</Application>
  <PresentationFormat>On-screen Show (4:3)</PresentationFormat>
  <Paragraphs>96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Irrigation Effects, 1st Trial Vs. Peachtree Borer</vt:lpstr>
      <vt:lpstr>Effect of Application Method, 1st Trial Vs. Peachtree borer</vt:lpstr>
      <vt:lpstr>PowerPoint Presentation</vt:lpstr>
      <vt:lpstr>PowerPoint Presentation</vt:lpstr>
    </vt:vector>
  </TitlesOfParts>
  <Company>USDA-ARS-SAA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Technology for Entomopathogenic Nematodes and Their Bacterial Symbionts</dc:title>
  <dc:creator>David Shapiro</dc:creator>
  <cp:lastModifiedBy>David Shapiro</cp:lastModifiedBy>
  <cp:revision>483</cp:revision>
  <cp:lastPrinted>2013-01-14T14:43:53Z</cp:lastPrinted>
  <dcterms:created xsi:type="dcterms:W3CDTF">2001-07-02T18:13:28Z</dcterms:created>
  <dcterms:modified xsi:type="dcterms:W3CDTF">2014-03-12T16:09:11Z</dcterms:modified>
</cp:coreProperties>
</file>