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0" r:id="rId1"/>
  </p:sldMasterIdLst>
  <p:notesMasterIdLst>
    <p:notesMasterId r:id="rId40"/>
  </p:notesMasterIdLst>
  <p:handoutMasterIdLst>
    <p:handoutMasterId r:id="rId41"/>
  </p:handoutMasterIdLst>
  <p:sldIdLst>
    <p:sldId id="265" r:id="rId2"/>
    <p:sldId id="268" r:id="rId3"/>
    <p:sldId id="274" r:id="rId4"/>
    <p:sldId id="275" r:id="rId5"/>
    <p:sldId id="276" r:id="rId6"/>
    <p:sldId id="277" r:id="rId7"/>
    <p:sldId id="278" r:id="rId8"/>
    <p:sldId id="279" r:id="rId9"/>
    <p:sldId id="280" r:id="rId10"/>
    <p:sldId id="281" r:id="rId11"/>
    <p:sldId id="282" r:id="rId12"/>
    <p:sldId id="283" r:id="rId13"/>
    <p:sldId id="284" r:id="rId14"/>
    <p:sldId id="285" r:id="rId15"/>
    <p:sldId id="286" r:id="rId16"/>
    <p:sldId id="287" r:id="rId17"/>
    <p:sldId id="288" r:id="rId18"/>
    <p:sldId id="289" r:id="rId19"/>
    <p:sldId id="290" r:id="rId20"/>
    <p:sldId id="291" r:id="rId21"/>
    <p:sldId id="292" r:id="rId22"/>
    <p:sldId id="293" r:id="rId23"/>
    <p:sldId id="294" r:id="rId24"/>
    <p:sldId id="295" r:id="rId25"/>
    <p:sldId id="297" r:id="rId26"/>
    <p:sldId id="298" r:id="rId27"/>
    <p:sldId id="308" r:id="rId28"/>
    <p:sldId id="299" r:id="rId29"/>
    <p:sldId id="300" r:id="rId30"/>
    <p:sldId id="301" r:id="rId31"/>
    <p:sldId id="307" r:id="rId32"/>
    <p:sldId id="302" r:id="rId33"/>
    <p:sldId id="303" r:id="rId34"/>
    <p:sldId id="309" r:id="rId35"/>
    <p:sldId id="305" r:id="rId36"/>
    <p:sldId id="304" r:id="rId37"/>
    <p:sldId id="306" r:id="rId38"/>
    <p:sldId id="273" r:id="rId39"/>
  </p:sldIdLst>
  <p:sldSz cx="9144000" cy="6858000" type="screen4x3"/>
  <p:notesSz cx="7077075" cy="9363075"/>
  <p:custDataLst>
    <p:tags r:id="rId42"/>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457200" rtl="0" eaLnBrk="1" latinLnBrk="0" hangingPunct="1">
      <a:defRPr kern="1200">
        <a:solidFill>
          <a:schemeClr val="tx1"/>
        </a:solidFill>
        <a:latin typeface="Arial" charset="0"/>
        <a:ea typeface="+mn-ea"/>
        <a:cs typeface="+mn-cs"/>
      </a:defRPr>
    </a:lvl6pPr>
    <a:lvl7pPr marL="2743200" algn="l" defTabSz="457200" rtl="0" eaLnBrk="1" latinLnBrk="0" hangingPunct="1">
      <a:defRPr kern="1200">
        <a:solidFill>
          <a:schemeClr val="tx1"/>
        </a:solidFill>
        <a:latin typeface="Arial" charset="0"/>
        <a:ea typeface="+mn-ea"/>
        <a:cs typeface="+mn-cs"/>
      </a:defRPr>
    </a:lvl7pPr>
    <a:lvl8pPr marL="3200400" algn="l" defTabSz="457200" rtl="0" eaLnBrk="1" latinLnBrk="0" hangingPunct="1">
      <a:defRPr kern="1200">
        <a:solidFill>
          <a:schemeClr val="tx1"/>
        </a:solidFill>
        <a:latin typeface="Arial" charset="0"/>
        <a:ea typeface="+mn-ea"/>
        <a:cs typeface="+mn-cs"/>
      </a:defRPr>
    </a:lvl8pPr>
    <a:lvl9pPr marL="3657600" algn="l" defTabSz="4572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810" autoAdjust="0"/>
  </p:normalViewPr>
  <p:slideViewPr>
    <p:cSldViewPr snapToGrid="0" showGuides="1">
      <p:cViewPr>
        <p:scale>
          <a:sx n="82" d="100"/>
          <a:sy n="82" d="100"/>
        </p:scale>
        <p:origin x="-666" y="-246"/>
      </p:cViewPr>
      <p:guideLst>
        <p:guide orient="horz" pos="2160"/>
        <p:guide pos="427"/>
      </p:guideLst>
    </p:cSldViewPr>
  </p:slideViewPr>
  <p:notesTextViewPr>
    <p:cViewPr>
      <p:scale>
        <a:sx n="100" d="100"/>
        <a:sy n="100" d="100"/>
      </p:scale>
      <p:origin x="0" y="0"/>
    </p:cViewPr>
  </p:notesTextViewPr>
  <p:notesViewPr>
    <p:cSldViewPr snapToGrid="0">
      <p:cViewPr varScale="1">
        <p:scale>
          <a:sx n="82" d="100"/>
          <a:sy n="82" d="100"/>
        </p:scale>
        <p:origin x="-3132" y="-84"/>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2" tIns="46966" rIns="93932" bIns="46966" rtlCol="0"/>
          <a:lstStyle>
            <a:lvl1pPr algn="l">
              <a:defRPr sz="1200"/>
            </a:lvl1pPr>
          </a:lstStyle>
          <a:p>
            <a:endParaRPr lang="en-US" dirty="0"/>
          </a:p>
        </p:txBody>
      </p:sp>
      <p:sp>
        <p:nvSpPr>
          <p:cNvPr id="3" name="Date Placeholder 2"/>
          <p:cNvSpPr>
            <a:spLocks noGrp="1"/>
          </p:cNvSpPr>
          <p:nvPr>
            <p:ph type="dt" sz="quarter" idx="1"/>
          </p:nvPr>
        </p:nvSpPr>
        <p:spPr>
          <a:xfrm>
            <a:off x="4008705" y="0"/>
            <a:ext cx="3066733" cy="468154"/>
          </a:xfrm>
          <a:prstGeom prst="rect">
            <a:avLst/>
          </a:prstGeom>
        </p:spPr>
        <p:txBody>
          <a:bodyPr vert="horz" lIns="93932" tIns="46966" rIns="93932" bIns="46966" rtlCol="0"/>
          <a:lstStyle>
            <a:lvl1pPr algn="r">
              <a:defRPr sz="1200"/>
            </a:lvl1pPr>
          </a:lstStyle>
          <a:p>
            <a:fld id="{902DE537-A03F-49A6-9BF6-B1FCA7A2AD1A}" type="datetimeFigureOut">
              <a:rPr lang="en-US" smtClean="0"/>
              <a:pPr/>
              <a:t>12/3/2014</a:t>
            </a:fld>
            <a:endParaRPr lang="en-US" dirty="0"/>
          </a:p>
        </p:txBody>
      </p:sp>
      <p:sp>
        <p:nvSpPr>
          <p:cNvPr id="4" name="Footer Placeholder 3"/>
          <p:cNvSpPr>
            <a:spLocks noGrp="1"/>
          </p:cNvSpPr>
          <p:nvPr>
            <p:ph type="ftr" sz="quarter" idx="2"/>
          </p:nvPr>
        </p:nvSpPr>
        <p:spPr>
          <a:xfrm>
            <a:off x="0" y="8893297"/>
            <a:ext cx="3066733" cy="468154"/>
          </a:xfrm>
          <a:prstGeom prst="rect">
            <a:avLst/>
          </a:prstGeom>
        </p:spPr>
        <p:txBody>
          <a:bodyPr vert="horz" lIns="93932" tIns="46966" rIns="93932" bIns="46966" rtlCol="0" anchor="b"/>
          <a:lstStyle>
            <a:lvl1pPr algn="l">
              <a:defRPr sz="1200"/>
            </a:lvl1pPr>
          </a:lstStyle>
          <a:p>
            <a:r>
              <a:rPr lang="en-US" dirty="0" smtClean="0"/>
              <a:t>© 2010 Regents of the University of Minnesota.  All rights reserved.</a:t>
            </a:r>
            <a:endParaRPr lang="en-US" dirty="0"/>
          </a:p>
        </p:txBody>
      </p:sp>
      <p:sp>
        <p:nvSpPr>
          <p:cNvPr id="5" name="Slide Number Placeholder 4"/>
          <p:cNvSpPr>
            <a:spLocks noGrp="1"/>
          </p:cNvSpPr>
          <p:nvPr>
            <p:ph type="sldNum" sz="quarter" idx="3"/>
          </p:nvPr>
        </p:nvSpPr>
        <p:spPr>
          <a:xfrm>
            <a:off x="4008705" y="8893297"/>
            <a:ext cx="3066733" cy="468154"/>
          </a:xfrm>
          <a:prstGeom prst="rect">
            <a:avLst/>
          </a:prstGeom>
        </p:spPr>
        <p:txBody>
          <a:bodyPr vert="horz" lIns="93932" tIns="46966" rIns="93932" bIns="46966" rtlCol="0" anchor="b"/>
          <a:lstStyle>
            <a:lvl1pPr algn="r">
              <a:defRPr sz="1200"/>
            </a:lvl1pPr>
          </a:lstStyle>
          <a:p>
            <a:fld id="{0E93E37A-5367-468A-A1A2-B8B18E2321A5}" type="slidenum">
              <a:rPr lang="en-US" smtClean="0"/>
              <a:pPr/>
              <a:t>‹#›</a:t>
            </a:fld>
            <a:endParaRPr lang="en-US" dirty="0"/>
          </a:p>
        </p:txBody>
      </p:sp>
    </p:spTree>
    <p:extLst>
      <p:ext uri="{BB962C8B-B14F-4D97-AF65-F5344CB8AC3E}">
        <p14:creationId xmlns:p14="http://schemas.microsoft.com/office/powerpoint/2010/main" val="279863595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2" tIns="46966" rIns="93932" bIns="46966" rtlCol="0"/>
          <a:lstStyle>
            <a:lvl1pPr algn="l">
              <a:defRPr sz="1200"/>
            </a:lvl1pPr>
          </a:lstStyle>
          <a:p>
            <a:endParaRPr lang="en-US" dirty="0"/>
          </a:p>
        </p:txBody>
      </p:sp>
      <p:sp>
        <p:nvSpPr>
          <p:cNvPr id="3" name="Date Placeholder 2"/>
          <p:cNvSpPr>
            <a:spLocks noGrp="1"/>
          </p:cNvSpPr>
          <p:nvPr>
            <p:ph type="dt" idx="1"/>
          </p:nvPr>
        </p:nvSpPr>
        <p:spPr>
          <a:xfrm>
            <a:off x="4008705" y="0"/>
            <a:ext cx="3066733" cy="468154"/>
          </a:xfrm>
          <a:prstGeom prst="rect">
            <a:avLst/>
          </a:prstGeom>
        </p:spPr>
        <p:txBody>
          <a:bodyPr vert="horz" lIns="93932" tIns="46966" rIns="93932" bIns="46966" rtlCol="0"/>
          <a:lstStyle>
            <a:lvl1pPr algn="r">
              <a:defRPr sz="1200"/>
            </a:lvl1pPr>
          </a:lstStyle>
          <a:p>
            <a:fld id="{7FE8E9DF-B353-924A-8BBA-8398AF8CE6F0}" type="datetimeFigureOut">
              <a:rPr lang="en-US" smtClean="0"/>
              <a:pPr/>
              <a:t>12/3/2014</a:t>
            </a:fld>
            <a:endParaRPr lang="en-US" dirty="0"/>
          </a:p>
        </p:txBody>
      </p:sp>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32" tIns="46966" rIns="93932" bIns="46966" rtlCol="0" anchor="ctr"/>
          <a:lstStyle/>
          <a:p>
            <a:endParaRPr lang="en-US" dirty="0"/>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32" tIns="46966" rIns="93932" bIns="4696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93297"/>
            <a:ext cx="3066733" cy="468154"/>
          </a:xfrm>
          <a:prstGeom prst="rect">
            <a:avLst/>
          </a:prstGeom>
        </p:spPr>
        <p:txBody>
          <a:bodyPr vert="horz" lIns="93932" tIns="46966" rIns="93932" bIns="46966" rtlCol="0" anchor="b"/>
          <a:lstStyle>
            <a:lvl1pPr algn="l">
              <a:defRPr sz="1200"/>
            </a:lvl1pPr>
          </a:lstStyle>
          <a:p>
            <a:r>
              <a:rPr lang="en-US" dirty="0" smtClean="0"/>
              <a:t>© 2010 Regents of the University of Minnesota.  All rights reserved.</a:t>
            </a:r>
            <a:endParaRPr lang="en-US" dirty="0"/>
          </a:p>
        </p:txBody>
      </p:sp>
      <p:sp>
        <p:nvSpPr>
          <p:cNvPr id="7" name="Slide Number Placeholder 6"/>
          <p:cNvSpPr>
            <a:spLocks noGrp="1"/>
          </p:cNvSpPr>
          <p:nvPr>
            <p:ph type="sldNum" sz="quarter" idx="5"/>
          </p:nvPr>
        </p:nvSpPr>
        <p:spPr>
          <a:xfrm>
            <a:off x="4008705" y="8893297"/>
            <a:ext cx="3066733" cy="468154"/>
          </a:xfrm>
          <a:prstGeom prst="rect">
            <a:avLst/>
          </a:prstGeom>
        </p:spPr>
        <p:txBody>
          <a:bodyPr vert="horz" lIns="93932" tIns="46966" rIns="93932" bIns="46966" rtlCol="0" anchor="b"/>
          <a:lstStyle>
            <a:lvl1pPr algn="r">
              <a:defRPr sz="1200"/>
            </a:lvl1pPr>
          </a:lstStyle>
          <a:p>
            <a:fld id="{E690C9DF-8D77-EA44-815B-686F23B550DC}" type="slidenum">
              <a:rPr lang="en-US" smtClean="0"/>
              <a:pPr/>
              <a:t>‹#›</a:t>
            </a:fld>
            <a:endParaRPr lang="en-US" dirty="0"/>
          </a:p>
        </p:txBody>
      </p:sp>
    </p:spTree>
    <p:extLst>
      <p:ext uri="{BB962C8B-B14F-4D97-AF65-F5344CB8AC3E}">
        <p14:creationId xmlns:p14="http://schemas.microsoft.com/office/powerpoint/2010/main" val="2252768177"/>
      </p:ext>
    </p:extLst>
  </p:cSld>
  <p:clrMap bg1="lt1" tx1="dk1" bg2="lt2" tx2="dk2" accent1="accent1" accent2="accent2" accent3="accent3" accent4="accent4" accent5="accent5" accent6="accent6" hlink="hlink" folHlink="folHlink"/>
  <p:hf hd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the second part of a three part series on Soil Quality.  The</a:t>
            </a:r>
            <a:r>
              <a:rPr lang="en-US" baseline="0" dirty="0" smtClean="0"/>
              <a:t> Soil Science Society of America defines Soil Quality as the ability of the soil to function.  This series addresses soil quality by discussing the basic principles of soil science.  It is up to the presenter to emphasize how the various concepts discussed relate to the overall concept of soil quality.  </a:t>
            </a:r>
            <a:endParaRPr lang="en-US" dirty="0"/>
          </a:p>
        </p:txBody>
      </p:sp>
      <p:sp>
        <p:nvSpPr>
          <p:cNvPr id="4" name="Slide Number Placeholder 3"/>
          <p:cNvSpPr>
            <a:spLocks noGrp="1"/>
          </p:cNvSpPr>
          <p:nvPr>
            <p:ph type="sldNum" sz="quarter" idx="10"/>
          </p:nvPr>
        </p:nvSpPr>
        <p:spPr/>
        <p:txBody>
          <a:bodyPr/>
          <a:lstStyle/>
          <a:p>
            <a:fld id="{E690C9DF-8D77-EA44-815B-686F23B550DC}" type="slidenum">
              <a:rPr lang="en-US" smtClean="0"/>
              <a:pPr/>
              <a:t>1</a:t>
            </a:fld>
            <a:endParaRPr lang="en-US" dirty="0"/>
          </a:p>
        </p:txBody>
      </p:sp>
      <p:sp>
        <p:nvSpPr>
          <p:cNvPr id="5" name="Footer Placeholder 4"/>
          <p:cNvSpPr>
            <a:spLocks noGrp="1"/>
          </p:cNvSpPr>
          <p:nvPr>
            <p:ph type="ftr" sz="quarter" idx="11"/>
          </p:nvPr>
        </p:nvSpPr>
        <p:spPr/>
        <p:txBody>
          <a:bodyPr/>
          <a:lstStyle/>
          <a:p>
            <a:r>
              <a:rPr lang="en-US" dirty="0" smtClean="0"/>
              <a:t>© Regents of the University of Minnesota.  All rights reserved..</a:t>
            </a:r>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Phosphorus</a:t>
            </a:r>
            <a:r>
              <a:rPr lang="en-US" baseline="0" dirty="0" smtClean="0"/>
              <a:t> is necessary for plant growth, but is a major problem if it ends up in surface waters.  Part three of this series will focus more on the management to prevent loss to the environment, but the instructor may wish to introduce some of the potential problems or causes here if it fits with the audience.  </a:t>
            </a:r>
            <a:endParaRPr lang="en-US" dirty="0"/>
          </a:p>
        </p:txBody>
      </p:sp>
      <p:sp>
        <p:nvSpPr>
          <p:cNvPr id="4" name="Footer Placeholder 3"/>
          <p:cNvSpPr>
            <a:spLocks noGrp="1"/>
          </p:cNvSpPr>
          <p:nvPr>
            <p:ph type="ftr" sz="quarter" idx="10"/>
          </p:nvPr>
        </p:nvSpPr>
        <p:spPr/>
        <p:txBody>
          <a:bodyPr/>
          <a:lstStyle/>
          <a:p>
            <a:r>
              <a:rPr lang="en-US" dirty="0" smtClean="0"/>
              <a:t>© 2010 Regents of the University of Minnesota.  All rights reserved.</a:t>
            </a:r>
            <a:endParaRPr lang="en-US" dirty="0"/>
          </a:p>
        </p:txBody>
      </p:sp>
      <p:sp>
        <p:nvSpPr>
          <p:cNvPr id="5" name="Slide Number Placeholder 4"/>
          <p:cNvSpPr>
            <a:spLocks noGrp="1"/>
          </p:cNvSpPr>
          <p:nvPr>
            <p:ph type="sldNum" sz="quarter" idx="11"/>
          </p:nvPr>
        </p:nvSpPr>
        <p:spPr/>
        <p:txBody>
          <a:bodyPr/>
          <a:lstStyle/>
          <a:p>
            <a:fld id="{E690C9DF-8D77-EA44-815B-686F23B550DC}"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Potassium is not a controversial nutrient,</a:t>
            </a:r>
            <a:r>
              <a:rPr lang="en-US" baseline="0" dirty="0" smtClean="0"/>
              <a:t> as it does not pose an environmental risk.  Nevertheless, potassium containing fertilizer is expensive, and allows the instructor to introduce the fact that economics also need to be considered when making management decisions.  </a:t>
            </a:r>
            <a:endParaRPr lang="en-US" dirty="0"/>
          </a:p>
        </p:txBody>
      </p:sp>
      <p:sp>
        <p:nvSpPr>
          <p:cNvPr id="4" name="Footer Placeholder 3"/>
          <p:cNvSpPr>
            <a:spLocks noGrp="1"/>
          </p:cNvSpPr>
          <p:nvPr>
            <p:ph type="ftr" sz="quarter" idx="10"/>
          </p:nvPr>
        </p:nvSpPr>
        <p:spPr/>
        <p:txBody>
          <a:bodyPr/>
          <a:lstStyle/>
          <a:p>
            <a:r>
              <a:rPr lang="en-US" dirty="0" smtClean="0"/>
              <a:t>© 2010 Regents of the University of Minnesota.  All rights reserved.</a:t>
            </a:r>
            <a:endParaRPr lang="en-US" dirty="0"/>
          </a:p>
        </p:txBody>
      </p:sp>
      <p:sp>
        <p:nvSpPr>
          <p:cNvPr id="5" name="Slide Number Placeholder 4"/>
          <p:cNvSpPr>
            <a:spLocks noGrp="1"/>
          </p:cNvSpPr>
          <p:nvPr>
            <p:ph type="sldNum" sz="quarter" idx="11"/>
          </p:nvPr>
        </p:nvSpPr>
        <p:spPr/>
        <p:txBody>
          <a:bodyPr/>
          <a:lstStyle/>
          <a:p>
            <a:fld id="{E690C9DF-8D77-EA44-815B-686F23B550DC}"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Some people consider Sulfur to be a macronutrient,</a:t>
            </a:r>
            <a:r>
              <a:rPr lang="en-US" baseline="0" dirty="0" smtClean="0"/>
              <a:t> others a micronutrient.  The category does not matter, but it should be acknowledged that this nutrient is frequently limiting, and the addition of Sulfur containing fertilizer can often enhance plant growth.  This has been especially true over the last decade, as air quality laws have virtually eliminated sulfur emissions to the air, curbing acidic rain, and as an end result eliminating Sulfur deposition to the land.  It is believed by many that throughout the last century, plants did not respond to the addition of Sulfur fertilizer because needs were met via atmospheric deposition.  It is ironic that we now need to purchase it as a fertilizer, when it used to fall from the sky as pollution for free.  </a:t>
            </a:r>
            <a:endParaRPr lang="en-US" dirty="0"/>
          </a:p>
        </p:txBody>
      </p:sp>
      <p:sp>
        <p:nvSpPr>
          <p:cNvPr id="4" name="Footer Placeholder 3"/>
          <p:cNvSpPr>
            <a:spLocks noGrp="1"/>
          </p:cNvSpPr>
          <p:nvPr>
            <p:ph type="ftr" sz="quarter" idx="10"/>
          </p:nvPr>
        </p:nvSpPr>
        <p:spPr/>
        <p:txBody>
          <a:bodyPr/>
          <a:lstStyle/>
          <a:p>
            <a:r>
              <a:rPr lang="en-US" dirty="0" smtClean="0"/>
              <a:t>© 2010 Regents of the University of Minnesota.  All rights reserved.</a:t>
            </a:r>
            <a:endParaRPr lang="en-US" dirty="0"/>
          </a:p>
        </p:txBody>
      </p:sp>
      <p:sp>
        <p:nvSpPr>
          <p:cNvPr id="5" name="Slide Number Placeholder 4"/>
          <p:cNvSpPr>
            <a:spLocks noGrp="1"/>
          </p:cNvSpPr>
          <p:nvPr>
            <p:ph type="sldNum" sz="quarter" idx="11"/>
          </p:nvPr>
        </p:nvSpPr>
        <p:spPr/>
        <p:txBody>
          <a:bodyPr/>
          <a:lstStyle/>
          <a:p>
            <a:fld id="{E690C9DF-8D77-EA44-815B-686F23B550DC}"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Remember to take multiple soil cores to “average” the results.  Also remember to take samples</a:t>
            </a:r>
            <a:r>
              <a:rPr lang="en-US" baseline="0" dirty="0" smtClean="0"/>
              <a:t> to a consistent depth, and from a representative area.  You should consult your state’s Extension in order to find out what they recommend for sampling depth and methodology.  </a:t>
            </a:r>
            <a:endParaRPr lang="en-US" dirty="0"/>
          </a:p>
        </p:txBody>
      </p:sp>
      <p:sp>
        <p:nvSpPr>
          <p:cNvPr id="4" name="Footer Placeholder 3"/>
          <p:cNvSpPr>
            <a:spLocks noGrp="1"/>
          </p:cNvSpPr>
          <p:nvPr>
            <p:ph type="ftr" sz="quarter" idx="10"/>
          </p:nvPr>
        </p:nvSpPr>
        <p:spPr/>
        <p:txBody>
          <a:bodyPr/>
          <a:lstStyle/>
          <a:p>
            <a:r>
              <a:rPr lang="en-US" dirty="0" smtClean="0"/>
              <a:t>© 2010 Regents of the University of Minnesota.  All rights reserved.</a:t>
            </a:r>
            <a:endParaRPr lang="en-US" dirty="0"/>
          </a:p>
        </p:txBody>
      </p:sp>
      <p:sp>
        <p:nvSpPr>
          <p:cNvPr id="5" name="Slide Number Placeholder 4"/>
          <p:cNvSpPr>
            <a:spLocks noGrp="1"/>
          </p:cNvSpPr>
          <p:nvPr>
            <p:ph type="sldNum" sz="quarter" idx="11"/>
          </p:nvPr>
        </p:nvSpPr>
        <p:spPr/>
        <p:txBody>
          <a:bodyPr/>
          <a:lstStyle/>
          <a:p>
            <a:fld id="{E690C9DF-8D77-EA44-815B-686F23B550DC}"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purpose</a:t>
            </a:r>
            <a:r>
              <a:rPr lang="en-US" baseline="0" dirty="0" smtClean="0"/>
              <a:t> of soil testing is to be able to use the results to make fertilizer recommendations.  Since not all of a nutrient in the soil is available to plant growth, it is not advisable to try to determine the total amount.  There are many ways to test the soil.  Fortunately, the work for this has already been done by your state’s land grant institution.  They have determined which test is best for the soils in your state.  This is based on replicability, and the usefulness of the results to correlating to plant response.  All of your state’s fertilizer recommendations are based on the recommended tests, meaning that the use any non-recommended tests will give erroneous results.  From time to time someone will come along with a “new” test touting it as being better.  While the test may be real, remember that the results are worthless since the numbers do not correlate to any of the decades of research conducted with your state’s approved test methods.  This is also the reason that home test kits (besides being unreliable) do not provide much in the way of useful information.  </a:t>
            </a:r>
            <a:endParaRPr lang="en-US" dirty="0"/>
          </a:p>
        </p:txBody>
      </p:sp>
      <p:sp>
        <p:nvSpPr>
          <p:cNvPr id="4" name="Footer Placeholder 3"/>
          <p:cNvSpPr>
            <a:spLocks noGrp="1"/>
          </p:cNvSpPr>
          <p:nvPr>
            <p:ph type="ftr" sz="quarter" idx="10"/>
          </p:nvPr>
        </p:nvSpPr>
        <p:spPr/>
        <p:txBody>
          <a:bodyPr/>
          <a:lstStyle/>
          <a:p>
            <a:r>
              <a:rPr lang="en-US" dirty="0" smtClean="0"/>
              <a:t>© 2010 Regents of the University of Minnesota.  All rights reserved.</a:t>
            </a:r>
            <a:endParaRPr lang="en-US" dirty="0"/>
          </a:p>
        </p:txBody>
      </p:sp>
      <p:sp>
        <p:nvSpPr>
          <p:cNvPr id="5" name="Slide Number Placeholder 4"/>
          <p:cNvSpPr>
            <a:spLocks noGrp="1"/>
          </p:cNvSpPr>
          <p:nvPr>
            <p:ph type="sldNum" sz="quarter" idx="11"/>
          </p:nvPr>
        </p:nvSpPr>
        <p:spPr/>
        <p:txBody>
          <a:bodyPr/>
          <a:lstStyle/>
          <a:p>
            <a:fld id="{E690C9DF-8D77-EA44-815B-686F23B550DC}"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some reason people become fixated on micronutrients.  Remember</a:t>
            </a:r>
            <a:r>
              <a:rPr lang="en-US" baseline="0" dirty="0" smtClean="0"/>
              <a:t> the “micro” part, meaning that they are required in very small amounts.  The claims regarding the necessity of adding these to a fertility plan usually come along with a sales pitch for expensive fertilizer.  Most soil tests do not analyze for these nutrients unless specifically requested.  Typically the need for micronutrient additions are very specific in nature (meaning specific soil textures, parent materials, use histories, etc.).  This is another area where you should consult your state Extension before adding to your fertility plan.  </a:t>
            </a:r>
            <a:endParaRPr lang="en-US" dirty="0"/>
          </a:p>
        </p:txBody>
      </p:sp>
      <p:sp>
        <p:nvSpPr>
          <p:cNvPr id="4" name="Footer Placeholder 3"/>
          <p:cNvSpPr>
            <a:spLocks noGrp="1"/>
          </p:cNvSpPr>
          <p:nvPr>
            <p:ph type="ftr" sz="quarter" idx="10"/>
          </p:nvPr>
        </p:nvSpPr>
        <p:spPr/>
        <p:txBody>
          <a:bodyPr/>
          <a:lstStyle/>
          <a:p>
            <a:r>
              <a:rPr lang="en-US" dirty="0" smtClean="0"/>
              <a:t>© 2010 Regents of the University of Minnesota.  All rights reserved.</a:t>
            </a:r>
            <a:endParaRPr lang="en-US" dirty="0"/>
          </a:p>
        </p:txBody>
      </p:sp>
      <p:sp>
        <p:nvSpPr>
          <p:cNvPr id="5" name="Slide Number Placeholder 4"/>
          <p:cNvSpPr>
            <a:spLocks noGrp="1"/>
          </p:cNvSpPr>
          <p:nvPr>
            <p:ph type="sldNum" sz="quarter" idx="11"/>
          </p:nvPr>
        </p:nvSpPr>
        <p:spPr/>
        <p:txBody>
          <a:bodyPr/>
          <a:lstStyle/>
          <a:p>
            <a:fld id="{E690C9DF-8D77-EA44-815B-686F23B550DC}"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After managing a property for several years,</a:t>
            </a:r>
            <a:r>
              <a:rPr lang="en-US" baseline="0" dirty="0" smtClean="0"/>
              <a:t> many people either get bored with doing the same things every year, or may be talked into raising their productivity “to the next level.”  Again, this is more often a sales pitch than a real recommendation.  Specifically, do not fall for the sales pitch of needing to purchase Calcium.  If you are in highly weathered soils in warm climates it is possible that the addition of micronutrients may be necessary, but for most of the American Midwest the need for micronutrient additions is often isolated to sandy and other “young” soils.  It can’t be stressed enough that your state has a land grant institution charged with finding the truth regarding these practices.  Remember that Extension staff do not stand to profit from your decisions, so you should always look to them as a second opinion if you are being asked to spend money on something that seems unconventional.  </a:t>
            </a:r>
            <a:endParaRPr lang="en-US" dirty="0"/>
          </a:p>
        </p:txBody>
      </p:sp>
      <p:sp>
        <p:nvSpPr>
          <p:cNvPr id="4" name="Footer Placeholder 3"/>
          <p:cNvSpPr>
            <a:spLocks noGrp="1"/>
          </p:cNvSpPr>
          <p:nvPr>
            <p:ph type="ftr" sz="quarter" idx="10"/>
          </p:nvPr>
        </p:nvSpPr>
        <p:spPr/>
        <p:txBody>
          <a:bodyPr/>
          <a:lstStyle/>
          <a:p>
            <a:r>
              <a:rPr lang="en-US" dirty="0" smtClean="0"/>
              <a:t>© 2010 Regents of the University of Minnesota.  All rights reserved.</a:t>
            </a:r>
            <a:endParaRPr lang="en-US" dirty="0"/>
          </a:p>
        </p:txBody>
      </p:sp>
      <p:sp>
        <p:nvSpPr>
          <p:cNvPr id="5" name="Slide Number Placeholder 4"/>
          <p:cNvSpPr>
            <a:spLocks noGrp="1"/>
          </p:cNvSpPr>
          <p:nvPr>
            <p:ph type="sldNum" sz="quarter" idx="11"/>
          </p:nvPr>
        </p:nvSpPr>
        <p:spPr/>
        <p:txBody>
          <a:bodyPr/>
          <a:lstStyle/>
          <a:p>
            <a:fld id="{E690C9DF-8D77-EA44-815B-686F23B550DC}"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Plants need a total amount of a nutrient present in order to achieve maximum growth.  The thought that nutrients need to be present in the soil at certain ratios</a:t>
            </a:r>
            <a:r>
              <a:rPr lang="en-US" baseline="0" dirty="0" smtClean="0"/>
              <a:t> (like the ratio of P to K, or of Ca to Mg) in order to achieve maximum growth is to ignore basic plant physiology.  This concept is often used by unscrupulous individuals as a sales pitch, and is not based on science.  If you are already at the desired level of a nutrient saying that you need more in order to “balance” the soil is a way of talking you out of your money.</a:t>
            </a:r>
            <a:endParaRPr lang="en-US" dirty="0"/>
          </a:p>
        </p:txBody>
      </p:sp>
      <p:sp>
        <p:nvSpPr>
          <p:cNvPr id="4" name="Footer Placeholder 3"/>
          <p:cNvSpPr>
            <a:spLocks noGrp="1"/>
          </p:cNvSpPr>
          <p:nvPr>
            <p:ph type="ftr" sz="quarter" idx="10"/>
          </p:nvPr>
        </p:nvSpPr>
        <p:spPr/>
        <p:txBody>
          <a:bodyPr/>
          <a:lstStyle/>
          <a:p>
            <a:r>
              <a:rPr lang="en-US" dirty="0" smtClean="0"/>
              <a:t>© 2010 Regents of the University of Minnesota.  All rights reserved.</a:t>
            </a:r>
            <a:endParaRPr lang="en-US" dirty="0"/>
          </a:p>
        </p:txBody>
      </p:sp>
      <p:sp>
        <p:nvSpPr>
          <p:cNvPr id="5" name="Slide Number Placeholder 4"/>
          <p:cNvSpPr>
            <a:spLocks noGrp="1"/>
          </p:cNvSpPr>
          <p:nvPr>
            <p:ph type="sldNum" sz="quarter" idx="11"/>
          </p:nvPr>
        </p:nvSpPr>
        <p:spPr/>
        <p:txBody>
          <a:bodyPr/>
          <a:lstStyle/>
          <a:p>
            <a:fld id="{E690C9DF-8D77-EA44-815B-686F23B550DC}"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Soil biology was briefly discussed in the last section, and is</a:t>
            </a:r>
            <a:r>
              <a:rPr lang="en-US" baseline="0" dirty="0" smtClean="0"/>
              <a:t> a logical next topic.  Nevertheless, in order to understand it’s importance to soil quality, we need to cover some other things first.</a:t>
            </a:r>
            <a:endParaRPr lang="en-US" dirty="0"/>
          </a:p>
        </p:txBody>
      </p:sp>
      <p:sp>
        <p:nvSpPr>
          <p:cNvPr id="4" name="Footer Placeholder 3"/>
          <p:cNvSpPr>
            <a:spLocks noGrp="1"/>
          </p:cNvSpPr>
          <p:nvPr>
            <p:ph type="ftr" sz="quarter" idx="10"/>
          </p:nvPr>
        </p:nvSpPr>
        <p:spPr/>
        <p:txBody>
          <a:bodyPr/>
          <a:lstStyle/>
          <a:p>
            <a:r>
              <a:rPr lang="en-US" dirty="0" smtClean="0"/>
              <a:t>© 2010 Regents of the University of Minnesota.  All rights reserved.</a:t>
            </a:r>
            <a:endParaRPr lang="en-US" dirty="0"/>
          </a:p>
        </p:txBody>
      </p:sp>
      <p:sp>
        <p:nvSpPr>
          <p:cNvPr id="5" name="Slide Number Placeholder 4"/>
          <p:cNvSpPr>
            <a:spLocks noGrp="1"/>
          </p:cNvSpPr>
          <p:nvPr>
            <p:ph type="sldNum" sz="quarter" idx="11"/>
          </p:nvPr>
        </p:nvSpPr>
        <p:spPr/>
        <p:txBody>
          <a:bodyPr/>
          <a:lstStyle/>
          <a:p>
            <a:fld id="{E690C9DF-8D77-EA44-815B-686F23B550DC}"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term physics can give some people headaches, but really we are talking about some very simple concepts when it comes to the soil.  There are, of course, many complex</a:t>
            </a:r>
            <a:r>
              <a:rPr lang="en-US" baseline="0" dirty="0" smtClean="0"/>
              <a:t> relationships that can be studied within soil physics too, but that is not within the scope of this presentation.</a:t>
            </a:r>
            <a:endParaRPr lang="en-US" dirty="0"/>
          </a:p>
        </p:txBody>
      </p:sp>
      <p:sp>
        <p:nvSpPr>
          <p:cNvPr id="4" name="Footer Placeholder 3"/>
          <p:cNvSpPr>
            <a:spLocks noGrp="1"/>
          </p:cNvSpPr>
          <p:nvPr>
            <p:ph type="ftr" sz="quarter" idx="10"/>
          </p:nvPr>
        </p:nvSpPr>
        <p:spPr/>
        <p:txBody>
          <a:bodyPr/>
          <a:lstStyle/>
          <a:p>
            <a:r>
              <a:rPr lang="en-US" dirty="0" smtClean="0"/>
              <a:t>© 2010 Regents of the University of Minnesota.  All rights reserved.</a:t>
            </a:r>
            <a:endParaRPr lang="en-US" dirty="0"/>
          </a:p>
        </p:txBody>
      </p:sp>
      <p:sp>
        <p:nvSpPr>
          <p:cNvPr id="5" name="Slide Number Placeholder 4"/>
          <p:cNvSpPr>
            <a:spLocks noGrp="1"/>
          </p:cNvSpPr>
          <p:nvPr>
            <p:ph type="sldNum" sz="quarter" idx="11"/>
          </p:nvPr>
        </p:nvSpPr>
        <p:spPr/>
        <p:txBody>
          <a:bodyPr/>
          <a:lstStyle/>
          <a:p>
            <a:fld id="{E690C9DF-8D77-EA44-815B-686F23B550DC}"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won’t spend much</a:t>
            </a:r>
            <a:r>
              <a:rPr lang="en-US" baseline="0" dirty="0" smtClean="0"/>
              <a:t> time reviewing the last section, rather concentrate on the next level of information, which builds on the concepts outlined in the first session.  </a:t>
            </a:r>
            <a:endParaRPr lang="en-US" dirty="0"/>
          </a:p>
        </p:txBody>
      </p:sp>
      <p:sp>
        <p:nvSpPr>
          <p:cNvPr id="4" name="Footer Placeholder 3"/>
          <p:cNvSpPr>
            <a:spLocks noGrp="1"/>
          </p:cNvSpPr>
          <p:nvPr>
            <p:ph type="ftr" sz="quarter" idx="10"/>
          </p:nvPr>
        </p:nvSpPr>
        <p:spPr/>
        <p:txBody>
          <a:bodyPr/>
          <a:lstStyle/>
          <a:p>
            <a:r>
              <a:rPr lang="en-US" dirty="0" smtClean="0"/>
              <a:t>© 2010 Regents of the University of Minnesota.  All rights reserved.</a:t>
            </a:r>
            <a:endParaRPr lang="en-US" dirty="0"/>
          </a:p>
        </p:txBody>
      </p:sp>
      <p:sp>
        <p:nvSpPr>
          <p:cNvPr id="5" name="Slide Number Placeholder 4"/>
          <p:cNvSpPr>
            <a:spLocks noGrp="1"/>
          </p:cNvSpPr>
          <p:nvPr>
            <p:ph type="sldNum" sz="quarter" idx="11"/>
          </p:nvPr>
        </p:nvSpPr>
        <p:spPr/>
        <p:txBody>
          <a:bodyPr/>
          <a:lstStyle/>
          <a:p>
            <a:fld id="{E690C9DF-8D77-EA44-815B-686F23B550DC}"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Everyone knows plants need water, but probably have never stopped to break down what is actually happening</a:t>
            </a:r>
            <a:r>
              <a:rPr lang="en-US" baseline="0" dirty="0" smtClean="0"/>
              <a:t> when it rains, or when plants are watered. </a:t>
            </a:r>
            <a:endParaRPr lang="en-US" dirty="0"/>
          </a:p>
        </p:txBody>
      </p:sp>
      <p:sp>
        <p:nvSpPr>
          <p:cNvPr id="4" name="Footer Placeholder 3"/>
          <p:cNvSpPr>
            <a:spLocks noGrp="1"/>
          </p:cNvSpPr>
          <p:nvPr>
            <p:ph type="ftr" sz="quarter" idx="10"/>
          </p:nvPr>
        </p:nvSpPr>
        <p:spPr/>
        <p:txBody>
          <a:bodyPr/>
          <a:lstStyle/>
          <a:p>
            <a:r>
              <a:rPr lang="en-US" dirty="0" smtClean="0"/>
              <a:t>© 2010 Regents of the University of Minnesota.  All rights reserved.</a:t>
            </a:r>
            <a:endParaRPr lang="en-US" dirty="0"/>
          </a:p>
        </p:txBody>
      </p:sp>
      <p:sp>
        <p:nvSpPr>
          <p:cNvPr id="5" name="Slide Number Placeholder 4"/>
          <p:cNvSpPr>
            <a:spLocks noGrp="1"/>
          </p:cNvSpPr>
          <p:nvPr>
            <p:ph type="sldNum" sz="quarter" idx="11"/>
          </p:nvPr>
        </p:nvSpPr>
        <p:spPr/>
        <p:txBody>
          <a:bodyPr/>
          <a:lstStyle/>
          <a:p>
            <a:fld id="{E690C9DF-8D77-EA44-815B-686F23B550DC}"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slide and the next play into the same concept.  In addition to water</a:t>
            </a:r>
            <a:r>
              <a:rPr lang="en-US" baseline="0" dirty="0" smtClean="0"/>
              <a:t> saturated soils causing problems with the simple availability of oxygen, wet soils tend to be cold and lead to delayed seed germination, and stunted plant growth.  Some people equate artificial drainage with the loss of wetlands.  The truth is that most artificial drainage is done on non-wetland soils to prevent the problems associated with soils being saturated.  While soils with a high clay content are often higher in fertility, they can also restrict or prevent water movement to the extent that plant growth is impaired.  Anecdotal evidence suggests that a very large percentage of “productivity problems” in home gardens is caused by the soils being too wet.  Unfortunately, there is not an easy and cost effective way to alleviate these problems on small plots in urban surroundings.  In many agricultural situations the benefits of artificial drainage can be so significant that the investment in an artificial drainage system can break even within five to ten years.  </a:t>
            </a:r>
            <a:endParaRPr lang="en-US" dirty="0"/>
          </a:p>
        </p:txBody>
      </p:sp>
      <p:sp>
        <p:nvSpPr>
          <p:cNvPr id="4" name="Footer Placeholder 3"/>
          <p:cNvSpPr>
            <a:spLocks noGrp="1"/>
          </p:cNvSpPr>
          <p:nvPr>
            <p:ph type="ftr" sz="quarter" idx="10"/>
          </p:nvPr>
        </p:nvSpPr>
        <p:spPr/>
        <p:txBody>
          <a:bodyPr/>
          <a:lstStyle/>
          <a:p>
            <a:r>
              <a:rPr lang="en-US" dirty="0" smtClean="0"/>
              <a:t>© 2010 Regents of the University of Minnesota.  All rights reserved.</a:t>
            </a:r>
            <a:endParaRPr lang="en-US" dirty="0"/>
          </a:p>
        </p:txBody>
      </p:sp>
      <p:sp>
        <p:nvSpPr>
          <p:cNvPr id="5" name="Slide Number Placeholder 4"/>
          <p:cNvSpPr>
            <a:spLocks noGrp="1"/>
          </p:cNvSpPr>
          <p:nvPr>
            <p:ph type="sldNum" sz="quarter" idx="11"/>
          </p:nvPr>
        </p:nvSpPr>
        <p:spPr/>
        <p:txBody>
          <a:bodyPr/>
          <a:lstStyle/>
          <a:p>
            <a:fld id="{E690C9DF-8D77-EA44-815B-686F23B550DC}"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was mentioned in the last slide too.  It should be pointed out that we usually reference the “growing season” and need</a:t>
            </a:r>
            <a:r>
              <a:rPr lang="en-US" baseline="0" dirty="0" smtClean="0"/>
              <a:t> to know specifically when the average first and last frost dates are.  Any part of the time in-between that is not used for growing a plant is underutilizing your assets.  Growing plants can take up a lot of water, so saturated conditions that restrict plant growth are primarily a problem of the early growing season before there are a lot of roots.  This is a double whammy, as it is also still relatively cool during this time of year.</a:t>
            </a:r>
            <a:endParaRPr lang="en-US" dirty="0"/>
          </a:p>
        </p:txBody>
      </p:sp>
      <p:sp>
        <p:nvSpPr>
          <p:cNvPr id="4" name="Footer Placeholder 3"/>
          <p:cNvSpPr>
            <a:spLocks noGrp="1"/>
          </p:cNvSpPr>
          <p:nvPr>
            <p:ph type="ftr" sz="quarter" idx="10"/>
          </p:nvPr>
        </p:nvSpPr>
        <p:spPr/>
        <p:txBody>
          <a:bodyPr/>
          <a:lstStyle/>
          <a:p>
            <a:r>
              <a:rPr lang="en-US" dirty="0" smtClean="0"/>
              <a:t>© 2010 Regents of the University of Minnesota.  All rights reserved.</a:t>
            </a:r>
            <a:endParaRPr lang="en-US" dirty="0"/>
          </a:p>
        </p:txBody>
      </p:sp>
      <p:sp>
        <p:nvSpPr>
          <p:cNvPr id="5" name="Slide Number Placeholder 4"/>
          <p:cNvSpPr>
            <a:spLocks noGrp="1"/>
          </p:cNvSpPr>
          <p:nvPr>
            <p:ph type="sldNum" sz="quarter" idx="11"/>
          </p:nvPr>
        </p:nvSpPr>
        <p:spPr/>
        <p:txBody>
          <a:bodyPr/>
          <a:lstStyle/>
          <a:p>
            <a:fld id="{E690C9DF-8D77-EA44-815B-686F23B550DC}"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Bulk density is an important concept, but is</a:t>
            </a:r>
            <a:r>
              <a:rPr lang="en-US" baseline="0" dirty="0" smtClean="0"/>
              <a:t> totally relative to the soil texture.  This means that we do not often measure the bulk density in order to diagnose problems, as the interpretation of the information can be difficult.  </a:t>
            </a:r>
            <a:endParaRPr lang="en-US" dirty="0"/>
          </a:p>
        </p:txBody>
      </p:sp>
      <p:sp>
        <p:nvSpPr>
          <p:cNvPr id="4" name="Footer Placeholder 3"/>
          <p:cNvSpPr>
            <a:spLocks noGrp="1"/>
          </p:cNvSpPr>
          <p:nvPr>
            <p:ph type="ftr" sz="quarter" idx="10"/>
          </p:nvPr>
        </p:nvSpPr>
        <p:spPr/>
        <p:txBody>
          <a:bodyPr/>
          <a:lstStyle/>
          <a:p>
            <a:r>
              <a:rPr lang="en-US" dirty="0" smtClean="0"/>
              <a:t>© 2010 Regents of the University of Minnesota.  All rights reserved.</a:t>
            </a:r>
            <a:endParaRPr lang="en-US" dirty="0"/>
          </a:p>
        </p:txBody>
      </p:sp>
      <p:sp>
        <p:nvSpPr>
          <p:cNvPr id="5" name="Slide Number Placeholder 4"/>
          <p:cNvSpPr>
            <a:spLocks noGrp="1"/>
          </p:cNvSpPr>
          <p:nvPr>
            <p:ph type="sldNum" sz="quarter" idx="11"/>
          </p:nvPr>
        </p:nvSpPr>
        <p:spPr/>
        <p:txBody>
          <a:bodyPr/>
          <a:lstStyle/>
          <a:p>
            <a:fld id="{E690C9DF-8D77-EA44-815B-686F23B550DC}"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Soil compaction is</a:t>
            </a:r>
            <a:r>
              <a:rPr lang="en-US" baseline="0" dirty="0" smtClean="0"/>
              <a:t> one of the single biggest problems with respect to limiting soil productivity.  Heavy traffic during times when the soil is very wet can cause significant compaction problems.  Compaction close to the soil surface can often be alleviated by tillage or the freeze-thaw cycle in the soil.  When compaction extends below the top six inches of soil the damage can be long lasting and difficult if not impossible to remedy.  Studies in Western Minnesota have shown that the wagon ruts from the “Wadsworth Trail” are still  detectable in virgin prairie, even though the trail has not been used since the 1870s.  There is visible stunting of the prairie grass, and increases in bulk density of the soil can be measured.  Clearly, mother nature has not been able to eliminate this problem naturally over nearly 150 years of natural conditions.  The bottom line is that compaction problems should be avoided, as alleviating them once they exist is not easy.  </a:t>
            </a:r>
            <a:endParaRPr lang="en-US" dirty="0"/>
          </a:p>
        </p:txBody>
      </p:sp>
      <p:sp>
        <p:nvSpPr>
          <p:cNvPr id="4" name="Footer Placeholder 3"/>
          <p:cNvSpPr>
            <a:spLocks noGrp="1"/>
          </p:cNvSpPr>
          <p:nvPr>
            <p:ph type="ftr" sz="quarter" idx="10"/>
          </p:nvPr>
        </p:nvSpPr>
        <p:spPr/>
        <p:txBody>
          <a:bodyPr/>
          <a:lstStyle/>
          <a:p>
            <a:r>
              <a:rPr lang="en-US" dirty="0" smtClean="0"/>
              <a:t>© 2010 Regents of the University of Minnesota.  All rights reserved.</a:t>
            </a:r>
            <a:endParaRPr lang="en-US" dirty="0"/>
          </a:p>
        </p:txBody>
      </p:sp>
      <p:sp>
        <p:nvSpPr>
          <p:cNvPr id="5" name="Slide Number Placeholder 4"/>
          <p:cNvSpPr>
            <a:spLocks noGrp="1"/>
          </p:cNvSpPr>
          <p:nvPr>
            <p:ph type="sldNum" sz="quarter" idx="11"/>
          </p:nvPr>
        </p:nvSpPr>
        <p:spPr/>
        <p:txBody>
          <a:bodyPr/>
          <a:lstStyle/>
          <a:p>
            <a:fld id="{E690C9DF-8D77-EA44-815B-686F23B550DC}"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a:t>
            </a:r>
            <a:r>
              <a:rPr lang="en-US" baseline="0" dirty="0" smtClean="0"/>
              <a:t> just talked about soil compaction, the opposite of compacted soil is soil with good tilth.  A loose soil allows for extensive root growth.  Having better root systems allows a plant to better take advantage of nutrients in the soil and makes it less prone to the effects of drought.  Soil with good tilth will experience better natural drainage which also magnifies its benefits by giving growing plants the advantages of warmer soils.  </a:t>
            </a:r>
            <a:endParaRPr lang="en-US" dirty="0"/>
          </a:p>
        </p:txBody>
      </p:sp>
      <p:sp>
        <p:nvSpPr>
          <p:cNvPr id="4" name="Footer Placeholder 3"/>
          <p:cNvSpPr>
            <a:spLocks noGrp="1"/>
          </p:cNvSpPr>
          <p:nvPr>
            <p:ph type="ftr" sz="quarter" idx="10"/>
          </p:nvPr>
        </p:nvSpPr>
        <p:spPr/>
        <p:txBody>
          <a:bodyPr/>
          <a:lstStyle/>
          <a:p>
            <a:r>
              <a:rPr lang="en-US" dirty="0" smtClean="0"/>
              <a:t>© 2010 Regents of the University of Minnesota.  All rights reserved.</a:t>
            </a:r>
            <a:endParaRPr lang="en-US" dirty="0"/>
          </a:p>
        </p:txBody>
      </p:sp>
      <p:sp>
        <p:nvSpPr>
          <p:cNvPr id="5" name="Slide Number Placeholder 4"/>
          <p:cNvSpPr>
            <a:spLocks noGrp="1"/>
          </p:cNvSpPr>
          <p:nvPr>
            <p:ph type="sldNum" sz="quarter" idx="11"/>
          </p:nvPr>
        </p:nvSpPr>
        <p:spPr/>
        <p:txBody>
          <a:bodyPr/>
          <a:lstStyle/>
          <a:p>
            <a:fld id="{E690C9DF-8D77-EA44-815B-686F23B550DC}"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mentioned in the last</a:t>
            </a:r>
            <a:r>
              <a:rPr lang="en-US" baseline="0" dirty="0" smtClean="0"/>
              <a:t> slide, p</a:t>
            </a:r>
            <a:r>
              <a:rPr lang="en-US" dirty="0" smtClean="0"/>
              <a:t>lants</a:t>
            </a:r>
            <a:r>
              <a:rPr lang="en-US" baseline="0" dirty="0" smtClean="0"/>
              <a:t> growing in soil with good structure have more extensive root systems.  Plants will not notice much difference when soil moisture levels are optimum, as this makes root growth easier.  It is when water is either lacking or in excess that big differences appear between soils with good structure and those with poor structure.  Massive soil structure combined with a lack of moisture will have the same affect as a compacted soil (this goes hand in hand, as a compacted soil often has massive structure).  Because biological activity creates structure, things that limit biological activity also have the affect of destroying soil structure.  Tillage, specifically, breaks natural root channels, and stimulates the break down of organic matter.  Tillage works because it “fluffs” up the soil, or in other words, creates “artificial structure.”  The problem with tillage is that because it lacks the elements that create natural soil structure, the soils often “tighten” up by fall, necessitating more tillage to loosen them again.  A more detailed discussion of tillage will be in Part 3.  </a:t>
            </a:r>
            <a:endParaRPr lang="en-US" dirty="0"/>
          </a:p>
        </p:txBody>
      </p:sp>
      <p:sp>
        <p:nvSpPr>
          <p:cNvPr id="4" name="Footer Placeholder 3"/>
          <p:cNvSpPr>
            <a:spLocks noGrp="1"/>
          </p:cNvSpPr>
          <p:nvPr>
            <p:ph type="ftr" sz="quarter" idx="10"/>
          </p:nvPr>
        </p:nvSpPr>
        <p:spPr/>
        <p:txBody>
          <a:bodyPr/>
          <a:lstStyle/>
          <a:p>
            <a:r>
              <a:rPr lang="en-US" dirty="0" smtClean="0"/>
              <a:t>© 2010 Regents of the University of Minnesota.  All rights reserved.</a:t>
            </a:r>
            <a:endParaRPr lang="en-US" dirty="0"/>
          </a:p>
        </p:txBody>
      </p:sp>
      <p:sp>
        <p:nvSpPr>
          <p:cNvPr id="5" name="Slide Number Placeholder 4"/>
          <p:cNvSpPr>
            <a:spLocks noGrp="1"/>
          </p:cNvSpPr>
          <p:nvPr>
            <p:ph type="sldNum" sz="quarter" idx="11"/>
          </p:nvPr>
        </p:nvSpPr>
        <p:spPr/>
        <p:txBody>
          <a:bodyPr/>
          <a:lstStyle/>
          <a:p>
            <a:fld id="{E690C9DF-8D77-EA44-815B-686F23B550DC}"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picture shows how soil breaks down to the “particle” level where there has been a history of tillage.  These</a:t>
            </a:r>
            <a:r>
              <a:rPr lang="en-US" baseline="0" dirty="0" smtClean="0"/>
              <a:t> pictures also illustrate the concept of aggregate stability which will come up later in the presentation.</a:t>
            </a:r>
            <a:endParaRPr lang="en-US" dirty="0"/>
          </a:p>
        </p:txBody>
      </p:sp>
      <p:sp>
        <p:nvSpPr>
          <p:cNvPr id="4" name="Footer Placeholder 3"/>
          <p:cNvSpPr>
            <a:spLocks noGrp="1"/>
          </p:cNvSpPr>
          <p:nvPr>
            <p:ph type="ftr" sz="quarter" idx="10"/>
          </p:nvPr>
        </p:nvSpPr>
        <p:spPr/>
        <p:txBody>
          <a:bodyPr/>
          <a:lstStyle/>
          <a:p>
            <a:r>
              <a:rPr lang="en-US" dirty="0" smtClean="0"/>
              <a:t>© 2010 Regents of the University of Minnesota.  All rights reserved.</a:t>
            </a:r>
            <a:endParaRPr lang="en-US" dirty="0"/>
          </a:p>
        </p:txBody>
      </p:sp>
      <p:sp>
        <p:nvSpPr>
          <p:cNvPr id="5" name="Slide Number Placeholder 4"/>
          <p:cNvSpPr>
            <a:spLocks noGrp="1"/>
          </p:cNvSpPr>
          <p:nvPr>
            <p:ph type="sldNum" sz="quarter" idx="11"/>
          </p:nvPr>
        </p:nvSpPr>
        <p:spPr/>
        <p:txBody>
          <a:bodyPr/>
          <a:lstStyle/>
          <a:p>
            <a:fld id="{E690C9DF-8D77-EA44-815B-686F23B550DC}"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guy in the hole can be</a:t>
            </a:r>
            <a:r>
              <a:rPr lang="en-US" baseline="0" dirty="0" smtClean="0"/>
              <a:t> glad that the soil he is working in does not have good structure.  If this soil was loose, the rock would probably be on his head.  Because of the role that biological activity plays on soil structure one can often predict what the structure is like at a given site based on its use, history, and appearance.  We’ll get into this more when we cover soil biology in a few slides.  </a:t>
            </a:r>
            <a:endParaRPr lang="en-US" dirty="0"/>
          </a:p>
        </p:txBody>
      </p:sp>
      <p:sp>
        <p:nvSpPr>
          <p:cNvPr id="4" name="Footer Placeholder 3"/>
          <p:cNvSpPr>
            <a:spLocks noGrp="1"/>
          </p:cNvSpPr>
          <p:nvPr>
            <p:ph type="ftr" sz="quarter" idx="10"/>
          </p:nvPr>
        </p:nvSpPr>
        <p:spPr/>
        <p:txBody>
          <a:bodyPr/>
          <a:lstStyle/>
          <a:p>
            <a:r>
              <a:rPr lang="en-US" dirty="0" smtClean="0"/>
              <a:t>© 2010 Regents of the University of Minnesota.  All rights reserved.</a:t>
            </a:r>
            <a:endParaRPr lang="en-US" dirty="0"/>
          </a:p>
        </p:txBody>
      </p:sp>
      <p:sp>
        <p:nvSpPr>
          <p:cNvPr id="5" name="Slide Number Placeholder 4"/>
          <p:cNvSpPr>
            <a:spLocks noGrp="1"/>
          </p:cNvSpPr>
          <p:nvPr>
            <p:ph type="sldNum" sz="quarter" idx="11"/>
          </p:nvPr>
        </p:nvSpPr>
        <p:spPr/>
        <p:txBody>
          <a:bodyPr/>
          <a:lstStyle/>
          <a:p>
            <a:fld id="{E690C9DF-8D77-EA44-815B-686F23B550DC}"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the</a:t>
            </a:r>
            <a:r>
              <a:rPr lang="en-US" baseline="0" dirty="0" smtClean="0"/>
              <a:t> single most important exercise in this series.  If you do anything outside with the class you should do this exercise.  Identify an undisturbed soil and a soil with a history of tillage.  Saturate them with water (maybe run a garden hose on them for a set time).  Then dig into the two soils.  This also shows the limitations of tillage with creating “artificial structure.”  </a:t>
            </a:r>
            <a:endParaRPr lang="en-US" dirty="0"/>
          </a:p>
        </p:txBody>
      </p:sp>
      <p:sp>
        <p:nvSpPr>
          <p:cNvPr id="4" name="Footer Placeholder 3"/>
          <p:cNvSpPr>
            <a:spLocks noGrp="1"/>
          </p:cNvSpPr>
          <p:nvPr>
            <p:ph type="ftr" sz="quarter" idx="10"/>
          </p:nvPr>
        </p:nvSpPr>
        <p:spPr/>
        <p:txBody>
          <a:bodyPr/>
          <a:lstStyle/>
          <a:p>
            <a:r>
              <a:rPr lang="en-US" dirty="0" smtClean="0"/>
              <a:t>© 2010 Regents of the University of Minnesota.  All rights reserved.</a:t>
            </a:r>
            <a:endParaRPr lang="en-US" dirty="0"/>
          </a:p>
        </p:txBody>
      </p:sp>
      <p:sp>
        <p:nvSpPr>
          <p:cNvPr id="5" name="Slide Number Placeholder 4"/>
          <p:cNvSpPr>
            <a:spLocks noGrp="1"/>
          </p:cNvSpPr>
          <p:nvPr>
            <p:ph type="sldNum" sz="quarter" idx="11"/>
          </p:nvPr>
        </p:nvSpPr>
        <p:spPr/>
        <p:txBody>
          <a:bodyPr/>
          <a:lstStyle/>
          <a:p>
            <a:fld id="{E690C9DF-8D77-EA44-815B-686F23B550DC}"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essence, the first part focused on “what you have.”  </a:t>
            </a:r>
            <a:endParaRPr lang="en-US" dirty="0"/>
          </a:p>
        </p:txBody>
      </p:sp>
      <p:sp>
        <p:nvSpPr>
          <p:cNvPr id="4" name="Footer Placeholder 3"/>
          <p:cNvSpPr>
            <a:spLocks noGrp="1"/>
          </p:cNvSpPr>
          <p:nvPr>
            <p:ph type="ftr" sz="quarter" idx="10"/>
          </p:nvPr>
        </p:nvSpPr>
        <p:spPr/>
        <p:txBody>
          <a:bodyPr/>
          <a:lstStyle/>
          <a:p>
            <a:r>
              <a:rPr lang="en-US" dirty="0" smtClean="0"/>
              <a:t>© 2010 Regents of the University of Minnesota.  All rights reserved.</a:t>
            </a:r>
            <a:endParaRPr lang="en-US" dirty="0"/>
          </a:p>
        </p:txBody>
      </p:sp>
      <p:sp>
        <p:nvSpPr>
          <p:cNvPr id="5" name="Slide Number Placeholder 4"/>
          <p:cNvSpPr>
            <a:spLocks noGrp="1"/>
          </p:cNvSpPr>
          <p:nvPr>
            <p:ph type="sldNum" sz="quarter" idx="11"/>
          </p:nvPr>
        </p:nvSpPr>
        <p:spPr/>
        <p:txBody>
          <a:bodyPr/>
          <a:lstStyle/>
          <a:p>
            <a:fld id="{E690C9DF-8D77-EA44-815B-686F23B550DC}"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skipped over soil biology because of the role that it plays in soil structure.  By discussing</a:t>
            </a:r>
            <a:r>
              <a:rPr lang="en-US" baseline="0" dirty="0" smtClean="0"/>
              <a:t> soil physics first, and concluding with soil structure, we already made a case for why soil biology is important.  </a:t>
            </a:r>
            <a:endParaRPr lang="en-US" dirty="0"/>
          </a:p>
        </p:txBody>
      </p:sp>
      <p:sp>
        <p:nvSpPr>
          <p:cNvPr id="4" name="Footer Placeholder 3"/>
          <p:cNvSpPr>
            <a:spLocks noGrp="1"/>
          </p:cNvSpPr>
          <p:nvPr>
            <p:ph type="ftr" sz="quarter" idx="10"/>
          </p:nvPr>
        </p:nvSpPr>
        <p:spPr/>
        <p:txBody>
          <a:bodyPr/>
          <a:lstStyle/>
          <a:p>
            <a:r>
              <a:rPr lang="en-US" dirty="0" smtClean="0"/>
              <a:t>© 2010 Regents of the University of Minnesota.  All rights reserved.</a:t>
            </a:r>
            <a:endParaRPr lang="en-US" dirty="0"/>
          </a:p>
        </p:txBody>
      </p:sp>
      <p:sp>
        <p:nvSpPr>
          <p:cNvPr id="5" name="Slide Number Placeholder 4"/>
          <p:cNvSpPr>
            <a:spLocks noGrp="1"/>
          </p:cNvSpPr>
          <p:nvPr>
            <p:ph type="sldNum" sz="quarter" idx="11"/>
          </p:nvPr>
        </p:nvSpPr>
        <p:spPr/>
        <p:txBody>
          <a:bodyPr/>
          <a:lstStyle/>
          <a:p>
            <a:fld id="{E690C9DF-8D77-EA44-815B-686F23B550DC}" type="slidenum">
              <a:rPr lang="en-US" smtClean="0"/>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All these factors are tied into the concept of soil structure.  Plants need water, oxygen and nutrients to grow.  Soil conditions that allow for natural drainage of excess water (allowing for the presence of oxygen) and more extensive root systems to capture water and nutrients will meet nearly everyone’s definition of better soil quality.  In addition, the ability of the soil to “feed” a growing plant and therefore reducing the need for fertilizer additions is also a desirable condition.  </a:t>
            </a:r>
          </a:p>
          <a:p>
            <a:endParaRPr lang="en-US" dirty="0" smtClean="0"/>
          </a:p>
          <a:p>
            <a:r>
              <a:rPr lang="en-US" dirty="0" smtClean="0"/>
              <a:t>Earthworms and other organisms that live in the soil help stir up the soil, and drive decomposition of organic matter.  The presence of these organisms are often used as an indicator of soil quality.  </a:t>
            </a:r>
            <a:endParaRPr lang="en-US" dirty="0"/>
          </a:p>
        </p:txBody>
      </p:sp>
      <p:sp>
        <p:nvSpPr>
          <p:cNvPr id="4" name="Footer Placeholder 3"/>
          <p:cNvSpPr>
            <a:spLocks noGrp="1"/>
          </p:cNvSpPr>
          <p:nvPr>
            <p:ph type="ftr" sz="quarter" idx="10"/>
          </p:nvPr>
        </p:nvSpPr>
        <p:spPr/>
        <p:txBody>
          <a:bodyPr/>
          <a:lstStyle/>
          <a:p>
            <a:r>
              <a:rPr lang="en-US" dirty="0" smtClean="0"/>
              <a:t>© 2010 Regents of the University of Minnesota.  All rights reserved.</a:t>
            </a:r>
            <a:endParaRPr lang="en-US" dirty="0"/>
          </a:p>
        </p:txBody>
      </p:sp>
      <p:sp>
        <p:nvSpPr>
          <p:cNvPr id="5" name="Slide Number Placeholder 4"/>
          <p:cNvSpPr>
            <a:spLocks noGrp="1"/>
          </p:cNvSpPr>
          <p:nvPr>
            <p:ph type="sldNum" sz="quarter" idx="11"/>
          </p:nvPr>
        </p:nvSpPr>
        <p:spPr/>
        <p:txBody>
          <a:bodyPr/>
          <a:lstStyle/>
          <a:p>
            <a:fld id="{E690C9DF-8D77-EA44-815B-686F23B550DC}" type="slidenum">
              <a:rPr lang="en-US" smtClean="0"/>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 should be noted that there are bad</a:t>
            </a:r>
            <a:r>
              <a:rPr lang="en-US" baseline="0" dirty="0" smtClean="0"/>
              <a:t> organisms too.  Plant diseases and harmful nematodes can also reside in the soil.  As with most things in nature, problems frequently occur when something is out of balance.  Specifically, when soils are too wet, compacted, lacking fertility, or drought prone they can end up having a high level of detrimental organisms.   </a:t>
            </a:r>
            <a:endParaRPr lang="en-US" dirty="0"/>
          </a:p>
        </p:txBody>
      </p:sp>
      <p:sp>
        <p:nvSpPr>
          <p:cNvPr id="4" name="Footer Placeholder 3"/>
          <p:cNvSpPr>
            <a:spLocks noGrp="1"/>
          </p:cNvSpPr>
          <p:nvPr>
            <p:ph type="ftr" sz="quarter" idx="10"/>
          </p:nvPr>
        </p:nvSpPr>
        <p:spPr/>
        <p:txBody>
          <a:bodyPr/>
          <a:lstStyle/>
          <a:p>
            <a:r>
              <a:rPr lang="en-US" dirty="0" smtClean="0"/>
              <a:t>© 2010 Regents of the University of Minnesota.  All rights reserved.</a:t>
            </a:r>
            <a:endParaRPr lang="en-US" dirty="0"/>
          </a:p>
        </p:txBody>
      </p:sp>
      <p:sp>
        <p:nvSpPr>
          <p:cNvPr id="5" name="Slide Number Placeholder 4"/>
          <p:cNvSpPr>
            <a:spLocks noGrp="1"/>
          </p:cNvSpPr>
          <p:nvPr>
            <p:ph type="sldNum" sz="quarter" idx="11"/>
          </p:nvPr>
        </p:nvSpPr>
        <p:spPr/>
        <p:txBody>
          <a:bodyPr/>
          <a:lstStyle/>
          <a:p>
            <a:fld id="{E690C9DF-8D77-EA44-815B-686F23B550DC}" type="slidenum">
              <a:rPr lang="en-US" smtClean="0"/>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rely heavily on soil testing as a basis for fertility management.  It needs to be stressed that other problems such as poor</a:t>
            </a:r>
            <a:r>
              <a:rPr lang="en-US" baseline="0" dirty="0" smtClean="0"/>
              <a:t> soil structure, or a lack of soil biology can not be tested for.  </a:t>
            </a:r>
            <a:endParaRPr lang="en-US" dirty="0"/>
          </a:p>
        </p:txBody>
      </p:sp>
      <p:sp>
        <p:nvSpPr>
          <p:cNvPr id="4" name="Footer Placeholder 3"/>
          <p:cNvSpPr>
            <a:spLocks noGrp="1"/>
          </p:cNvSpPr>
          <p:nvPr>
            <p:ph type="ftr" sz="quarter" idx="10"/>
          </p:nvPr>
        </p:nvSpPr>
        <p:spPr/>
        <p:txBody>
          <a:bodyPr/>
          <a:lstStyle/>
          <a:p>
            <a:r>
              <a:rPr lang="en-US" dirty="0" smtClean="0"/>
              <a:t>© 2010 Regents of the University of Minnesota.  All rights reserved.</a:t>
            </a:r>
            <a:endParaRPr lang="en-US" dirty="0"/>
          </a:p>
        </p:txBody>
      </p:sp>
      <p:sp>
        <p:nvSpPr>
          <p:cNvPr id="5" name="Slide Number Placeholder 4"/>
          <p:cNvSpPr>
            <a:spLocks noGrp="1"/>
          </p:cNvSpPr>
          <p:nvPr>
            <p:ph type="sldNum" sz="quarter" idx="11"/>
          </p:nvPr>
        </p:nvSpPr>
        <p:spPr/>
        <p:txBody>
          <a:bodyPr/>
          <a:lstStyle/>
          <a:p>
            <a:fld id="{E690C9DF-8D77-EA44-815B-686F23B550DC}" type="slidenum">
              <a:rPr lang="en-US" smtClean="0"/>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Aggregate stability is a test that can be run.</a:t>
            </a:r>
            <a:r>
              <a:rPr lang="en-US" baseline="0" dirty="0" smtClean="0"/>
              <a:t>  Most soil testing labs do not offer this as a standard test, as it is difficult to run, and results need a lot of experience to interpret.  The test consists of wetting the soil and sieving to find out the size of soil aggregates that remain stable.  Results will reflect a percentage of the total that passes a certain size of sieve.  These results can not be looked up in a book to determine whether they are acceptable.  An experienced person can compare results from one soil to another, changes on the same site, or even a relative measurement based on past experience.  Ultimately this measurement is interesting and useful, but probably beyond the scope of any particular individual’s assessment of their site.  </a:t>
            </a:r>
            <a:endParaRPr lang="en-US" dirty="0"/>
          </a:p>
        </p:txBody>
      </p:sp>
      <p:sp>
        <p:nvSpPr>
          <p:cNvPr id="4" name="Footer Placeholder 3"/>
          <p:cNvSpPr>
            <a:spLocks noGrp="1"/>
          </p:cNvSpPr>
          <p:nvPr>
            <p:ph type="ftr" sz="quarter" idx="10"/>
          </p:nvPr>
        </p:nvSpPr>
        <p:spPr/>
        <p:txBody>
          <a:bodyPr/>
          <a:lstStyle/>
          <a:p>
            <a:r>
              <a:rPr lang="en-US" dirty="0" smtClean="0"/>
              <a:t>© 2010 Regents of the University of Minnesota.  All rights reserved.</a:t>
            </a:r>
            <a:endParaRPr lang="en-US" dirty="0"/>
          </a:p>
        </p:txBody>
      </p:sp>
      <p:sp>
        <p:nvSpPr>
          <p:cNvPr id="5" name="Slide Number Placeholder 4"/>
          <p:cNvSpPr>
            <a:spLocks noGrp="1"/>
          </p:cNvSpPr>
          <p:nvPr>
            <p:ph type="sldNum" sz="quarter" idx="11"/>
          </p:nvPr>
        </p:nvSpPr>
        <p:spPr/>
        <p:txBody>
          <a:bodyPr/>
          <a:lstStyle/>
          <a:p>
            <a:fld id="{E690C9DF-8D77-EA44-815B-686F23B550DC}" type="slidenum">
              <a:rPr lang="en-US" smtClean="0"/>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r>
              <a:rPr lang="en-US" smtClean="0"/>
              <a:t>© 2010 Regents of the University of Minnesota.  All rights reserved.</a:t>
            </a:r>
            <a:endParaRPr lang="en-US" dirty="0"/>
          </a:p>
        </p:txBody>
      </p:sp>
      <p:sp>
        <p:nvSpPr>
          <p:cNvPr id="5" name="Slide Number Placeholder 4"/>
          <p:cNvSpPr>
            <a:spLocks noGrp="1"/>
          </p:cNvSpPr>
          <p:nvPr>
            <p:ph type="sldNum" sz="quarter" idx="11"/>
          </p:nvPr>
        </p:nvSpPr>
        <p:spPr/>
        <p:txBody>
          <a:bodyPr/>
          <a:lstStyle/>
          <a:p>
            <a:fld id="{E690C9DF-8D77-EA44-815B-686F23B550DC}" type="slidenum">
              <a:rPr lang="en-US" smtClean="0"/>
              <a:pPr/>
              <a:t>35</a:t>
            </a:fld>
            <a:endParaRPr lang="en-US" dirty="0"/>
          </a:p>
        </p:txBody>
      </p:sp>
    </p:spTree>
    <p:extLst>
      <p:ext uri="{BB962C8B-B14F-4D97-AF65-F5344CB8AC3E}">
        <p14:creationId xmlns:p14="http://schemas.microsoft.com/office/powerpoint/2010/main" val="5237673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r>
              <a:rPr lang="en-US" smtClean="0"/>
              <a:t>© 2010 Regents of the University of Minnesota.  All rights reserved.</a:t>
            </a:r>
            <a:endParaRPr lang="en-US" dirty="0"/>
          </a:p>
        </p:txBody>
      </p:sp>
      <p:sp>
        <p:nvSpPr>
          <p:cNvPr id="5" name="Slide Number Placeholder 4"/>
          <p:cNvSpPr>
            <a:spLocks noGrp="1"/>
          </p:cNvSpPr>
          <p:nvPr>
            <p:ph type="sldNum" sz="quarter" idx="11"/>
          </p:nvPr>
        </p:nvSpPr>
        <p:spPr/>
        <p:txBody>
          <a:bodyPr/>
          <a:lstStyle/>
          <a:p>
            <a:fld id="{E690C9DF-8D77-EA44-815B-686F23B550DC}" type="slidenum">
              <a:rPr lang="en-US" smtClean="0"/>
              <a:pPr/>
              <a:t>36</a:t>
            </a:fld>
            <a:endParaRPr lang="en-US" dirty="0"/>
          </a:p>
        </p:txBody>
      </p:sp>
    </p:spTree>
    <p:extLst>
      <p:ext uri="{BB962C8B-B14F-4D97-AF65-F5344CB8AC3E}">
        <p14:creationId xmlns:p14="http://schemas.microsoft.com/office/powerpoint/2010/main" val="72193762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Many of the concepts that will be covered in the final segment</a:t>
            </a:r>
            <a:r>
              <a:rPr lang="en-US" baseline="0" dirty="0" smtClean="0"/>
              <a:t> will be applicable mostly to larger tracts of land.  You may want to hide this slide if you do not intend to use part 3.  </a:t>
            </a:r>
            <a:endParaRPr lang="en-US" dirty="0"/>
          </a:p>
        </p:txBody>
      </p:sp>
      <p:sp>
        <p:nvSpPr>
          <p:cNvPr id="4" name="Footer Placeholder 3"/>
          <p:cNvSpPr>
            <a:spLocks noGrp="1"/>
          </p:cNvSpPr>
          <p:nvPr>
            <p:ph type="ftr" sz="quarter" idx="10"/>
          </p:nvPr>
        </p:nvSpPr>
        <p:spPr/>
        <p:txBody>
          <a:bodyPr/>
          <a:lstStyle/>
          <a:p>
            <a:r>
              <a:rPr lang="en-US" dirty="0" smtClean="0"/>
              <a:t>© 2010 Regents of the University of Minnesota.  All rights reserved.</a:t>
            </a:r>
            <a:endParaRPr lang="en-US" dirty="0"/>
          </a:p>
        </p:txBody>
      </p:sp>
      <p:sp>
        <p:nvSpPr>
          <p:cNvPr id="5" name="Slide Number Placeholder 4"/>
          <p:cNvSpPr>
            <a:spLocks noGrp="1"/>
          </p:cNvSpPr>
          <p:nvPr>
            <p:ph type="sldNum" sz="quarter" idx="11"/>
          </p:nvPr>
        </p:nvSpPr>
        <p:spPr/>
        <p:txBody>
          <a:bodyPr/>
          <a:lstStyle/>
          <a:p>
            <a:fld id="{E690C9DF-8D77-EA44-815B-686F23B550DC}" type="slidenum">
              <a:rPr lang="en-US" smtClean="0"/>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r>
              <a:rPr lang="en-US" dirty="0" smtClean="0"/>
              <a:t>© 2010 Regents of the University of Minnesota.  All rights reserved.</a:t>
            </a:r>
            <a:endParaRPr lang="en-US" dirty="0"/>
          </a:p>
        </p:txBody>
      </p:sp>
      <p:sp>
        <p:nvSpPr>
          <p:cNvPr id="5" name="Slide Number Placeholder 4"/>
          <p:cNvSpPr>
            <a:spLocks noGrp="1"/>
          </p:cNvSpPr>
          <p:nvPr>
            <p:ph type="sldNum" sz="quarter" idx="11"/>
          </p:nvPr>
        </p:nvSpPr>
        <p:spPr/>
        <p:txBody>
          <a:bodyPr/>
          <a:lstStyle/>
          <a:p>
            <a:fld id="{E690C9DF-8D77-EA44-815B-686F23B550DC}" type="slidenum">
              <a:rPr lang="en-US" smtClean="0"/>
              <a:pPr/>
              <a:t>38</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Participants should have discussed with the group and instructor the reasons they are attending the sessions.  Overall, they probably have a specific piece of property with specific management objectives in mind.  This session is headed in the direction toward how you manage</a:t>
            </a:r>
            <a:r>
              <a:rPr lang="en-US" baseline="0" dirty="0" smtClean="0"/>
              <a:t> soils.  </a:t>
            </a:r>
            <a:endParaRPr lang="en-US" dirty="0"/>
          </a:p>
        </p:txBody>
      </p:sp>
      <p:sp>
        <p:nvSpPr>
          <p:cNvPr id="4" name="Footer Placeholder 3"/>
          <p:cNvSpPr>
            <a:spLocks noGrp="1"/>
          </p:cNvSpPr>
          <p:nvPr>
            <p:ph type="ftr" sz="quarter" idx="10"/>
          </p:nvPr>
        </p:nvSpPr>
        <p:spPr/>
        <p:txBody>
          <a:bodyPr/>
          <a:lstStyle/>
          <a:p>
            <a:r>
              <a:rPr lang="en-US" dirty="0" smtClean="0"/>
              <a:t>© 2010 Regents of the University of Minnesota.  All rights reserved.</a:t>
            </a:r>
            <a:endParaRPr lang="en-US" dirty="0"/>
          </a:p>
        </p:txBody>
      </p:sp>
      <p:sp>
        <p:nvSpPr>
          <p:cNvPr id="5" name="Slide Number Placeholder 4"/>
          <p:cNvSpPr>
            <a:spLocks noGrp="1"/>
          </p:cNvSpPr>
          <p:nvPr>
            <p:ph type="sldNum" sz="quarter" idx="11"/>
          </p:nvPr>
        </p:nvSpPr>
        <p:spPr/>
        <p:txBody>
          <a:bodyPr/>
          <a:lstStyle/>
          <a:p>
            <a:fld id="{E690C9DF-8D77-EA44-815B-686F23B550DC}"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you attended a</a:t>
            </a:r>
            <a:r>
              <a:rPr lang="en-US" baseline="0" dirty="0" smtClean="0"/>
              <a:t> major land grant institution you will probably find semester long courses on each of these topics (Soil Morphology, Soil Chemistry, Soil Biology, and Soil Physics).  We will give a brief overview of these areas for the purpose of understanding soil quality.  The first presentation concentrated on Morphology in detail, so we will be looking at the other three aspects in this segment.  </a:t>
            </a:r>
            <a:endParaRPr lang="en-US" dirty="0"/>
          </a:p>
        </p:txBody>
      </p:sp>
      <p:sp>
        <p:nvSpPr>
          <p:cNvPr id="4" name="Footer Placeholder 3"/>
          <p:cNvSpPr>
            <a:spLocks noGrp="1"/>
          </p:cNvSpPr>
          <p:nvPr>
            <p:ph type="ftr" sz="quarter" idx="10"/>
          </p:nvPr>
        </p:nvSpPr>
        <p:spPr/>
        <p:txBody>
          <a:bodyPr/>
          <a:lstStyle/>
          <a:p>
            <a:r>
              <a:rPr lang="en-US" dirty="0" smtClean="0"/>
              <a:t>© 2010 Regents of the University of Minnesota.  All rights reserved.</a:t>
            </a:r>
            <a:endParaRPr lang="en-US" dirty="0"/>
          </a:p>
        </p:txBody>
      </p:sp>
      <p:sp>
        <p:nvSpPr>
          <p:cNvPr id="5" name="Slide Number Placeholder 4"/>
          <p:cNvSpPr>
            <a:spLocks noGrp="1"/>
          </p:cNvSpPr>
          <p:nvPr>
            <p:ph type="sldNum" sz="quarter" idx="11"/>
          </p:nvPr>
        </p:nvSpPr>
        <p:spPr/>
        <p:txBody>
          <a:bodyPr/>
          <a:lstStyle/>
          <a:p>
            <a:fld id="{E690C9DF-8D77-EA44-815B-686F23B550DC}"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instructor can review these principles from the last session for the sake of understanding what we are covering today.  </a:t>
            </a:r>
            <a:endParaRPr lang="en-US" dirty="0"/>
          </a:p>
        </p:txBody>
      </p:sp>
      <p:sp>
        <p:nvSpPr>
          <p:cNvPr id="4" name="Footer Placeholder 3"/>
          <p:cNvSpPr>
            <a:spLocks noGrp="1"/>
          </p:cNvSpPr>
          <p:nvPr>
            <p:ph type="ftr" sz="quarter" idx="10"/>
          </p:nvPr>
        </p:nvSpPr>
        <p:spPr/>
        <p:txBody>
          <a:bodyPr/>
          <a:lstStyle/>
          <a:p>
            <a:r>
              <a:rPr lang="en-US" dirty="0" smtClean="0"/>
              <a:t>© 2010 Regents of the University of Minnesota.  All rights reserved.</a:t>
            </a:r>
            <a:endParaRPr lang="en-US" dirty="0"/>
          </a:p>
        </p:txBody>
      </p:sp>
      <p:sp>
        <p:nvSpPr>
          <p:cNvPr id="5" name="Slide Number Placeholder 4"/>
          <p:cNvSpPr>
            <a:spLocks noGrp="1"/>
          </p:cNvSpPr>
          <p:nvPr>
            <p:ph type="sldNum" sz="quarter" idx="11"/>
          </p:nvPr>
        </p:nvSpPr>
        <p:spPr/>
        <p:txBody>
          <a:bodyPr/>
          <a:lstStyle/>
          <a:p>
            <a:fld id="{E690C9DF-8D77-EA44-815B-686F23B550DC}"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are the elements that typically are added as fertilizer, and contribute</a:t>
            </a:r>
            <a:r>
              <a:rPr lang="en-US" baseline="0" dirty="0" smtClean="0"/>
              <a:t> in a major way to plant growth.  Other major building blocks such as Carbon, Oxygen, and Hydrogen are obtained from water and the atmosphere.  </a:t>
            </a:r>
            <a:endParaRPr lang="en-US" dirty="0"/>
          </a:p>
        </p:txBody>
      </p:sp>
      <p:sp>
        <p:nvSpPr>
          <p:cNvPr id="4" name="Footer Placeholder 3"/>
          <p:cNvSpPr>
            <a:spLocks noGrp="1"/>
          </p:cNvSpPr>
          <p:nvPr>
            <p:ph type="ftr" sz="quarter" idx="10"/>
          </p:nvPr>
        </p:nvSpPr>
        <p:spPr/>
        <p:txBody>
          <a:bodyPr/>
          <a:lstStyle/>
          <a:p>
            <a:r>
              <a:rPr lang="en-US" dirty="0" smtClean="0"/>
              <a:t>© 2010 Regents of the University of Minnesota.  All rights reserved.</a:t>
            </a:r>
            <a:endParaRPr lang="en-US" dirty="0"/>
          </a:p>
        </p:txBody>
      </p:sp>
      <p:sp>
        <p:nvSpPr>
          <p:cNvPr id="5" name="Slide Number Placeholder 4"/>
          <p:cNvSpPr>
            <a:spLocks noGrp="1"/>
          </p:cNvSpPr>
          <p:nvPr>
            <p:ph type="sldNum" sz="quarter" idx="11"/>
          </p:nvPr>
        </p:nvSpPr>
        <p:spPr/>
        <p:txBody>
          <a:bodyPr/>
          <a:lstStyle/>
          <a:p>
            <a:fld id="{E690C9DF-8D77-EA44-815B-686F23B550DC}"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r>
              <a:rPr lang="en-US" dirty="0" smtClean="0"/>
              <a:t>© 2010 Regents of the University of Minnesota.  All rights reserved.</a:t>
            </a:r>
            <a:endParaRPr lang="en-US" dirty="0"/>
          </a:p>
        </p:txBody>
      </p:sp>
      <p:sp>
        <p:nvSpPr>
          <p:cNvPr id="5" name="Slide Number Placeholder 4"/>
          <p:cNvSpPr>
            <a:spLocks noGrp="1"/>
          </p:cNvSpPr>
          <p:nvPr>
            <p:ph type="sldNum" sz="quarter" idx="11"/>
          </p:nvPr>
        </p:nvSpPr>
        <p:spPr/>
        <p:txBody>
          <a:bodyPr/>
          <a:lstStyle/>
          <a:p>
            <a:fld id="{E690C9DF-8D77-EA44-815B-686F23B550DC}"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Nitrogen</a:t>
            </a:r>
            <a:r>
              <a:rPr lang="en-US" baseline="0" dirty="0" smtClean="0"/>
              <a:t> is the single biggest nutrient addition as fertilizer worldwide.  The instructor can go through the N cycle if he/she thinks it is appropriate for the audience.  Likewise, a discussion on the environmental consequence of  excess or inappropriate N fertilizer can also be used here if appropriate for the audience.  </a:t>
            </a:r>
            <a:endParaRPr lang="en-US" dirty="0"/>
          </a:p>
        </p:txBody>
      </p:sp>
      <p:sp>
        <p:nvSpPr>
          <p:cNvPr id="4" name="Footer Placeholder 3"/>
          <p:cNvSpPr>
            <a:spLocks noGrp="1"/>
          </p:cNvSpPr>
          <p:nvPr>
            <p:ph type="ftr" sz="quarter" idx="10"/>
          </p:nvPr>
        </p:nvSpPr>
        <p:spPr/>
        <p:txBody>
          <a:bodyPr/>
          <a:lstStyle/>
          <a:p>
            <a:r>
              <a:rPr lang="en-US" dirty="0" smtClean="0"/>
              <a:t>© 2010 Regents of the University of Minnesota.  All rights reserved.</a:t>
            </a:r>
            <a:endParaRPr lang="en-US" dirty="0"/>
          </a:p>
        </p:txBody>
      </p:sp>
      <p:sp>
        <p:nvSpPr>
          <p:cNvPr id="5" name="Slide Number Placeholder 4"/>
          <p:cNvSpPr>
            <a:spLocks noGrp="1"/>
          </p:cNvSpPr>
          <p:nvPr>
            <p:ph type="sldNum" sz="quarter" idx="11"/>
          </p:nvPr>
        </p:nvSpPr>
        <p:spPr/>
        <p:txBody>
          <a:bodyPr/>
          <a:lstStyle/>
          <a:p>
            <a:fld id="{E690C9DF-8D77-EA44-815B-686F23B550DC}"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 1 line">
    <p:spTree>
      <p:nvGrpSpPr>
        <p:cNvPr id="1" name=""/>
        <p:cNvGrpSpPr/>
        <p:nvPr/>
      </p:nvGrpSpPr>
      <p:grpSpPr>
        <a:xfrm>
          <a:off x="0" y="0"/>
          <a:ext cx="0" cy="0"/>
          <a:chOff x="0" y="0"/>
          <a:chExt cx="0" cy="0"/>
        </a:xfrm>
      </p:grpSpPr>
      <p:pic>
        <p:nvPicPr>
          <p:cNvPr id="13" name="Picture 2" descr="Page12"/>
          <p:cNvPicPr>
            <a:picLocks noChangeAspect="1" noChangeArrowheads="1"/>
          </p:cNvPicPr>
          <p:nvPr userDrawn="1"/>
        </p:nvPicPr>
        <p:blipFill>
          <a:blip r:embed="rId2"/>
          <a:stretch>
            <a:fillRect/>
          </a:stretch>
        </p:blipFill>
        <p:spPr bwMode="auto">
          <a:xfrm>
            <a:off x="0" y="-5856"/>
            <a:ext cx="9144000" cy="6858000"/>
          </a:xfrm>
          <a:prstGeom prst="rect">
            <a:avLst/>
          </a:prstGeom>
          <a:noFill/>
        </p:spPr>
      </p:pic>
      <p:sp>
        <p:nvSpPr>
          <p:cNvPr id="5124" name="Rectangle 4"/>
          <p:cNvSpPr>
            <a:spLocks noGrp="1" noChangeArrowheads="1"/>
          </p:cNvSpPr>
          <p:nvPr>
            <p:ph type="ctrTitle" hasCustomPrompt="1"/>
          </p:nvPr>
        </p:nvSpPr>
        <p:spPr>
          <a:xfrm>
            <a:off x="685800" y="2146301"/>
            <a:ext cx="8026400" cy="728133"/>
          </a:xfrm>
          <a:prstGeom prst="rect">
            <a:avLst/>
          </a:prstGeom>
        </p:spPr>
        <p:txBody>
          <a:bodyPr anchor="t"/>
          <a:lstStyle>
            <a:lvl1pPr algn="l">
              <a:defRPr sz="4400" b="0"/>
            </a:lvl1pPr>
          </a:lstStyle>
          <a:p>
            <a:r>
              <a:rPr lang="en-US" dirty="0" smtClean="0"/>
              <a:t>Click to edit Master title - 1 line</a:t>
            </a:r>
            <a:endParaRPr lang="en-US" dirty="0"/>
          </a:p>
        </p:txBody>
      </p:sp>
      <p:sp>
        <p:nvSpPr>
          <p:cNvPr id="5125" name="Rectangle 5"/>
          <p:cNvSpPr>
            <a:spLocks noGrp="1" noChangeArrowheads="1"/>
          </p:cNvSpPr>
          <p:nvPr>
            <p:ph type="subTitle" idx="1"/>
          </p:nvPr>
        </p:nvSpPr>
        <p:spPr>
          <a:xfrm>
            <a:off x="694267" y="2899831"/>
            <a:ext cx="6400800" cy="618066"/>
          </a:xfrm>
          <a:prstGeom prst="rect">
            <a:avLst/>
          </a:prstGeom>
        </p:spPr>
        <p:txBody>
          <a:bodyPr/>
          <a:lstStyle>
            <a:lvl1pPr marL="0" indent="0" algn="l">
              <a:buFont typeface="Wingdings" pitchFamily="2" charset="2"/>
              <a:buNone/>
              <a:defRPr sz="2800" b="1" i="0" cap="all">
                <a:solidFill>
                  <a:schemeClr val="hlink"/>
                </a:solidFill>
                <a:latin typeface="Calibri"/>
                <a:cs typeface="Calibri"/>
              </a:defRPr>
            </a:lvl1pPr>
          </a:lstStyle>
          <a:p>
            <a:r>
              <a:rPr lang="en-US" smtClean="0"/>
              <a:t>Click to edit Master subtitle style</a:t>
            </a:r>
            <a:endParaRPr lang="en-US" dirty="0" smtClean="0"/>
          </a:p>
        </p:txBody>
      </p:sp>
      <p:sp>
        <p:nvSpPr>
          <p:cNvPr id="9" name="TextBox 8"/>
          <p:cNvSpPr txBox="1"/>
          <p:nvPr/>
        </p:nvSpPr>
        <p:spPr>
          <a:xfrm>
            <a:off x="7450665" y="6231467"/>
            <a:ext cx="973667" cy="307777"/>
          </a:xfrm>
          <a:prstGeom prst="rect">
            <a:avLst/>
          </a:prstGeom>
          <a:noFill/>
        </p:spPr>
        <p:txBody>
          <a:bodyPr wrap="square" rtlCol="0">
            <a:spAutoFit/>
          </a:bodyPr>
          <a:lstStyle/>
          <a:p>
            <a:pPr algn="r"/>
            <a:fld id="{DCFFB04F-A907-F244-A56D-3D6989C81DAB}" type="slidenum">
              <a:rPr lang="en-US" sz="1400" smtClean="0">
                <a:solidFill>
                  <a:schemeClr val="bg1"/>
                </a:solidFill>
              </a:rPr>
              <a:pPr algn="r"/>
              <a:t>‹#›</a:t>
            </a:fld>
            <a:endParaRPr lang="en-US" sz="1400" dirty="0">
              <a:solidFill>
                <a:schemeClr val="bg1"/>
              </a:solidFill>
            </a:endParaRPr>
          </a:p>
        </p:txBody>
      </p:sp>
      <p:sp>
        <p:nvSpPr>
          <p:cNvPr id="14" name="TextBox 13"/>
          <p:cNvSpPr txBox="1"/>
          <p:nvPr/>
        </p:nvSpPr>
        <p:spPr>
          <a:xfrm>
            <a:off x="700644" y="6602680"/>
            <a:ext cx="7730837" cy="230832"/>
          </a:xfrm>
          <a:prstGeom prst="rect">
            <a:avLst/>
          </a:prstGeom>
          <a:noFill/>
        </p:spPr>
        <p:txBody>
          <a:bodyPr wrap="square" rtlCol="0">
            <a:spAutoFit/>
          </a:bodyPr>
          <a:lstStyle/>
          <a:p>
            <a:pPr marL="0" lvl="4"/>
            <a:r>
              <a:rPr lang="en-US" sz="900" dirty="0" smtClean="0"/>
              <a:t>©</a:t>
            </a:r>
            <a:r>
              <a:rPr lang="en-US" sz="900" baseline="0" dirty="0" smtClean="0"/>
              <a:t> </a:t>
            </a:r>
            <a:r>
              <a:rPr lang="en-US" sz="900" dirty="0" smtClean="0"/>
              <a:t>2011 Regents of the University of Minnesota.  All rights reserved.</a:t>
            </a:r>
            <a:endParaRPr lang="en-US" sz="900" dirty="0"/>
          </a:p>
        </p:txBody>
      </p:sp>
      <p:sp>
        <p:nvSpPr>
          <p:cNvPr id="7" name="TextBox 6"/>
          <p:cNvSpPr txBox="1"/>
          <p:nvPr/>
        </p:nvSpPr>
        <p:spPr>
          <a:xfrm>
            <a:off x="7450665" y="6231467"/>
            <a:ext cx="973667" cy="307777"/>
          </a:xfrm>
          <a:prstGeom prst="rect">
            <a:avLst/>
          </a:prstGeom>
          <a:noFill/>
        </p:spPr>
        <p:txBody>
          <a:bodyPr wrap="square" rtlCol="0">
            <a:spAutoFit/>
          </a:bodyPr>
          <a:lstStyle/>
          <a:p>
            <a:pPr algn="r"/>
            <a:fld id="{DCFFB04F-A907-F244-A56D-3D6989C81DAB}" type="slidenum">
              <a:rPr lang="en-US" sz="1400" smtClean="0">
                <a:solidFill>
                  <a:schemeClr val="bg1"/>
                </a:solidFill>
              </a:rPr>
              <a:pPr algn="r"/>
              <a:t>‹#›</a:t>
            </a:fld>
            <a:endParaRPr lang="en-US" sz="1400" dirty="0">
              <a:solidFill>
                <a:schemeClr val="bg1"/>
              </a:solidFill>
            </a:endParaRPr>
          </a:p>
        </p:txBody>
      </p:sp>
      <p:sp>
        <p:nvSpPr>
          <p:cNvPr id="10" name="TextBox 9"/>
          <p:cNvSpPr txBox="1"/>
          <p:nvPr userDrawn="1"/>
        </p:nvSpPr>
        <p:spPr>
          <a:xfrm>
            <a:off x="7450665" y="6231467"/>
            <a:ext cx="973667" cy="307777"/>
          </a:xfrm>
          <a:prstGeom prst="rect">
            <a:avLst/>
          </a:prstGeom>
          <a:noFill/>
        </p:spPr>
        <p:txBody>
          <a:bodyPr wrap="square" rtlCol="0">
            <a:spAutoFit/>
          </a:bodyPr>
          <a:lstStyle/>
          <a:p>
            <a:pPr algn="r"/>
            <a:fld id="{DCFFB04F-A907-F244-A56D-3D6989C81DAB}" type="slidenum">
              <a:rPr lang="en-US" sz="1400" smtClean="0">
                <a:solidFill>
                  <a:schemeClr val="bg1"/>
                </a:solidFill>
              </a:rPr>
              <a:pPr algn="r"/>
              <a:t>‹#›</a:t>
            </a:fld>
            <a:endParaRPr lang="en-US" sz="1400" dirty="0">
              <a:solidFill>
                <a:schemeClr val="bg1"/>
              </a:solidFill>
            </a:endParaRPr>
          </a:p>
        </p:txBody>
      </p:sp>
    </p:spTree>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 2 Line">
    <p:bg>
      <p:bgPr>
        <a:solidFill>
          <a:srgbClr val="FFFFFF"/>
        </a:solidFill>
        <a:effectLst/>
      </p:bgPr>
    </p:bg>
    <p:spTree>
      <p:nvGrpSpPr>
        <p:cNvPr id="1" name=""/>
        <p:cNvGrpSpPr/>
        <p:nvPr/>
      </p:nvGrpSpPr>
      <p:grpSpPr>
        <a:xfrm>
          <a:off x="0" y="0"/>
          <a:ext cx="0" cy="0"/>
          <a:chOff x="0" y="0"/>
          <a:chExt cx="0" cy="0"/>
        </a:xfrm>
      </p:grpSpPr>
      <p:pic>
        <p:nvPicPr>
          <p:cNvPr id="10" name="Picture 2" descr="Page12"/>
          <p:cNvPicPr>
            <a:picLocks noChangeAspect="1" noChangeArrowheads="1"/>
          </p:cNvPicPr>
          <p:nvPr userDrawn="1"/>
        </p:nvPicPr>
        <p:blipFill>
          <a:blip r:embed="rId2"/>
          <a:stretch>
            <a:fillRect/>
          </a:stretch>
        </p:blipFill>
        <p:spPr bwMode="auto">
          <a:xfrm>
            <a:off x="0" y="-6019"/>
            <a:ext cx="9144000" cy="6858000"/>
          </a:xfrm>
          <a:prstGeom prst="rect">
            <a:avLst/>
          </a:prstGeom>
          <a:noFill/>
        </p:spPr>
      </p:pic>
      <p:sp>
        <p:nvSpPr>
          <p:cNvPr id="5124" name="Rectangle 4"/>
          <p:cNvSpPr>
            <a:spLocks noGrp="1" noChangeArrowheads="1"/>
          </p:cNvSpPr>
          <p:nvPr>
            <p:ph type="ctrTitle" hasCustomPrompt="1"/>
          </p:nvPr>
        </p:nvSpPr>
        <p:spPr>
          <a:xfrm>
            <a:off x="685800" y="2146302"/>
            <a:ext cx="7772400" cy="1350432"/>
          </a:xfrm>
          <a:prstGeom prst="rect">
            <a:avLst/>
          </a:prstGeom>
        </p:spPr>
        <p:txBody>
          <a:bodyPr anchor="t"/>
          <a:lstStyle>
            <a:lvl1pPr marL="0" marR="0" indent="0" algn="l" defTabSz="914400" rtl="0" eaLnBrk="1" fontAlgn="base" latinLnBrk="0" hangingPunct="1">
              <a:lnSpc>
                <a:spcPct val="100000"/>
              </a:lnSpc>
              <a:spcBef>
                <a:spcPct val="0"/>
              </a:spcBef>
              <a:spcAft>
                <a:spcPct val="0"/>
              </a:spcAft>
              <a:tabLst/>
              <a:defRPr sz="4400" b="0" i="0" baseline="0">
                <a:latin typeface="+mj-lt"/>
                <a:cs typeface="Arial"/>
              </a:defRPr>
            </a:lvl1pPr>
          </a:lstStyle>
          <a:p>
            <a:pPr marL="0" marR="0" lvl="0" indent="0" defTabSz="914400" rtl="0" eaLnBrk="1" fontAlgn="base" latinLnBrk="0" hangingPunct="1">
              <a:lnSpc>
                <a:spcPct val="100000"/>
              </a:lnSpc>
              <a:spcBef>
                <a:spcPct val="0"/>
              </a:spcBef>
              <a:spcAft>
                <a:spcPct val="0"/>
              </a:spcAft>
              <a:tabLst/>
              <a:defRPr/>
            </a:pPr>
            <a:r>
              <a:rPr lang="en-US" dirty="0" smtClean="0"/>
              <a:t>Click to edit Master title - Use with two-line title</a:t>
            </a:r>
            <a:endParaRPr kumimoji="0" lang="en-US" sz="4000" b="0" i="0" u="none" strike="noStrike" kern="0" cap="none" spc="0" normalizeH="0" baseline="0" noProof="0" dirty="0">
              <a:ln>
                <a:noFill/>
              </a:ln>
              <a:solidFill>
                <a:schemeClr val="bg1"/>
              </a:solidFill>
              <a:effectLst/>
              <a:uLnTx/>
              <a:uFillTx/>
              <a:latin typeface="+mj-lt"/>
              <a:ea typeface="+mj-ea"/>
              <a:cs typeface="+mj-cs"/>
            </a:endParaRPr>
          </a:p>
        </p:txBody>
      </p:sp>
      <p:sp>
        <p:nvSpPr>
          <p:cNvPr id="5125" name="Rectangle 5"/>
          <p:cNvSpPr>
            <a:spLocks noGrp="1" noChangeArrowheads="1"/>
          </p:cNvSpPr>
          <p:nvPr>
            <p:ph type="subTitle" idx="1"/>
          </p:nvPr>
        </p:nvSpPr>
        <p:spPr>
          <a:xfrm>
            <a:off x="694266" y="3509429"/>
            <a:ext cx="7776633" cy="618066"/>
          </a:xfrm>
          <a:prstGeom prst="rect">
            <a:avLst/>
          </a:prstGeom>
        </p:spPr>
        <p:txBody>
          <a:bodyPr/>
          <a:lstStyle>
            <a:lvl1pPr marL="0" indent="0" algn="l">
              <a:buFont typeface="Wingdings" pitchFamily="2" charset="2"/>
              <a:buNone/>
              <a:defRPr sz="2800" b="1" i="0" cap="all">
                <a:solidFill>
                  <a:schemeClr val="hlink"/>
                </a:solidFill>
                <a:latin typeface="Calibri"/>
                <a:cs typeface="Calibri"/>
              </a:defRPr>
            </a:lvl1pPr>
          </a:lstStyle>
          <a:p>
            <a:r>
              <a:rPr lang="en-US" smtClean="0"/>
              <a:t>Click to edit Master subtitle style</a:t>
            </a:r>
            <a:endParaRPr lang="en-US" dirty="0" smtClean="0"/>
          </a:p>
        </p:txBody>
      </p:sp>
      <p:sp>
        <p:nvSpPr>
          <p:cNvPr id="9" name="TextBox 8"/>
          <p:cNvSpPr txBox="1"/>
          <p:nvPr/>
        </p:nvSpPr>
        <p:spPr>
          <a:xfrm>
            <a:off x="7450665" y="6231467"/>
            <a:ext cx="973667" cy="307777"/>
          </a:xfrm>
          <a:prstGeom prst="rect">
            <a:avLst/>
          </a:prstGeom>
          <a:noFill/>
        </p:spPr>
        <p:txBody>
          <a:bodyPr wrap="square" rtlCol="0">
            <a:spAutoFit/>
          </a:bodyPr>
          <a:lstStyle/>
          <a:p>
            <a:pPr algn="r"/>
            <a:fld id="{DCFFB04F-A907-F244-A56D-3D6989C81DAB}" type="slidenum">
              <a:rPr lang="en-US" sz="1400" smtClean="0">
                <a:solidFill>
                  <a:schemeClr val="bg1"/>
                </a:solidFill>
              </a:rPr>
              <a:pPr algn="r"/>
              <a:t>‹#›</a:t>
            </a:fld>
            <a:endParaRPr lang="en-US" sz="1400" dirty="0">
              <a:solidFill>
                <a:schemeClr val="bg1"/>
              </a:solidFill>
            </a:endParaRPr>
          </a:p>
        </p:txBody>
      </p:sp>
      <p:sp>
        <p:nvSpPr>
          <p:cNvPr id="8" name="TextBox 7"/>
          <p:cNvSpPr txBox="1"/>
          <p:nvPr/>
        </p:nvSpPr>
        <p:spPr>
          <a:xfrm>
            <a:off x="700644" y="6602680"/>
            <a:ext cx="7730837" cy="230832"/>
          </a:xfrm>
          <a:prstGeom prst="rect">
            <a:avLst/>
          </a:prstGeom>
          <a:noFill/>
        </p:spPr>
        <p:txBody>
          <a:bodyPr wrap="square" rtlCol="0">
            <a:spAutoFit/>
          </a:bodyPr>
          <a:lstStyle/>
          <a:p>
            <a:pPr marL="0" lvl="4"/>
            <a:r>
              <a:rPr lang="en-US" sz="900" dirty="0" smtClean="0"/>
              <a:t>©</a:t>
            </a:r>
            <a:r>
              <a:rPr lang="en-US" sz="900" baseline="0" dirty="0" smtClean="0"/>
              <a:t> </a:t>
            </a:r>
            <a:r>
              <a:rPr lang="en-US" sz="900" dirty="0" smtClean="0"/>
              <a:t>2011 Regents of the University of Minnesota.  All rights reserved.</a:t>
            </a:r>
            <a:endParaRPr lang="en-US" sz="900" dirty="0"/>
          </a:p>
        </p:txBody>
      </p:sp>
      <p:sp>
        <p:nvSpPr>
          <p:cNvPr id="7" name="TextBox 6"/>
          <p:cNvSpPr txBox="1"/>
          <p:nvPr/>
        </p:nvSpPr>
        <p:spPr>
          <a:xfrm>
            <a:off x="7450665" y="6231467"/>
            <a:ext cx="973667" cy="307777"/>
          </a:xfrm>
          <a:prstGeom prst="rect">
            <a:avLst/>
          </a:prstGeom>
          <a:noFill/>
        </p:spPr>
        <p:txBody>
          <a:bodyPr wrap="square" rtlCol="0">
            <a:spAutoFit/>
          </a:bodyPr>
          <a:lstStyle/>
          <a:p>
            <a:pPr algn="r"/>
            <a:fld id="{DCFFB04F-A907-F244-A56D-3D6989C81DAB}" type="slidenum">
              <a:rPr lang="en-US" sz="1400" smtClean="0">
                <a:solidFill>
                  <a:schemeClr val="bg1"/>
                </a:solidFill>
              </a:rPr>
              <a:pPr algn="r"/>
              <a:t>‹#›</a:t>
            </a:fld>
            <a:endParaRPr lang="en-US" sz="1400" dirty="0">
              <a:solidFill>
                <a:schemeClr val="bg1"/>
              </a:solidFill>
            </a:endParaRPr>
          </a:p>
        </p:txBody>
      </p:sp>
      <p:sp>
        <p:nvSpPr>
          <p:cNvPr id="11" name="TextBox 10"/>
          <p:cNvSpPr txBox="1"/>
          <p:nvPr userDrawn="1"/>
        </p:nvSpPr>
        <p:spPr>
          <a:xfrm>
            <a:off x="7450665" y="6231467"/>
            <a:ext cx="973667" cy="307777"/>
          </a:xfrm>
          <a:prstGeom prst="rect">
            <a:avLst/>
          </a:prstGeom>
          <a:noFill/>
        </p:spPr>
        <p:txBody>
          <a:bodyPr wrap="square" rtlCol="0">
            <a:spAutoFit/>
          </a:bodyPr>
          <a:lstStyle/>
          <a:p>
            <a:pPr algn="r"/>
            <a:fld id="{DCFFB04F-A907-F244-A56D-3D6989C81DAB}" type="slidenum">
              <a:rPr lang="en-US" sz="1400" smtClean="0">
                <a:solidFill>
                  <a:schemeClr val="bg1"/>
                </a:solidFill>
              </a:rPr>
              <a:pPr algn="r"/>
              <a:t>‹#›</a:t>
            </a:fld>
            <a:endParaRPr lang="en-US" sz="1400" dirty="0">
              <a:solidFill>
                <a:schemeClr val="bg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4761966"/>
            <a:ext cx="7755467" cy="1067334"/>
          </a:xfrm>
          <a:prstGeom prst="rect">
            <a:avLst/>
          </a:prstGeom>
        </p:spPr>
        <p:txBody>
          <a:bodyPr anchor="t"/>
          <a:lstStyle>
            <a:lvl1pPr marL="0" marR="0" indent="0" defTabSz="914400" rtl="0" eaLnBrk="1" fontAlgn="base" latinLnBrk="0" hangingPunct="1">
              <a:lnSpc>
                <a:spcPct val="100000"/>
              </a:lnSpc>
              <a:spcBef>
                <a:spcPct val="0"/>
              </a:spcBef>
              <a:spcAft>
                <a:spcPct val="0"/>
              </a:spcAft>
              <a:tabLst/>
              <a:defRPr sz="4400" b="0" i="0">
                <a:latin typeface="Arial"/>
                <a:cs typeface="Arial"/>
              </a:defRPr>
            </a:lvl1pPr>
          </a:lstStyle>
          <a:p>
            <a:pPr marL="0" marR="0" lvl="0" indent="0" defTabSz="914400" rtl="0" eaLnBrk="1" fontAlgn="base" latinLnBrk="0" hangingPunct="1">
              <a:lnSpc>
                <a:spcPct val="100000"/>
              </a:lnSpc>
              <a:spcBef>
                <a:spcPct val="0"/>
              </a:spcBef>
              <a:spcAft>
                <a:spcPct val="0"/>
              </a:spcAft>
              <a:tabLst/>
              <a:defRPr/>
            </a:pPr>
            <a:r>
              <a:rPr lang="en-US" dirty="0" smtClean="0"/>
              <a:t>Click to edit Section Title</a:t>
            </a:r>
            <a:endParaRPr kumimoji="0" lang="en-US" sz="4000" b="0" i="0" u="none" strike="noStrike" kern="0" cap="none" spc="0" normalizeH="0" baseline="0" noProof="0" dirty="0">
              <a:ln>
                <a:noFill/>
              </a:ln>
              <a:solidFill>
                <a:schemeClr val="bg1"/>
              </a:solidFill>
              <a:effectLst/>
              <a:uLnTx/>
              <a:uFillTx/>
              <a:latin typeface="+mj-lt"/>
              <a:ea typeface="+mj-ea"/>
              <a:cs typeface="+mj-cs"/>
            </a:endParaRPr>
          </a:p>
        </p:txBody>
      </p:sp>
      <p:sp>
        <p:nvSpPr>
          <p:cNvPr id="4" name="Rectangle 5"/>
          <p:cNvSpPr>
            <a:spLocks noGrp="1" noChangeArrowheads="1"/>
          </p:cNvSpPr>
          <p:nvPr>
            <p:ph type="subTitle" idx="1" hasCustomPrompt="1"/>
          </p:nvPr>
        </p:nvSpPr>
        <p:spPr>
          <a:xfrm>
            <a:off x="711201" y="4296832"/>
            <a:ext cx="7730066" cy="452968"/>
          </a:xfrm>
          <a:prstGeom prst="rect">
            <a:avLst/>
          </a:prstGeom>
        </p:spPr>
        <p:txBody>
          <a:bodyPr/>
          <a:lstStyle>
            <a:lvl1pPr marL="0" indent="0" algn="l">
              <a:buFont typeface="Wingdings" pitchFamily="2" charset="2"/>
              <a:buNone/>
              <a:defRPr sz="2800" b="1" i="0" cap="all">
                <a:solidFill>
                  <a:schemeClr val="hlink"/>
                </a:solidFill>
                <a:latin typeface="Calibri"/>
                <a:cs typeface="Calibri"/>
              </a:defRPr>
            </a:lvl1pPr>
          </a:lstStyle>
          <a:p>
            <a:r>
              <a:rPr lang="en-US" dirty="0" smtClean="0"/>
              <a:t>Click to ADD TEXT</a:t>
            </a:r>
          </a:p>
        </p:txBody>
      </p:sp>
      <p:sp>
        <p:nvSpPr>
          <p:cNvPr id="9" name="TextBox 8"/>
          <p:cNvSpPr txBox="1"/>
          <p:nvPr/>
        </p:nvSpPr>
        <p:spPr>
          <a:xfrm>
            <a:off x="368136" y="6602680"/>
            <a:ext cx="8063346" cy="230832"/>
          </a:xfrm>
          <a:prstGeom prst="rect">
            <a:avLst/>
          </a:prstGeom>
          <a:noFill/>
        </p:spPr>
        <p:txBody>
          <a:bodyPr wrap="square" rtlCol="0">
            <a:spAutoFit/>
          </a:bodyPr>
          <a:lstStyle/>
          <a:p>
            <a:pPr marL="0" lvl="4"/>
            <a:r>
              <a:rPr lang="en-US" sz="900" dirty="0" smtClean="0"/>
              <a:t>©</a:t>
            </a:r>
            <a:r>
              <a:rPr lang="en-US" sz="900" baseline="0" dirty="0" smtClean="0"/>
              <a:t> </a:t>
            </a:r>
            <a:r>
              <a:rPr lang="en-US" sz="900" dirty="0" smtClean="0"/>
              <a:t>2011 Regents of the University of Minnesota.  All rights reserved.</a:t>
            </a:r>
            <a:endParaRPr lang="en-US" sz="900"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749300"/>
            <a:ext cx="8229600" cy="668338"/>
          </a:xfrm>
          <a:prstGeom prst="rect">
            <a:avLst/>
          </a:prstGeom>
        </p:spPr>
        <p:txBody>
          <a:bodyPr anchor="t"/>
          <a:lstStyle>
            <a:lvl1pPr>
              <a:defRPr sz="4400" b="1" i="0" cap="all">
                <a:latin typeface="Calibri"/>
                <a:cs typeface="Calibri"/>
              </a:defRPr>
            </a:lvl1pPr>
          </a:lstStyle>
          <a:p>
            <a:r>
              <a:rPr lang="en-US" dirty="0" smtClean="0"/>
              <a:t>Click to add title</a:t>
            </a:r>
            <a:endParaRPr lang="en-US" dirty="0"/>
          </a:p>
        </p:txBody>
      </p:sp>
      <p:sp>
        <p:nvSpPr>
          <p:cNvPr id="3" name="Content Placeholder 2"/>
          <p:cNvSpPr>
            <a:spLocks noGrp="1"/>
          </p:cNvSpPr>
          <p:nvPr>
            <p:ph idx="1"/>
          </p:nvPr>
        </p:nvSpPr>
        <p:spPr>
          <a:xfrm>
            <a:off x="457200" y="1600200"/>
            <a:ext cx="8229600" cy="2283702"/>
          </a:xfrm>
          <a:prstGeom prst="rect">
            <a:avLst/>
          </a:prstGeom>
        </p:spPr>
        <p:txBody>
          <a:bodyPr>
            <a:spAutoFit/>
          </a:bodyPr>
          <a:lstStyle>
            <a:lvl1pPr>
              <a:defRPr sz="3200"/>
            </a:lvl1pPr>
            <a:lvl2pPr>
              <a:buClr>
                <a:srgbClr val="CE1B22"/>
              </a:buCl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Box 5"/>
          <p:cNvSpPr txBox="1"/>
          <p:nvPr/>
        </p:nvSpPr>
        <p:spPr>
          <a:xfrm>
            <a:off x="368136" y="6602680"/>
            <a:ext cx="8063346" cy="230832"/>
          </a:xfrm>
          <a:prstGeom prst="rect">
            <a:avLst/>
          </a:prstGeom>
          <a:noFill/>
        </p:spPr>
        <p:txBody>
          <a:bodyPr wrap="square" rtlCol="0">
            <a:spAutoFit/>
          </a:bodyPr>
          <a:lstStyle/>
          <a:p>
            <a:pPr marL="0" lvl="4"/>
            <a:r>
              <a:rPr lang="en-US" sz="900" dirty="0" smtClean="0"/>
              <a:t>©</a:t>
            </a:r>
            <a:r>
              <a:rPr lang="en-US" sz="900" baseline="0" dirty="0" smtClean="0"/>
              <a:t> </a:t>
            </a:r>
            <a:r>
              <a:rPr lang="en-US" sz="900" dirty="0" smtClean="0"/>
              <a:t>2011 Regents of the University of Minnesota.  All rights reserved.</a:t>
            </a:r>
            <a:endParaRPr lang="en-US" sz="90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ingle Object with Caption Below">
    <p:spTree>
      <p:nvGrpSpPr>
        <p:cNvPr id="1" name=""/>
        <p:cNvGrpSpPr/>
        <p:nvPr/>
      </p:nvGrpSpPr>
      <p:grpSpPr>
        <a:xfrm>
          <a:off x="0" y="0"/>
          <a:ext cx="0" cy="0"/>
          <a:chOff x="0" y="0"/>
          <a:chExt cx="0" cy="0"/>
        </a:xfrm>
      </p:grpSpPr>
      <p:sp>
        <p:nvSpPr>
          <p:cNvPr id="5" name="Content Placeholder 2"/>
          <p:cNvSpPr>
            <a:spLocks noGrp="1"/>
          </p:cNvSpPr>
          <p:nvPr>
            <p:ph idx="1" hasCustomPrompt="1"/>
          </p:nvPr>
        </p:nvSpPr>
        <p:spPr>
          <a:xfrm>
            <a:off x="508001" y="469900"/>
            <a:ext cx="8136466" cy="4959350"/>
          </a:xfrm>
          <a:prstGeom prst="rect">
            <a:avLst/>
          </a:prstGeom>
        </p:spPr>
        <p:txBody>
          <a:bodyPr/>
          <a:lstStyle>
            <a:lvl1pPr>
              <a:buNone/>
              <a:defRPr baseline="0"/>
            </a:lvl1pPr>
          </a:lstStyle>
          <a:p>
            <a:pPr lvl="0"/>
            <a:r>
              <a:rPr lang="en-US" dirty="0" smtClean="0"/>
              <a:t>Place object here (photo/chart/movie clip)</a:t>
            </a:r>
            <a:endParaRPr lang="en-US" dirty="0"/>
          </a:p>
        </p:txBody>
      </p:sp>
      <p:sp>
        <p:nvSpPr>
          <p:cNvPr id="6" name="Text Placeholder 2"/>
          <p:cNvSpPr>
            <a:spLocks noGrp="1"/>
          </p:cNvSpPr>
          <p:nvPr>
            <p:ph type="body" idx="10" hasCustomPrompt="1"/>
          </p:nvPr>
        </p:nvSpPr>
        <p:spPr>
          <a:xfrm>
            <a:off x="397933" y="5510213"/>
            <a:ext cx="8096781" cy="400110"/>
          </a:xfrm>
          <a:prstGeom prst="rect">
            <a:avLst/>
          </a:prstGeom>
        </p:spPr>
        <p:txBody>
          <a:bodyPr anchor="t">
            <a:spAutoFit/>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Photo caption may go here (if needed).</a:t>
            </a:r>
          </a:p>
        </p:txBody>
      </p:sp>
      <p:sp>
        <p:nvSpPr>
          <p:cNvPr id="8" name="TextBox 7"/>
          <p:cNvSpPr txBox="1"/>
          <p:nvPr/>
        </p:nvSpPr>
        <p:spPr>
          <a:xfrm>
            <a:off x="368136" y="6602680"/>
            <a:ext cx="8063346" cy="230832"/>
          </a:xfrm>
          <a:prstGeom prst="rect">
            <a:avLst/>
          </a:prstGeom>
          <a:noFill/>
        </p:spPr>
        <p:txBody>
          <a:bodyPr wrap="square" rtlCol="0">
            <a:spAutoFit/>
          </a:bodyPr>
          <a:lstStyle/>
          <a:p>
            <a:pPr marL="0" lvl="4"/>
            <a:r>
              <a:rPr lang="en-US" sz="900" dirty="0" smtClean="0"/>
              <a:t>©</a:t>
            </a:r>
            <a:r>
              <a:rPr lang="en-US" sz="900" baseline="0" dirty="0" smtClean="0"/>
              <a:t> </a:t>
            </a:r>
            <a:r>
              <a:rPr lang="en-US" sz="900" dirty="0" smtClean="0"/>
              <a:t>2011 Regents of the University of Minnesota.  All rights reserved.</a:t>
            </a:r>
            <a:endParaRPr lang="en-US" sz="900"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57200" y="1600200"/>
            <a:ext cx="4038600" cy="2000548"/>
          </a:xfrm>
          <a:prstGeom prst="rect">
            <a:avLst/>
          </a:prstGeom>
        </p:spPr>
        <p:txBody>
          <a:bodyPr>
            <a:spAutoFit/>
          </a:bodyPr>
          <a:lstStyle>
            <a:lvl1pPr>
              <a:defRPr sz="2800" b="0"/>
            </a:lvl1pPr>
            <a:lvl2pPr>
              <a:buClr>
                <a:srgbClr val="CE1B22"/>
              </a:buCl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a:xfrm>
            <a:off x="4648200" y="1600200"/>
            <a:ext cx="4038600" cy="2000548"/>
          </a:xfrm>
          <a:prstGeom prst="rect">
            <a:avLst/>
          </a:prstGeom>
        </p:spPr>
        <p:txBody>
          <a:bodyPr>
            <a:spAutoFit/>
          </a:bodyPr>
          <a:lstStyle>
            <a:lvl1pPr>
              <a:defRPr sz="2800"/>
            </a:lvl1pPr>
            <a:lvl2pPr>
              <a:buClr>
                <a:srgbClr val="CE1B22"/>
              </a:buCl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1"/>
          <p:cNvSpPr>
            <a:spLocks noGrp="1"/>
          </p:cNvSpPr>
          <p:nvPr>
            <p:ph type="title" hasCustomPrompt="1"/>
          </p:nvPr>
        </p:nvSpPr>
        <p:spPr>
          <a:xfrm>
            <a:off x="457200" y="749300"/>
            <a:ext cx="8229600" cy="769441"/>
          </a:xfrm>
          <a:prstGeom prst="rect">
            <a:avLst/>
          </a:prstGeom>
        </p:spPr>
        <p:txBody>
          <a:bodyPr anchor="t">
            <a:spAutoFit/>
          </a:bodyPr>
          <a:lstStyle>
            <a:lvl1pPr>
              <a:defRPr sz="4400" b="1" i="0" cap="all">
                <a:latin typeface="Calibri"/>
                <a:cs typeface="Calibri"/>
              </a:defRPr>
            </a:lvl1pPr>
          </a:lstStyle>
          <a:p>
            <a:r>
              <a:rPr lang="en-US" dirty="0" smtClean="0"/>
              <a:t>Click to add text</a:t>
            </a:r>
            <a:endParaRPr lang="en-US" dirty="0"/>
          </a:p>
        </p:txBody>
      </p:sp>
      <p:sp>
        <p:nvSpPr>
          <p:cNvPr id="7" name="TextBox 6"/>
          <p:cNvSpPr txBox="1"/>
          <p:nvPr/>
        </p:nvSpPr>
        <p:spPr>
          <a:xfrm>
            <a:off x="368136" y="6602680"/>
            <a:ext cx="8063346" cy="230832"/>
          </a:xfrm>
          <a:prstGeom prst="rect">
            <a:avLst/>
          </a:prstGeom>
          <a:noFill/>
        </p:spPr>
        <p:txBody>
          <a:bodyPr wrap="square" rtlCol="0">
            <a:spAutoFit/>
          </a:bodyPr>
          <a:lstStyle/>
          <a:p>
            <a:pPr marL="0" lvl="4"/>
            <a:r>
              <a:rPr lang="en-US" sz="900" dirty="0" smtClean="0"/>
              <a:t>©</a:t>
            </a:r>
            <a:r>
              <a:rPr lang="en-US" sz="900" baseline="0" dirty="0" smtClean="0"/>
              <a:t> </a:t>
            </a:r>
            <a:r>
              <a:rPr lang="en-US" sz="900" dirty="0" smtClean="0"/>
              <a:t>2011 Regents of the University of Minnesota.  All rights reserved.</a:t>
            </a:r>
            <a:endParaRPr lang="en-US" sz="900"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wo Content with Content Titles">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57200" y="1679052"/>
            <a:ext cx="4040188" cy="639762"/>
          </a:xfrm>
          <a:prstGeom prst="rect">
            <a:avLst/>
          </a:prstGeo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add text</a:t>
            </a:r>
          </a:p>
        </p:txBody>
      </p:sp>
      <p:sp>
        <p:nvSpPr>
          <p:cNvPr id="4" name="Content Placeholder 3"/>
          <p:cNvSpPr>
            <a:spLocks noGrp="1"/>
          </p:cNvSpPr>
          <p:nvPr>
            <p:ph sz="half" idx="2" hasCustomPrompt="1"/>
          </p:nvPr>
        </p:nvSpPr>
        <p:spPr>
          <a:xfrm>
            <a:off x="457200" y="2318814"/>
            <a:ext cx="4040188" cy="3658658"/>
          </a:xfrm>
          <a:prstGeom prst="rect">
            <a:avLst/>
          </a:prstGeom>
        </p:spPr>
        <p:txBody>
          <a:bodyPr/>
          <a:lstStyle>
            <a:lvl1pPr>
              <a:defRPr sz="2800"/>
            </a:lvl1pPr>
            <a:lvl2pPr>
              <a:buClr>
                <a:srgbClr val="CE1B22"/>
              </a:buClr>
              <a:defRPr sz="24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hasCustomPrompt="1"/>
          </p:nvPr>
        </p:nvSpPr>
        <p:spPr>
          <a:xfrm>
            <a:off x="4645025" y="1679052"/>
            <a:ext cx="4041775" cy="639762"/>
          </a:xfrm>
          <a:prstGeom prst="rect">
            <a:avLst/>
          </a:prstGeo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add text</a:t>
            </a:r>
          </a:p>
        </p:txBody>
      </p:sp>
      <p:sp>
        <p:nvSpPr>
          <p:cNvPr id="6" name="Content Placeholder 5"/>
          <p:cNvSpPr>
            <a:spLocks noGrp="1"/>
          </p:cNvSpPr>
          <p:nvPr>
            <p:ph sz="quarter" idx="4" hasCustomPrompt="1"/>
          </p:nvPr>
        </p:nvSpPr>
        <p:spPr>
          <a:xfrm>
            <a:off x="4645025" y="2318814"/>
            <a:ext cx="4041775" cy="3658658"/>
          </a:xfrm>
          <a:prstGeom prst="rect">
            <a:avLst/>
          </a:prstGeom>
        </p:spPr>
        <p:txBody>
          <a:bodyPr wrap="square"/>
          <a:lstStyle>
            <a:lvl1pPr>
              <a:defRPr sz="2800"/>
            </a:lvl1pPr>
            <a:lvl2pPr>
              <a:buClr>
                <a:srgbClr val="CE1B22"/>
              </a:buClr>
              <a:defRPr sz="24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itle 1"/>
          <p:cNvSpPr>
            <a:spLocks noGrp="1"/>
          </p:cNvSpPr>
          <p:nvPr>
            <p:ph type="title" hasCustomPrompt="1"/>
          </p:nvPr>
        </p:nvSpPr>
        <p:spPr>
          <a:xfrm>
            <a:off x="457200" y="749300"/>
            <a:ext cx="8229600" cy="668338"/>
          </a:xfrm>
          <a:prstGeom prst="rect">
            <a:avLst/>
          </a:prstGeom>
        </p:spPr>
        <p:txBody>
          <a:bodyPr anchor="t"/>
          <a:lstStyle>
            <a:lvl1pPr>
              <a:defRPr sz="4400" b="1" i="0" cap="all">
                <a:latin typeface="Calibri"/>
                <a:cs typeface="Calibri"/>
              </a:defRPr>
            </a:lvl1pPr>
          </a:lstStyle>
          <a:p>
            <a:r>
              <a:rPr lang="en-US" dirty="0" smtClean="0"/>
              <a:t>Click to add title</a:t>
            </a:r>
            <a:endParaRPr lang="en-US" dirty="0"/>
          </a:p>
        </p:txBody>
      </p:sp>
      <p:sp>
        <p:nvSpPr>
          <p:cNvPr id="8" name="TextBox 7"/>
          <p:cNvSpPr txBox="1"/>
          <p:nvPr/>
        </p:nvSpPr>
        <p:spPr>
          <a:xfrm>
            <a:off x="368136" y="6602680"/>
            <a:ext cx="8063346" cy="230832"/>
          </a:xfrm>
          <a:prstGeom prst="rect">
            <a:avLst/>
          </a:prstGeom>
          <a:noFill/>
        </p:spPr>
        <p:txBody>
          <a:bodyPr wrap="square" rtlCol="0">
            <a:spAutoFit/>
          </a:bodyPr>
          <a:lstStyle/>
          <a:p>
            <a:pPr marL="0" lvl="4"/>
            <a:r>
              <a:rPr lang="en-US" sz="900" dirty="0" smtClean="0"/>
              <a:t>©</a:t>
            </a:r>
            <a:r>
              <a:rPr lang="en-US" sz="900" baseline="0" dirty="0" smtClean="0"/>
              <a:t> </a:t>
            </a:r>
            <a:r>
              <a:rPr lang="en-US" sz="900" dirty="0" smtClean="0"/>
              <a:t>2011 Regents of the University of Minnesota.  All rights reserved.</a:t>
            </a:r>
            <a:endParaRPr lang="en-US" sz="900"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Side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3050"/>
            <a:ext cx="3008313" cy="1162050"/>
          </a:xfrm>
          <a:prstGeom prst="rect">
            <a:avLst/>
          </a:prstGeom>
        </p:spPr>
        <p:txBody>
          <a:bodyPr anchor="b"/>
          <a:lstStyle>
            <a:lvl1pPr algn="l">
              <a:defRPr sz="2800" b="1" i="0" cap="all">
                <a:latin typeface="Calibri"/>
                <a:cs typeface="Calibri"/>
              </a:defRPr>
            </a:lvl1pPr>
          </a:lstStyle>
          <a:p>
            <a:r>
              <a:rPr lang="en-US" dirty="0" smtClean="0"/>
              <a:t>Click to add title</a:t>
            </a:r>
            <a:endParaRPr lang="en-US" dirty="0"/>
          </a:p>
        </p:txBody>
      </p:sp>
      <p:sp>
        <p:nvSpPr>
          <p:cNvPr id="3" name="Content Placeholder 2"/>
          <p:cNvSpPr>
            <a:spLocks noGrp="1"/>
          </p:cNvSpPr>
          <p:nvPr>
            <p:ph idx="1" hasCustomPrompt="1"/>
          </p:nvPr>
        </p:nvSpPr>
        <p:spPr>
          <a:xfrm>
            <a:off x="3575050" y="273051"/>
            <a:ext cx="5111750" cy="5670550"/>
          </a:xfrm>
          <a:prstGeom prst="rect">
            <a:avLst/>
          </a:prstGeom>
        </p:spPr>
        <p:txBody>
          <a:bodyPr/>
          <a:lstStyle>
            <a:lvl1pPr>
              <a:defRPr sz="3200" baseline="0"/>
            </a:lvl1pPr>
            <a:lvl2pPr>
              <a:buClr>
                <a:srgbClr val="CE1B22"/>
              </a:buCl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on icon to place object here.</a:t>
            </a:r>
          </a:p>
          <a:p>
            <a:pPr lvl="1"/>
            <a:endParaRPr lang="en-US" dirty="0"/>
          </a:p>
        </p:txBody>
      </p:sp>
      <p:sp>
        <p:nvSpPr>
          <p:cNvPr id="4" name="Text Placeholder 3"/>
          <p:cNvSpPr>
            <a:spLocks noGrp="1"/>
          </p:cNvSpPr>
          <p:nvPr>
            <p:ph type="body" sz="half" idx="2" hasCustomPrompt="1"/>
          </p:nvPr>
        </p:nvSpPr>
        <p:spPr>
          <a:xfrm>
            <a:off x="457200" y="1435101"/>
            <a:ext cx="3008313" cy="4508500"/>
          </a:xfrm>
          <a:prstGeom prst="rect">
            <a:avLst/>
          </a:prstGeo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add text</a:t>
            </a:r>
          </a:p>
        </p:txBody>
      </p:sp>
      <p:sp>
        <p:nvSpPr>
          <p:cNvPr id="6" name="TextBox 5"/>
          <p:cNvSpPr txBox="1"/>
          <p:nvPr/>
        </p:nvSpPr>
        <p:spPr>
          <a:xfrm>
            <a:off x="368136" y="6602680"/>
            <a:ext cx="8063346" cy="230832"/>
          </a:xfrm>
          <a:prstGeom prst="rect">
            <a:avLst/>
          </a:prstGeom>
          <a:noFill/>
        </p:spPr>
        <p:txBody>
          <a:bodyPr wrap="square" rtlCol="0">
            <a:spAutoFit/>
          </a:bodyPr>
          <a:lstStyle/>
          <a:p>
            <a:pPr marL="0" lvl="4"/>
            <a:r>
              <a:rPr lang="en-US" sz="900" dirty="0" smtClean="0"/>
              <a:t>©</a:t>
            </a:r>
            <a:r>
              <a:rPr lang="en-US" sz="900" baseline="0" dirty="0" smtClean="0"/>
              <a:t> </a:t>
            </a:r>
            <a:r>
              <a:rPr lang="en-US" sz="900" dirty="0" smtClean="0"/>
              <a:t>2011 Regents of the University of Minnesota.  All rights reserved.</a:t>
            </a:r>
            <a:endParaRPr lang="en-US" sz="900"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14" name="Picture 13" descr="UMX_PPT_slides_v4b_ClosingG.jpg"/>
          <p:cNvPicPr>
            <a:picLocks noChangeAspect="1"/>
          </p:cNvPicPr>
          <p:nvPr userDrawn="1"/>
        </p:nvPicPr>
        <p:blipFill>
          <a:blip r:embed="rId2"/>
          <a:stretch>
            <a:fillRect/>
          </a:stretch>
        </p:blipFill>
        <p:spPr>
          <a:xfrm>
            <a:off x="0" y="0"/>
            <a:ext cx="9144000" cy="6858000"/>
          </a:xfrm>
          <a:prstGeom prst="rect">
            <a:avLst/>
          </a:prstGeom>
        </p:spPr>
      </p:pic>
      <p:sp>
        <p:nvSpPr>
          <p:cNvPr id="15" name="TextBox 14"/>
          <p:cNvSpPr txBox="1"/>
          <p:nvPr userDrawn="1"/>
        </p:nvSpPr>
        <p:spPr>
          <a:xfrm>
            <a:off x="406533" y="5474524"/>
            <a:ext cx="7160821" cy="507831"/>
          </a:xfrm>
          <a:prstGeom prst="rect">
            <a:avLst/>
          </a:prstGeom>
          <a:noFill/>
        </p:spPr>
        <p:txBody>
          <a:bodyPr wrap="square" rtlCol="0">
            <a:spAutoFit/>
          </a:bodyPr>
          <a:lstStyle/>
          <a:p>
            <a:pPr marL="0" lvl="4"/>
            <a:r>
              <a:rPr lang="en-US" sz="900" b="1" dirty="0" smtClean="0">
                <a:solidFill>
                  <a:schemeClr val="bg1"/>
                </a:solidFill>
                <a:latin typeface="+mn-lt"/>
              </a:rPr>
              <a:t>© 2011 Regents of the University of Minnesota.  All rights reserved.</a:t>
            </a:r>
          </a:p>
          <a:p>
            <a:r>
              <a:rPr lang="en-US" sz="900" b="1" dirty="0" smtClean="0">
                <a:solidFill>
                  <a:schemeClr val="bg1"/>
                </a:solidFill>
                <a:latin typeface="+mn-lt"/>
              </a:rPr>
              <a:t>The University of Minnesota is an equal opportunity educator and employer. </a:t>
            </a:r>
            <a:r>
              <a:rPr lang="en-US" sz="900" b="1" kern="1200" dirty="0" smtClean="0">
                <a:solidFill>
                  <a:schemeClr val="bg1"/>
                </a:solidFill>
                <a:latin typeface="Arial" charset="0"/>
                <a:ea typeface="+mn-ea"/>
                <a:cs typeface="+mn-cs"/>
              </a:rPr>
              <a:t>In</a:t>
            </a:r>
            <a:r>
              <a:rPr lang="en-US" sz="900" b="1" kern="1200" baseline="0" dirty="0" smtClean="0">
                <a:solidFill>
                  <a:schemeClr val="bg1"/>
                </a:solidFill>
                <a:latin typeface="Arial" charset="0"/>
                <a:ea typeface="+mn-ea"/>
                <a:cs typeface="+mn-cs"/>
              </a:rPr>
              <a:t> accordance with the Americans with Disabilities  Act, t</a:t>
            </a:r>
            <a:r>
              <a:rPr lang="en-US" sz="900" b="1" kern="1200" dirty="0" smtClean="0">
                <a:solidFill>
                  <a:schemeClr val="bg1"/>
                </a:solidFill>
                <a:latin typeface="Arial" charset="0"/>
                <a:ea typeface="+mn-ea"/>
                <a:cs typeface="+mn-cs"/>
              </a:rPr>
              <a:t>his PowerPoint is available in alternative formats upon request. Direct requests to the</a:t>
            </a:r>
            <a:r>
              <a:rPr lang="en-US" sz="900" b="1" kern="1200" baseline="0" dirty="0" smtClean="0">
                <a:solidFill>
                  <a:schemeClr val="bg1"/>
                </a:solidFill>
                <a:latin typeface="Arial" charset="0"/>
                <a:ea typeface="+mn-ea"/>
                <a:cs typeface="+mn-cs"/>
              </a:rPr>
              <a:t> Extension Store at 800-876-8636</a:t>
            </a:r>
            <a:r>
              <a:rPr lang="en-US" sz="900" b="1" kern="1200" dirty="0" smtClean="0">
                <a:solidFill>
                  <a:schemeClr val="bg1"/>
                </a:solidFill>
                <a:latin typeface="Arial" charset="0"/>
                <a:ea typeface="+mn-ea"/>
                <a:cs typeface="+mn-cs"/>
              </a:rPr>
              <a:t>.</a:t>
            </a:r>
            <a:endParaRPr lang="en-US" sz="900" b="1" dirty="0" smtClean="0">
              <a:solidFill>
                <a:schemeClr val="bg1"/>
              </a:solidFill>
              <a:latin typeface="+mn-lt"/>
            </a:endParaRPr>
          </a:p>
        </p:txBody>
      </p:sp>
      <p:sp>
        <p:nvSpPr>
          <p:cNvPr id="18" name="Rectangle 4"/>
          <p:cNvSpPr>
            <a:spLocks noGrp="1" noChangeArrowheads="1"/>
          </p:cNvSpPr>
          <p:nvPr>
            <p:ph type="ctrTitle" hasCustomPrompt="1"/>
          </p:nvPr>
        </p:nvSpPr>
        <p:spPr>
          <a:xfrm>
            <a:off x="402165" y="2146301"/>
            <a:ext cx="8301567" cy="769441"/>
          </a:xfrm>
          <a:prstGeom prst="rect">
            <a:avLst/>
          </a:prstGeom>
        </p:spPr>
        <p:txBody>
          <a:bodyPr wrap="square" anchor="t">
            <a:spAutoFit/>
          </a:bodyPr>
          <a:lstStyle>
            <a:lvl1pPr algn="l">
              <a:defRPr sz="4400" b="0" baseline="0"/>
            </a:lvl1pPr>
          </a:lstStyle>
          <a:p>
            <a:r>
              <a:rPr lang="en-US" dirty="0" smtClean="0"/>
              <a:t>Thank you.</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0" name="Picture 19" descr="UMX_PPT_slides_v4b_OpeningG.jpg"/>
          <p:cNvPicPr>
            <a:picLocks noChangeAspect="1"/>
          </p:cNvPicPr>
          <p:nvPr/>
        </p:nvPicPr>
        <p:blipFill>
          <a:blip r:embed="rId11"/>
          <a:stretch>
            <a:fillRect/>
          </a:stretch>
        </p:blipFill>
        <p:spPr>
          <a:xfrm>
            <a:off x="0" y="0"/>
            <a:ext cx="9144000" cy="6858000"/>
          </a:xfrm>
          <a:prstGeom prst="rect">
            <a:avLst/>
          </a:prstGeom>
        </p:spPr>
      </p:pic>
      <p:sp>
        <p:nvSpPr>
          <p:cNvPr id="21" name="TextBox 20"/>
          <p:cNvSpPr txBox="1"/>
          <p:nvPr/>
        </p:nvSpPr>
        <p:spPr>
          <a:xfrm>
            <a:off x="7450665" y="6231467"/>
            <a:ext cx="973667" cy="307777"/>
          </a:xfrm>
          <a:prstGeom prst="rect">
            <a:avLst/>
          </a:prstGeom>
          <a:noFill/>
        </p:spPr>
        <p:txBody>
          <a:bodyPr wrap="square" rtlCol="0">
            <a:spAutoFit/>
          </a:bodyPr>
          <a:lstStyle/>
          <a:p>
            <a:pPr algn="r"/>
            <a:fld id="{DCFFB04F-A907-F244-A56D-3D6989C81DAB}" type="slidenum">
              <a:rPr lang="en-US" sz="1400" smtClean="0">
                <a:solidFill>
                  <a:schemeClr val="bg1"/>
                </a:solidFill>
              </a:rPr>
              <a:pPr algn="r"/>
              <a:t>‹#›</a:t>
            </a:fld>
            <a:endParaRPr lang="en-US" sz="1400" dirty="0">
              <a:solidFill>
                <a:schemeClr val="bg1"/>
              </a:solidFill>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Tree>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Lst>
  <p:timing>
    <p:tnLst>
      <p:par>
        <p:cTn id="1" dur="indefinite" restart="never" nodeType="tmRoot"/>
      </p:par>
    </p:tnLst>
  </p:timing>
  <p:hf sldNum="0" hdr="0" dt="0"/>
  <p:txStyles>
    <p:titleStyle>
      <a:lvl1pPr algn="l" rtl="0" eaLnBrk="1" fontAlgn="base" hangingPunct="1">
        <a:spcBef>
          <a:spcPct val="0"/>
        </a:spcBef>
        <a:spcAft>
          <a:spcPct val="0"/>
        </a:spcAft>
        <a:defRPr sz="3600" b="0">
          <a:solidFill>
            <a:schemeClr val="bg1"/>
          </a:solidFill>
          <a:latin typeface="+mj-lt"/>
          <a:ea typeface="+mj-ea"/>
          <a:cs typeface="+mj-cs"/>
        </a:defRPr>
      </a:lvl1pPr>
      <a:lvl2pPr algn="l" rtl="0" eaLnBrk="1" fontAlgn="base" hangingPunct="1">
        <a:spcBef>
          <a:spcPct val="0"/>
        </a:spcBef>
        <a:spcAft>
          <a:spcPct val="0"/>
        </a:spcAft>
        <a:defRPr sz="3600" b="1">
          <a:solidFill>
            <a:schemeClr val="bg1"/>
          </a:solidFill>
          <a:latin typeface="Proxima Nova Rg" pitchFamily="50" charset="0"/>
        </a:defRPr>
      </a:lvl2pPr>
      <a:lvl3pPr algn="l" rtl="0" eaLnBrk="1" fontAlgn="base" hangingPunct="1">
        <a:spcBef>
          <a:spcPct val="0"/>
        </a:spcBef>
        <a:spcAft>
          <a:spcPct val="0"/>
        </a:spcAft>
        <a:defRPr sz="3600" b="1">
          <a:solidFill>
            <a:schemeClr val="bg1"/>
          </a:solidFill>
          <a:latin typeface="Proxima Nova Rg" pitchFamily="50" charset="0"/>
        </a:defRPr>
      </a:lvl3pPr>
      <a:lvl4pPr algn="l" rtl="0" eaLnBrk="1" fontAlgn="base" hangingPunct="1">
        <a:spcBef>
          <a:spcPct val="0"/>
        </a:spcBef>
        <a:spcAft>
          <a:spcPct val="0"/>
        </a:spcAft>
        <a:defRPr sz="3600" b="1">
          <a:solidFill>
            <a:schemeClr val="bg1"/>
          </a:solidFill>
          <a:latin typeface="Proxima Nova Rg" pitchFamily="50" charset="0"/>
        </a:defRPr>
      </a:lvl4pPr>
      <a:lvl5pPr algn="l" rtl="0" eaLnBrk="1" fontAlgn="base" hangingPunct="1">
        <a:spcBef>
          <a:spcPct val="0"/>
        </a:spcBef>
        <a:spcAft>
          <a:spcPct val="0"/>
        </a:spcAft>
        <a:defRPr sz="3600" b="1">
          <a:solidFill>
            <a:schemeClr val="bg1"/>
          </a:solidFill>
          <a:latin typeface="Proxima Nova Rg" pitchFamily="50" charset="0"/>
        </a:defRPr>
      </a:lvl5pPr>
      <a:lvl6pPr marL="457200" algn="l" rtl="0" eaLnBrk="1" fontAlgn="base" hangingPunct="1">
        <a:spcBef>
          <a:spcPct val="0"/>
        </a:spcBef>
        <a:spcAft>
          <a:spcPct val="0"/>
        </a:spcAft>
        <a:defRPr sz="3600" b="1">
          <a:solidFill>
            <a:schemeClr val="bg1"/>
          </a:solidFill>
          <a:latin typeface="Proxima Nova Rg" pitchFamily="50" charset="0"/>
        </a:defRPr>
      </a:lvl6pPr>
      <a:lvl7pPr marL="914400" algn="l" rtl="0" eaLnBrk="1" fontAlgn="base" hangingPunct="1">
        <a:spcBef>
          <a:spcPct val="0"/>
        </a:spcBef>
        <a:spcAft>
          <a:spcPct val="0"/>
        </a:spcAft>
        <a:defRPr sz="3600" b="1">
          <a:solidFill>
            <a:schemeClr val="bg1"/>
          </a:solidFill>
          <a:latin typeface="Proxima Nova Rg" pitchFamily="50" charset="0"/>
        </a:defRPr>
      </a:lvl7pPr>
      <a:lvl8pPr marL="1371600" algn="l" rtl="0" eaLnBrk="1" fontAlgn="base" hangingPunct="1">
        <a:spcBef>
          <a:spcPct val="0"/>
        </a:spcBef>
        <a:spcAft>
          <a:spcPct val="0"/>
        </a:spcAft>
        <a:defRPr sz="3600" b="1">
          <a:solidFill>
            <a:schemeClr val="bg1"/>
          </a:solidFill>
          <a:latin typeface="Proxima Nova Rg" pitchFamily="50" charset="0"/>
        </a:defRPr>
      </a:lvl8pPr>
      <a:lvl9pPr marL="1828800" algn="l" rtl="0" eaLnBrk="1" fontAlgn="base" hangingPunct="1">
        <a:spcBef>
          <a:spcPct val="0"/>
        </a:spcBef>
        <a:spcAft>
          <a:spcPct val="0"/>
        </a:spcAft>
        <a:defRPr sz="3600" b="1">
          <a:solidFill>
            <a:schemeClr val="bg1"/>
          </a:solidFill>
          <a:latin typeface="Proxima Nova Rg" pitchFamily="50" charset="0"/>
        </a:defRPr>
      </a:lvl9pPr>
    </p:titleStyle>
    <p:bodyStyle>
      <a:lvl1pPr marL="342900" indent="-342900" algn="l" rtl="0" eaLnBrk="1" fontAlgn="base" hangingPunct="1">
        <a:spcBef>
          <a:spcPct val="20000"/>
        </a:spcBef>
        <a:spcAft>
          <a:spcPct val="0"/>
        </a:spcAft>
        <a:buClr>
          <a:schemeClr val="accent2"/>
        </a:buClr>
        <a:buFont typeface="Wingdings" pitchFamily="2" charset="2"/>
        <a:buChar char="§"/>
        <a:defRPr sz="2800">
          <a:solidFill>
            <a:schemeClr val="bg1"/>
          </a:solidFill>
          <a:latin typeface="+mn-lt"/>
          <a:ea typeface="+mn-ea"/>
          <a:cs typeface="+mn-cs"/>
        </a:defRPr>
      </a:lvl1pPr>
      <a:lvl2pPr marL="742950" indent="-285750" algn="l" rtl="0" eaLnBrk="1" fontAlgn="base" hangingPunct="1">
        <a:spcBef>
          <a:spcPct val="20000"/>
        </a:spcBef>
        <a:spcAft>
          <a:spcPct val="0"/>
        </a:spcAft>
        <a:buClr>
          <a:schemeClr val="accent1"/>
        </a:buClr>
        <a:buFont typeface="Arial" charset="0"/>
        <a:buChar char="–"/>
        <a:defRPr sz="2400">
          <a:solidFill>
            <a:schemeClr val="bg1"/>
          </a:solidFill>
          <a:latin typeface="+mn-lt"/>
          <a:ea typeface="Geneva" charset="-128"/>
        </a:defRPr>
      </a:lvl2pPr>
      <a:lvl3pPr marL="1143000" indent="-228600" algn="l" rtl="0" eaLnBrk="1" fontAlgn="base" hangingPunct="1">
        <a:spcBef>
          <a:spcPct val="20000"/>
        </a:spcBef>
        <a:spcAft>
          <a:spcPct val="0"/>
        </a:spcAft>
        <a:buClr>
          <a:schemeClr val="hlink"/>
        </a:buClr>
        <a:buFont typeface="Wingdings" pitchFamily="2" charset="2"/>
        <a:buChar char="§"/>
        <a:defRPr sz="2000">
          <a:solidFill>
            <a:schemeClr val="bg1"/>
          </a:solidFill>
          <a:latin typeface="+mn-lt"/>
          <a:ea typeface="Geneva" charset="-128"/>
        </a:defRPr>
      </a:lvl3pPr>
      <a:lvl4pPr marL="1600200" indent="-228600" algn="l" rtl="0" eaLnBrk="1" fontAlgn="base" hangingPunct="1">
        <a:spcBef>
          <a:spcPct val="20000"/>
        </a:spcBef>
        <a:spcAft>
          <a:spcPct val="0"/>
        </a:spcAft>
        <a:buClr>
          <a:schemeClr val="bg2"/>
        </a:buClr>
        <a:buFont typeface="Arial" charset="0"/>
        <a:buChar char="–"/>
        <a:defRPr>
          <a:solidFill>
            <a:schemeClr val="bg1"/>
          </a:solidFill>
          <a:latin typeface="+mn-lt"/>
          <a:ea typeface="Geneva" charset="-128"/>
        </a:defRPr>
      </a:lvl4pPr>
      <a:lvl5pPr marL="2057400" indent="-228600" algn="l" rtl="0" eaLnBrk="1" fontAlgn="base" hangingPunct="1">
        <a:spcBef>
          <a:spcPct val="20000"/>
        </a:spcBef>
        <a:spcAft>
          <a:spcPct val="0"/>
        </a:spcAft>
        <a:buClr>
          <a:schemeClr val="bg2"/>
        </a:buClr>
        <a:buFont typeface="Arial" charset="0"/>
        <a:buChar char="»"/>
        <a:defRPr sz="1600">
          <a:solidFill>
            <a:schemeClr val="bg1"/>
          </a:solidFill>
          <a:latin typeface="+mn-lt"/>
          <a:ea typeface="Geneva" charset="-128"/>
        </a:defRPr>
      </a:lvl5pPr>
      <a:lvl6pPr marL="2514600" indent="-228600" algn="l" rtl="0" eaLnBrk="1" fontAlgn="base" hangingPunct="1">
        <a:spcBef>
          <a:spcPct val="20000"/>
        </a:spcBef>
        <a:spcAft>
          <a:spcPct val="0"/>
        </a:spcAft>
        <a:buClr>
          <a:schemeClr val="bg2"/>
        </a:buClr>
        <a:buFont typeface="Arial" charset="0"/>
        <a:buChar char="»"/>
        <a:defRPr sz="1600">
          <a:solidFill>
            <a:schemeClr val="bg1"/>
          </a:solidFill>
          <a:latin typeface="+mn-lt"/>
          <a:ea typeface="Geneva" charset="-128"/>
        </a:defRPr>
      </a:lvl6pPr>
      <a:lvl7pPr marL="2971800" indent="-228600" algn="l" rtl="0" eaLnBrk="1" fontAlgn="base" hangingPunct="1">
        <a:spcBef>
          <a:spcPct val="20000"/>
        </a:spcBef>
        <a:spcAft>
          <a:spcPct val="0"/>
        </a:spcAft>
        <a:buClr>
          <a:schemeClr val="bg2"/>
        </a:buClr>
        <a:buFont typeface="Arial" charset="0"/>
        <a:buChar char="»"/>
        <a:defRPr sz="1600">
          <a:solidFill>
            <a:schemeClr val="bg1"/>
          </a:solidFill>
          <a:latin typeface="+mn-lt"/>
          <a:ea typeface="Geneva" charset="-128"/>
        </a:defRPr>
      </a:lvl7pPr>
      <a:lvl8pPr marL="3429000" indent="-228600" algn="l" rtl="0" eaLnBrk="1" fontAlgn="base" hangingPunct="1">
        <a:spcBef>
          <a:spcPct val="20000"/>
        </a:spcBef>
        <a:spcAft>
          <a:spcPct val="0"/>
        </a:spcAft>
        <a:buClr>
          <a:schemeClr val="bg2"/>
        </a:buClr>
        <a:buFont typeface="Arial" charset="0"/>
        <a:buChar char="»"/>
        <a:defRPr sz="1600">
          <a:solidFill>
            <a:schemeClr val="bg1"/>
          </a:solidFill>
          <a:latin typeface="+mn-lt"/>
          <a:ea typeface="Geneva" charset="-128"/>
        </a:defRPr>
      </a:lvl8pPr>
      <a:lvl9pPr marL="3886200" indent="-228600" algn="l" rtl="0" eaLnBrk="1" fontAlgn="base" hangingPunct="1">
        <a:spcBef>
          <a:spcPct val="20000"/>
        </a:spcBef>
        <a:spcAft>
          <a:spcPct val="0"/>
        </a:spcAft>
        <a:buClr>
          <a:schemeClr val="bg2"/>
        </a:buClr>
        <a:buFont typeface="Arial" charset="0"/>
        <a:buChar char="»"/>
        <a:defRPr sz="1600">
          <a:solidFill>
            <a:schemeClr val="bg1"/>
          </a:solidFill>
          <a:latin typeface="+mn-lt"/>
          <a:ea typeface="Geneva"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2734519" y="1706463"/>
            <a:ext cx="3874625" cy="728133"/>
          </a:xfrm>
        </p:spPr>
        <p:txBody>
          <a:bodyPr>
            <a:noAutofit/>
          </a:bodyPr>
          <a:lstStyle/>
          <a:p>
            <a:r>
              <a:rPr lang="en-US" dirty="0" smtClean="0"/>
              <a:t>The Dirt on Dirt	</a:t>
            </a:r>
            <a:endParaRPr lang="en-US" dirty="0"/>
          </a:p>
        </p:txBody>
      </p:sp>
      <p:sp>
        <p:nvSpPr>
          <p:cNvPr id="7" name="Subtitle 6"/>
          <p:cNvSpPr>
            <a:spLocks noGrp="1"/>
          </p:cNvSpPr>
          <p:nvPr>
            <p:ph type="subTitle" idx="1"/>
          </p:nvPr>
        </p:nvSpPr>
        <p:spPr>
          <a:xfrm>
            <a:off x="694266" y="2435948"/>
            <a:ext cx="8199341" cy="1868938"/>
          </a:xfrm>
        </p:spPr>
        <p:txBody>
          <a:bodyPr/>
          <a:lstStyle/>
          <a:p>
            <a:pPr algn="ctr">
              <a:spcBef>
                <a:spcPts val="0"/>
              </a:spcBef>
            </a:pPr>
            <a:r>
              <a:rPr lang="en-US" dirty="0" smtClean="0"/>
              <a:t>Part two – The bridge  between what you </a:t>
            </a:r>
          </a:p>
          <a:p>
            <a:pPr algn="ctr">
              <a:spcBef>
                <a:spcPts val="0"/>
              </a:spcBef>
            </a:pPr>
            <a:r>
              <a:rPr lang="en-US" dirty="0" smtClean="0"/>
              <a:t>have and what you  are going to do with it</a:t>
            </a:r>
            <a:endParaRPr lang="en-US" dirty="0"/>
          </a:p>
        </p:txBody>
      </p:sp>
      <p:pic>
        <p:nvPicPr>
          <p:cNvPr id="8" name="Picture 7" descr="IMG_0648.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35929" y="3470220"/>
            <a:ext cx="3379808" cy="2534856"/>
          </a:xfrm>
          <a:prstGeom prst="rect">
            <a:avLst/>
          </a:prstGeom>
        </p:spPr>
      </p:pic>
      <p:pic>
        <p:nvPicPr>
          <p:cNvPr id="2050" name="Picture 2" descr="C:\Users\arltx001\Downloads\SARE_NorthCentral_CMYK (1).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4346130"/>
            <a:ext cx="1971615" cy="181654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phosphorus</a:t>
            </a:r>
            <a:endParaRPr lang="en-US" dirty="0"/>
          </a:p>
        </p:txBody>
      </p:sp>
      <p:sp>
        <p:nvSpPr>
          <p:cNvPr id="3" name="Content Placeholder 2"/>
          <p:cNvSpPr>
            <a:spLocks noGrp="1"/>
          </p:cNvSpPr>
          <p:nvPr>
            <p:ph idx="1"/>
          </p:nvPr>
        </p:nvSpPr>
        <p:spPr>
          <a:xfrm>
            <a:off x="457200" y="1600200"/>
            <a:ext cx="8229600" cy="3847207"/>
          </a:xfrm>
        </p:spPr>
        <p:txBody>
          <a:bodyPr/>
          <a:lstStyle/>
          <a:p>
            <a:r>
              <a:rPr lang="en-US" dirty="0" smtClean="0"/>
              <a:t>Complex chemistry that is pH dependent, </a:t>
            </a:r>
            <a:r>
              <a:rPr lang="en-US" dirty="0" smtClean="0">
                <a:solidFill>
                  <a:schemeClr val="accent1"/>
                </a:solidFill>
              </a:rPr>
              <a:t>beyond the scope of this presentation</a:t>
            </a:r>
          </a:p>
          <a:p>
            <a:pPr>
              <a:spcBef>
                <a:spcPts val="0"/>
              </a:spcBef>
            </a:pPr>
            <a:r>
              <a:rPr lang="en-US" dirty="0" smtClean="0"/>
              <a:t>Adsorbs tightly to soil</a:t>
            </a:r>
          </a:p>
          <a:p>
            <a:pPr>
              <a:spcBef>
                <a:spcPts val="0"/>
              </a:spcBef>
            </a:pPr>
            <a:r>
              <a:rPr lang="en-US" dirty="0" smtClean="0"/>
              <a:t>Major water quality </a:t>
            </a:r>
          </a:p>
          <a:p>
            <a:pPr>
              <a:spcBef>
                <a:spcPts val="0"/>
              </a:spcBef>
              <a:buNone/>
            </a:pPr>
            <a:r>
              <a:rPr lang="en-US" dirty="0" smtClean="0"/>
              <a:t>	issue</a:t>
            </a:r>
          </a:p>
          <a:p>
            <a:pPr lvl="1">
              <a:spcBef>
                <a:spcPts val="0"/>
              </a:spcBef>
            </a:pPr>
            <a:r>
              <a:rPr lang="en-US" dirty="0" smtClean="0"/>
              <a:t>Soil erosion</a:t>
            </a:r>
          </a:p>
          <a:p>
            <a:pPr lvl="1">
              <a:spcBef>
                <a:spcPts val="0"/>
              </a:spcBef>
            </a:pPr>
            <a:r>
              <a:rPr lang="en-US" dirty="0" smtClean="0"/>
              <a:t>Dissolved with </a:t>
            </a:r>
          </a:p>
          <a:p>
            <a:pPr lvl="1">
              <a:spcBef>
                <a:spcPts val="0"/>
              </a:spcBef>
              <a:buNone/>
            </a:pPr>
            <a:r>
              <a:rPr lang="en-US" dirty="0" smtClean="0"/>
              <a:t>	overland flow of water</a:t>
            </a:r>
            <a:endParaRPr lang="en-US" dirty="0"/>
          </a:p>
        </p:txBody>
      </p:sp>
      <p:pic>
        <p:nvPicPr>
          <p:cNvPr id="4" name="Picture 3" descr="RoberdsLake081904.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79910" y="2884854"/>
            <a:ext cx="3963156" cy="2965439"/>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Potassium</a:t>
            </a:r>
            <a:endParaRPr lang="en-US" dirty="0"/>
          </a:p>
        </p:txBody>
      </p:sp>
      <p:sp>
        <p:nvSpPr>
          <p:cNvPr id="3" name="Content Placeholder 2"/>
          <p:cNvSpPr>
            <a:spLocks noGrp="1"/>
          </p:cNvSpPr>
          <p:nvPr>
            <p:ph idx="1"/>
          </p:nvPr>
        </p:nvSpPr>
        <p:spPr>
          <a:xfrm>
            <a:off x="457200" y="1600200"/>
            <a:ext cx="8229600" cy="1668149"/>
          </a:xfrm>
        </p:spPr>
        <p:txBody>
          <a:bodyPr/>
          <a:lstStyle/>
          <a:p>
            <a:r>
              <a:rPr lang="en-US" dirty="0" smtClean="0"/>
              <a:t>Not a major issue in the environment </a:t>
            </a:r>
          </a:p>
          <a:p>
            <a:r>
              <a:rPr lang="en-US" dirty="0" smtClean="0"/>
              <a:t>Mainly an issue because the fertilizer is Expensive!</a:t>
            </a:r>
            <a:endParaRPr lang="en-US" dirty="0"/>
          </a:p>
        </p:txBody>
      </p:sp>
      <p:pic>
        <p:nvPicPr>
          <p:cNvPr id="4" name="Picture 3" descr="D7625100.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20278" y="2813177"/>
            <a:ext cx="4737620" cy="3158413"/>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sulfur</a:t>
            </a:r>
            <a:endParaRPr lang="en-US" dirty="0"/>
          </a:p>
        </p:txBody>
      </p:sp>
      <p:sp>
        <p:nvSpPr>
          <p:cNvPr id="3" name="Content Placeholder 2"/>
          <p:cNvSpPr>
            <a:spLocks noGrp="1"/>
          </p:cNvSpPr>
          <p:nvPr>
            <p:ph idx="1"/>
          </p:nvPr>
        </p:nvSpPr>
        <p:spPr>
          <a:xfrm>
            <a:off x="457200" y="1600200"/>
            <a:ext cx="8229600" cy="2062103"/>
          </a:xfrm>
        </p:spPr>
        <p:txBody>
          <a:bodyPr/>
          <a:lstStyle/>
          <a:p>
            <a:pPr>
              <a:spcBef>
                <a:spcPts val="0"/>
              </a:spcBef>
            </a:pPr>
            <a:r>
              <a:rPr lang="en-US" dirty="0" smtClean="0"/>
              <a:t>Macronutrient or Micronutrient?  </a:t>
            </a:r>
            <a:endParaRPr lang="en-US" dirty="0" smtClean="0">
              <a:solidFill>
                <a:schemeClr val="accent5"/>
              </a:solidFill>
            </a:endParaRPr>
          </a:p>
          <a:p>
            <a:pPr>
              <a:spcBef>
                <a:spcPts val="0"/>
              </a:spcBef>
            </a:pPr>
            <a:r>
              <a:rPr lang="en-US" dirty="0" smtClean="0"/>
              <a:t>Transient in the environment  </a:t>
            </a:r>
          </a:p>
          <a:p>
            <a:pPr>
              <a:spcBef>
                <a:spcPts val="0"/>
              </a:spcBef>
            </a:pPr>
            <a:r>
              <a:rPr lang="en-US" dirty="0" smtClean="0"/>
              <a:t>The role of air pollution  </a:t>
            </a:r>
          </a:p>
          <a:p>
            <a:pPr>
              <a:spcBef>
                <a:spcPts val="0"/>
              </a:spcBef>
              <a:buNone/>
            </a:pPr>
            <a:r>
              <a:rPr lang="en-US" dirty="0" smtClean="0">
                <a:solidFill>
                  <a:schemeClr val="accent5"/>
                </a:solidFill>
              </a:rPr>
              <a:t>	</a:t>
            </a:r>
            <a:endParaRPr lang="en-US" dirty="0">
              <a:solidFill>
                <a:schemeClr val="accent5"/>
              </a:solidFill>
            </a:endParaRPr>
          </a:p>
        </p:txBody>
      </p:sp>
      <p:pic>
        <p:nvPicPr>
          <p:cNvPr id="22530" name="Picture 2" descr="http://www.epa.gov/acidrain/images/origins.gif"/>
          <p:cNvPicPr>
            <a:picLocks noChangeAspect="1" noChangeArrowheads="1"/>
          </p:cNvPicPr>
          <p:nvPr/>
        </p:nvPicPr>
        <p:blipFill>
          <a:blip r:embed="rId3"/>
          <a:srcRect/>
          <a:stretch>
            <a:fillRect/>
          </a:stretch>
        </p:blipFill>
        <p:spPr bwMode="auto">
          <a:xfrm>
            <a:off x="5102519" y="3368351"/>
            <a:ext cx="3734024" cy="2514243"/>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do I know what to do?</a:t>
            </a:r>
            <a:endParaRPr lang="en-US" dirty="0"/>
          </a:p>
        </p:txBody>
      </p:sp>
      <p:sp>
        <p:nvSpPr>
          <p:cNvPr id="3" name="Content Placeholder 2"/>
          <p:cNvSpPr>
            <a:spLocks noGrp="1"/>
          </p:cNvSpPr>
          <p:nvPr>
            <p:ph idx="1"/>
          </p:nvPr>
        </p:nvSpPr>
        <p:spPr>
          <a:xfrm>
            <a:off x="457200" y="1600200"/>
            <a:ext cx="8229600" cy="1175706"/>
          </a:xfrm>
        </p:spPr>
        <p:txBody>
          <a:bodyPr/>
          <a:lstStyle/>
          <a:p>
            <a:r>
              <a:rPr lang="en-US" dirty="0" smtClean="0"/>
              <a:t>Soil test!!!!!!!!!!</a:t>
            </a:r>
          </a:p>
          <a:p>
            <a:endParaRPr lang="en-US" dirty="0"/>
          </a:p>
        </p:txBody>
      </p:sp>
      <p:pic>
        <p:nvPicPr>
          <p:cNvPr id="4" name="Picture 3" descr="sampling 3.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40767" y="2252338"/>
            <a:ext cx="5542383" cy="3697607"/>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theory of soil testing</a:t>
            </a:r>
            <a:endParaRPr lang="en-US" dirty="0"/>
          </a:p>
        </p:txBody>
      </p:sp>
      <p:sp>
        <p:nvSpPr>
          <p:cNvPr id="3" name="Content Placeholder 2"/>
          <p:cNvSpPr>
            <a:spLocks noGrp="1"/>
          </p:cNvSpPr>
          <p:nvPr>
            <p:ph idx="1"/>
          </p:nvPr>
        </p:nvSpPr>
        <p:spPr>
          <a:xfrm>
            <a:off x="457200" y="1600200"/>
            <a:ext cx="8229600" cy="4425827"/>
          </a:xfrm>
        </p:spPr>
        <p:txBody>
          <a:bodyPr/>
          <a:lstStyle/>
          <a:p>
            <a:r>
              <a:rPr lang="en-US" dirty="0" smtClean="0"/>
              <a:t>You can’t easily measure the grand total of what is in the soil </a:t>
            </a:r>
          </a:p>
          <a:p>
            <a:pPr>
              <a:buNone/>
            </a:pPr>
            <a:r>
              <a:rPr lang="en-US" dirty="0" smtClean="0">
                <a:solidFill>
                  <a:schemeClr val="accent5"/>
                </a:solidFill>
              </a:rPr>
              <a:t>	</a:t>
            </a:r>
            <a:r>
              <a:rPr lang="en-US" dirty="0" smtClean="0">
                <a:solidFill>
                  <a:schemeClr val="accent1"/>
                </a:solidFill>
              </a:rPr>
              <a:t>- It would be a useless number anyway</a:t>
            </a:r>
          </a:p>
          <a:p>
            <a:r>
              <a:rPr lang="en-US" dirty="0" smtClean="0"/>
              <a:t>Soil testing gives you a relative number for comparison </a:t>
            </a:r>
            <a:r>
              <a:rPr lang="en-US" dirty="0" smtClean="0">
                <a:solidFill>
                  <a:schemeClr val="accent1"/>
                </a:solidFill>
              </a:rPr>
              <a:t>(to other soils, to the past, to RESPONSE)</a:t>
            </a:r>
          </a:p>
          <a:p>
            <a:r>
              <a:rPr lang="en-US" dirty="0" smtClean="0">
                <a:solidFill>
                  <a:schemeClr val="accent1"/>
                </a:solidFill>
              </a:rPr>
              <a:t>Take a representative sample, use a </a:t>
            </a:r>
            <a:r>
              <a:rPr lang="en-US" dirty="0" smtClean="0"/>
              <a:t>credible lab</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about micronutrients</a:t>
            </a:r>
            <a:endParaRPr lang="en-US" dirty="0"/>
          </a:p>
        </p:txBody>
      </p:sp>
      <p:sp>
        <p:nvSpPr>
          <p:cNvPr id="3" name="Content Placeholder 2"/>
          <p:cNvSpPr>
            <a:spLocks noGrp="1"/>
          </p:cNvSpPr>
          <p:nvPr>
            <p:ph idx="1"/>
          </p:nvPr>
        </p:nvSpPr>
        <p:spPr>
          <a:xfrm>
            <a:off x="457200" y="1600200"/>
            <a:ext cx="8229600" cy="3834896"/>
          </a:xfrm>
        </p:spPr>
        <p:txBody>
          <a:bodyPr/>
          <a:lstStyle/>
          <a:p>
            <a:r>
              <a:rPr lang="en-US" dirty="0" smtClean="0"/>
              <a:t>Supplied by soil organic matter</a:t>
            </a:r>
          </a:p>
          <a:p>
            <a:r>
              <a:rPr lang="en-US" dirty="0" smtClean="0">
                <a:solidFill>
                  <a:schemeClr val="accent1"/>
                </a:solidFill>
              </a:rPr>
              <a:t>Rarely of importance with respect to needing additions</a:t>
            </a:r>
          </a:p>
          <a:p>
            <a:r>
              <a:rPr lang="en-US" dirty="0" smtClean="0">
                <a:solidFill>
                  <a:schemeClr val="accent1"/>
                </a:solidFill>
              </a:rPr>
              <a:t>They are fun!!!  (They must be people love to talk about them and add them even when they are not necessary)</a:t>
            </a:r>
          </a:p>
          <a:p>
            <a:r>
              <a:rPr lang="en-US" dirty="0" smtClean="0">
                <a:solidFill>
                  <a:schemeClr val="accent1"/>
                </a:solidFill>
              </a:rPr>
              <a:t>Soil test</a:t>
            </a:r>
            <a:endParaRPr lang="en-US" dirty="0">
              <a:solidFill>
                <a:schemeClr val="accent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But every once in a while</a:t>
            </a:r>
            <a:endParaRPr lang="en-US" dirty="0"/>
          </a:p>
        </p:txBody>
      </p:sp>
      <p:sp>
        <p:nvSpPr>
          <p:cNvPr id="3" name="Content Placeholder 2"/>
          <p:cNvSpPr>
            <a:spLocks noGrp="1"/>
          </p:cNvSpPr>
          <p:nvPr>
            <p:ph idx="1"/>
          </p:nvPr>
        </p:nvSpPr>
        <p:spPr>
          <a:xfrm>
            <a:off x="457200" y="1600200"/>
            <a:ext cx="8229600" cy="5115246"/>
          </a:xfrm>
        </p:spPr>
        <p:txBody>
          <a:bodyPr/>
          <a:lstStyle/>
          <a:p>
            <a:r>
              <a:rPr lang="en-US" dirty="0" smtClean="0"/>
              <a:t>Soils may need a little Zinc, and rarely Copper and Boron</a:t>
            </a:r>
          </a:p>
          <a:p>
            <a:pPr>
              <a:spcBef>
                <a:spcPts val="0"/>
              </a:spcBef>
            </a:pPr>
            <a:r>
              <a:rPr lang="en-US" dirty="0" smtClean="0"/>
              <a:t>Some fruit and garden crops need micronutrient fertilizers</a:t>
            </a:r>
          </a:p>
          <a:p>
            <a:pPr>
              <a:spcBef>
                <a:spcPts val="0"/>
              </a:spcBef>
            </a:pPr>
            <a:r>
              <a:rPr lang="en-US" dirty="0" smtClean="0"/>
              <a:t>Some soils in other regions 			   do need micronutrient 			 additions</a:t>
            </a:r>
          </a:p>
          <a:p>
            <a:pPr>
              <a:spcBef>
                <a:spcPts val="0"/>
              </a:spcBef>
            </a:pPr>
            <a:r>
              <a:rPr lang="en-US" dirty="0" smtClean="0">
                <a:solidFill>
                  <a:schemeClr val="accent1"/>
                </a:solidFill>
              </a:rPr>
              <a:t>Stay focused on what is </a:t>
            </a:r>
          </a:p>
          <a:p>
            <a:pPr>
              <a:spcBef>
                <a:spcPts val="0"/>
              </a:spcBef>
              <a:buNone/>
            </a:pPr>
            <a:r>
              <a:rPr lang="en-US" dirty="0" smtClean="0">
                <a:solidFill>
                  <a:schemeClr val="accent1"/>
                </a:solidFill>
              </a:rPr>
              <a:t>	most important</a:t>
            </a:r>
          </a:p>
          <a:p>
            <a:endParaRPr lang="en-US" dirty="0"/>
          </a:p>
        </p:txBody>
      </p:sp>
      <p:pic>
        <p:nvPicPr>
          <p:cNvPr id="4" name="Picture 3" descr="100_0645 (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87616" y="3825552"/>
            <a:ext cx="2911150" cy="2183362"/>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Nutrient ratios</a:t>
            </a:r>
            <a:endParaRPr lang="en-US" dirty="0"/>
          </a:p>
        </p:txBody>
      </p:sp>
      <p:sp>
        <p:nvSpPr>
          <p:cNvPr id="3" name="Content Placeholder 2"/>
          <p:cNvSpPr>
            <a:spLocks noGrp="1"/>
          </p:cNvSpPr>
          <p:nvPr>
            <p:ph idx="1"/>
          </p:nvPr>
        </p:nvSpPr>
        <p:spPr>
          <a:xfrm>
            <a:off x="457200" y="1600200"/>
            <a:ext cx="8229600" cy="3243965"/>
          </a:xfrm>
        </p:spPr>
        <p:txBody>
          <a:bodyPr/>
          <a:lstStyle/>
          <a:p>
            <a:r>
              <a:rPr lang="en-US" dirty="0" smtClean="0"/>
              <a:t>Research shows this is not a valid concept</a:t>
            </a:r>
          </a:p>
          <a:p>
            <a:r>
              <a:rPr lang="en-US" dirty="0" smtClean="0">
                <a:solidFill>
                  <a:schemeClr val="accent1"/>
                </a:solidFill>
              </a:rPr>
              <a:t>Plants need a total amount of a nutrient, the ratio of it compared to another nutrient is unimportant to the plant</a:t>
            </a:r>
          </a:p>
          <a:p>
            <a:r>
              <a:rPr lang="en-US" dirty="0" smtClean="0">
                <a:solidFill>
                  <a:schemeClr val="accent1"/>
                </a:solidFill>
              </a:rPr>
              <a:t>Nutrient ratios are frequently used as an unscrupulous sales pitch</a:t>
            </a:r>
            <a:endParaRPr lang="en-US" dirty="0">
              <a:solidFill>
                <a:schemeClr val="accent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Soil biology	</a:t>
            </a:r>
            <a:endParaRPr lang="en-US" dirty="0"/>
          </a:p>
        </p:txBody>
      </p:sp>
      <p:sp>
        <p:nvSpPr>
          <p:cNvPr id="3" name="Content Placeholder 2"/>
          <p:cNvSpPr>
            <a:spLocks noGrp="1"/>
          </p:cNvSpPr>
          <p:nvPr>
            <p:ph idx="1"/>
          </p:nvPr>
        </p:nvSpPr>
        <p:spPr>
          <a:xfrm>
            <a:off x="457200" y="1600200"/>
            <a:ext cx="8229600" cy="1077218"/>
          </a:xfrm>
        </p:spPr>
        <p:txBody>
          <a:bodyPr/>
          <a:lstStyle/>
          <a:p>
            <a:r>
              <a:rPr lang="en-US" dirty="0" smtClean="0">
                <a:solidFill>
                  <a:schemeClr val="accent1"/>
                </a:solidFill>
              </a:rPr>
              <a:t>We need to discuss some other concepts first</a:t>
            </a:r>
            <a:endParaRPr lang="en-US" dirty="0">
              <a:solidFill>
                <a:schemeClr val="accent1"/>
              </a:solidFill>
            </a:endParaRPr>
          </a:p>
        </p:txBody>
      </p:sp>
      <p:pic>
        <p:nvPicPr>
          <p:cNvPr id="16386" name="Picture 2" descr="http://ama-cdn.com/sites/default/files/imagecache/superphoto/11040010.jpg"/>
          <p:cNvPicPr>
            <a:picLocks noChangeAspect="1" noChangeArrowheads="1"/>
          </p:cNvPicPr>
          <p:nvPr/>
        </p:nvPicPr>
        <p:blipFill>
          <a:blip r:embed="rId3"/>
          <a:srcRect/>
          <a:stretch>
            <a:fillRect/>
          </a:stretch>
        </p:blipFill>
        <p:spPr bwMode="auto">
          <a:xfrm>
            <a:off x="2099388" y="2714326"/>
            <a:ext cx="5049481" cy="3122263"/>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Soil Physics</a:t>
            </a:r>
            <a:endParaRPr lang="en-US" dirty="0"/>
          </a:p>
        </p:txBody>
      </p:sp>
      <p:sp>
        <p:nvSpPr>
          <p:cNvPr id="3" name="Content Placeholder 2"/>
          <p:cNvSpPr>
            <a:spLocks noGrp="1"/>
          </p:cNvSpPr>
          <p:nvPr>
            <p:ph idx="1"/>
          </p:nvPr>
        </p:nvSpPr>
        <p:spPr>
          <a:xfrm>
            <a:off x="457200" y="1600200"/>
            <a:ext cx="8229600" cy="2357568"/>
          </a:xfrm>
        </p:spPr>
        <p:txBody>
          <a:bodyPr/>
          <a:lstStyle/>
          <a:p>
            <a:r>
              <a:rPr lang="en-US" dirty="0" smtClean="0"/>
              <a:t>Not as complicated as it sounds.</a:t>
            </a:r>
          </a:p>
          <a:p>
            <a:r>
              <a:rPr lang="en-US" dirty="0" smtClean="0"/>
              <a:t>Water movement</a:t>
            </a:r>
          </a:p>
          <a:p>
            <a:r>
              <a:rPr lang="en-US" dirty="0" smtClean="0"/>
              <a:t>Temperature</a:t>
            </a:r>
          </a:p>
          <a:p>
            <a:r>
              <a:rPr lang="en-US" dirty="0" smtClean="0"/>
              <a:t>Density</a:t>
            </a:r>
            <a:endParaRPr lang="en-US" dirty="0"/>
          </a:p>
        </p:txBody>
      </p:sp>
      <p:pic>
        <p:nvPicPr>
          <p:cNvPr id="15362" name="Picture 2" descr="http://www.lowdensitylifestyle.com/media/uploads/2011/01/albert-einstein2.jpg"/>
          <p:cNvPicPr>
            <a:picLocks noChangeAspect="1" noChangeArrowheads="1"/>
          </p:cNvPicPr>
          <p:nvPr/>
        </p:nvPicPr>
        <p:blipFill>
          <a:blip r:embed="rId3"/>
          <a:srcRect/>
          <a:stretch>
            <a:fillRect/>
          </a:stretch>
        </p:blipFill>
        <p:spPr bwMode="auto">
          <a:xfrm>
            <a:off x="4422710" y="2603193"/>
            <a:ext cx="4303032" cy="3227274"/>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What We Will Cover</a:t>
            </a:r>
            <a:endParaRPr lang="en-US" dirty="0"/>
          </a:p>
        </p:txBody>
      </p:sp>
      <p:sp>
        <p:nvSpPr>
          <p:cNvPr id="7" name="Content Placeholder 6"/>
          <p:cNvSpPr>
            <a:spLocks noGrp="1"/>
          </p:cNvSpPr>
          <p:nvPr>
            <p:ph idx="1"/>
          </p:nvPr>
        </p:nvSpPr>
        <p:spPr>
          <a:xfrm>
            <a:off x="457200" y="1600200"/>
            <a:ext cx="8229600" cy="1175706"/>
          </a:xfrm>
        </p:spPr>
        <p:txBody>
          <a:bodyPr/>
          <a:lstStyle/>
          <a:p>
            <a:r>
              <a:rPr lang="en-US" dirty="0" smtClean="0"/>
              <a:t>Review?</a:t>
            </a:r>
          </a:p>
          <a:p>
            <a:r>
              <a:rPr lang="en-US" dirty="0" smtClean="0"/>
              <a:t>The major components of soil science</a:t>
            </a:r>
          </a:p>
        </p:txBody>
      </p:sp>
      <p:pic>
        <p:nvPicPr>
          <p:cNvPr id="6" name="Picture 5" descr="turke00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33779" y="2876160"/>
            <a:ext cx="3988318" cy="2991239"/>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Water</a:t>
            </a:r>
            <a:endParaRPr lang="en-US" dirty="0"/>
          </a:p>
        </p:txBody>
      </p:sp>
      <p:sp>
        <p:nvSpPr>
          <p:cNvPr id="3" name="Content Placeholder 2"/>
          <p:cNvSpPr>
            <a:spLocks noGrp="1"/>
          </p:cNvSpPr>
          <p:nvPr>
            <p:ph idx="1"/>
          </p:nvPr>
        </p:nvSpPr>
        <p:spPr>
          <a:xfrm>
            <a:off x="457200" y="1600200"/>
            <a:ext cx="8229600" cy="2751522"/>
          </a:xfrm>
        </p:spPr>
        <p:txBody>
          <a:bodyPr/>
          <a:lstStyle/>
          <a:p>
            <a:r>
              <a:rPr lang="en-US" dirty="0" smtClean="0"/>
              <a:t>Water and Oxygen are essential to biology</a:t>
            </a:r>
            <a:endParaRPr lang="en-US" dirty="0" smtClean="0">
              <a:solidFill>
                <a:schemeClr val="accent5"/>
              </a:solidFill>
            </a:endParaRPr>
          </a:p>
          <a:p>
            <a:r>
              <a:rPr lang="en-US" dirty="0" smtClean="0"/>
              <a:t>When water saturates the soil there is no air, inhibiting plant growth</a:t>
            </a:r>
          </a:p>
          <a:p>
            <a:r>
              <a:rPr lang="en-US" dirty="0" smtClean="0"/>
              <a:t>Soil has a “Water Holding Capacity” based on texture and other factors</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Soil water</a:t>
            </a:r>
            <a:endParaRPr lang="en-US" dirty="0"/>
          </a:p>
        </p:txBody>
      </p:sp>
      <p:sp>
        <p:nvSpPr>
          <p:cNvPr id="3" name="Content Placeholder 2"/>
          <p:cNvSpPr>
            <a:spLocks noGrp="1"/>
          </p:cNvSpPr>
          <p:nvPr>
            <p:ph idx="1"/>
          </p:nvPr>
        </p:nvSpPr>
        <p:spPr>
          <a:xfrm>
            <a:off x="457200" y="1600200"/>
            <a:ext cx="8229600" cy="4031873"/>
          </a:xfrm>
        </p:spPr>
        <p:txBody>
          <a:bodyPr/>
          <a:lstStyle/>
          <a:p>
            <a:r>
              <a:rPr lang="en-US" dirty="0" smtClean="0"/>
              <a:t>Fine textured soils can hold more water</a:t>
            </a:r>
            <a:endParaRPr lang="en-US" dirty="0" smtClean="0">
              <a:solidFill>
                <a:schemeClr val="accent5"/>
              </a:solidFill>
            </a:endParaRPr>
          </a:p>
          <a:p>
            <a:r>
              <a:rPr lang="en-US" dirty="0" smtClean="0"/>
              <a:t>Water moves slowly from fine textured soils</a:t>
            </a:r>
            <a:endParaRPr lang="en-US" dirty="0" smtClean="0">
              <a:solidFill>
                <a:schemeClr val="accent5"/>
              </a:solidFill>
            </a:endParaRPr>
          </a:p>
          <a:p>
            <a:r>
              <a:rPr lang="en-US" dirty="0" smtClean="0"/>
              <a:t>Finer textured soils </a:t>
            </a:r>
          </a:p>
          <a:p>
            <a:pPr>
              <a:buNone/>
            </a:pPr>
            <a:r>
              <a:rPr lang="en-US" dirty="0" smtClean="0"/>
              <a:t>	(higher clay content)</a:t>
            </a:r>
          </a:p>
          <a:p>
            <a:pPr>
              <a:buNone/>
            </a:pPr>
            <a:r>
              <a:rPr lang="en-US" dirty="0" smtClean="0"/>
              <a:t>	frequently benefit from </a:t>
            </a:r>
          </a:p>
          <a:p>
            <a:pPr>
              <a:buNone/>
            </a:pPr>
            <a:r>
              <a:rPr lang="en-US" dirty="0" smtClean="0"/>
              <a:t>	artificial drainage</a:t>
            </a:r>
            <a:endParaRPr lang="en-US" dirty="0"/>
          </a:p>
        </p:txBody>
      </p:sp>
      <p:pic>
        <p:nvPicPr>
          <p:cNvPr id="4" name="Picture 3" descr="miller lift stn.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15052" y="3283941"/>
            <a:ext cx="3726018" cy="2478905"/>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2018"/>
            <a:ext cx="8229600" cy="668338"/>
          </a:xfrm>
        </p:spPr>
        <p:txBody>
          <a:bodyPr>
            <a:normAutofit fontScale="90000"/>
          </a:bodyPr>
          <a:lstStyle/>
          <a:p>
            <a:r>
              <a:rPr lang="en-US" dirty="0" smtClean="0"/>
              <a:t>temperature</a:t>
            </a:r>
            <a:endParaRPr lang="en-US" dirty="0"/>
          </a:p>
        </p:txBody>
      </p:sp>
      <p:sp>
        <p:nvSpPr>
          <p:cNvPr id="3" name="Content Placeholder 2"/>
          <p:cNvSpPr>
            <a:spLocks noGrp="1"/>
          </p:cNvSpPr>
          <p:nvPr>
            <p:ph idx="1"/>
          </p:nvPr>
        </p:nvSpPr>
        <p:spPr>
          <a:xfrm>
            <a:off x="457200" y="1348273"/>
            <a:ext cx="8229600" cy="3243965"/>
          </a:xfrm>
        </p:spPr>
        <p:txBody>
          <a:bodyPr/>
          <a:lstStyle/>
          <a:p>
            <a:r>
              <a:rPr lang="en-US" dirty="0" smtClean="0"/>
              <a:t>Air heats quickly, water is slow </a:t>
            </a:r>
            <a:endParaRPr lang="en-US" dirty="0" smtClean="0">
              <a:solidFill>
                <a:schemeClr val="accent5"/>
              </a:solidFill>
            </a:endParaRPr>
          </a:p>
          <a:p>
            <a:r>
              <a:rPr lang="en-US" dirty="0" smtClean="0"/>
              <a:t>Soil needs to reach a certain temperature for biological activity to take place  </a:t>
            </a:r>
          </a:p>
          <a:p>
            <a:r>
              <a:rPr lang="en-US" dirty="0" smtClean="0"/>
              <a:t>When soils are wet they are slow to warm, stunting plant growth, and shortening the growing season</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And finally - density</a:t>
            </a:r>
            <a:endParaRPr lang="en-US" dirty="0"/>
          </a:p>
        </p:txBody>
      </p:sp>
      <p:sp>
        <p:nvSpPr>
          <p:cNvPr id="3" name="Content Placeholder 2"/>
          <p:cNvSpPr>
            <a:spLocks noGrp="1"/>
          </p:cNvSpPr>
          <p:nvPr>
            <p:ph idx="1"/>
          </p:nvPr>
        </p:nvSpPr>
        <p:spPr>
          <a:xfrm>
            <a:off x="457200" y="1600200"/>
            <a:ext cx="8229600" cy="2751522"/>
          </a:xfrm>
        </p:spPr>
        <p:txBody>
          <a:bodyPr/>
          <a:lstStyle/>
          <a:p>
            <a:r>
              <a:rPr lang="en-US" dirty="0" smtClean="0"/>
              <a:t>Weight versus volume of the soil  </a:t>
            </a:r>
          </a:p>
          <a:p>
            <a:r>
              <a:rPr lang="en-US" dirty="0" smtClean="0">
                <a:solidFill>
                  <a:schemeClr val="accent1"/>
                </a:solidFill>
              </a:rPr>
              <a:t>Relative to texture and other factors</a:t>
            </a:r>
          </a:p>
          <a:p>
            <a:r>
              <a:rPr lang="en-US" dirty="0" smtClean="0">
                <a:solidFill>
                  <a:schemeClr val="accent1"/>
                </a:solidFill>
              </a:rPr>
              <a:t>If the soil is too dense </a:t>
            </a:r>
          </a:p>
          <a:p>
            <a:pPr>
              <a:spcBef>
                <a:spcPts val="0"/>
              </a:spcBef>
              <a:buNone/>
            </a:pPr>
            <a:r>
              <a:rPr lang="en-US" dirty="0" smtClean="0"/>
              <a:t>	it inhibits root growth </a:t>
            </a:r>
          </a:p>
          <a:p>
            <a:pPr>
              <a:spcBef>
                <a:spcPts val="0"/>
              </a:spcBef>
              <a:buNone/>
            </a:pPr>
            <a:r>
              <a:rPr lang="en-US" dirty="0" smtClean="0"/>
              <a:t>	and water infiltration</a:t>
            </a:r>
            <a:endParaRPr lang="en-US" dirty="0"/>
          </a:p>
        </p:txBody>
      </p:sp>
      <p:pic>
        <p:nvPicPr>
          <p:cNvPr id="4" name="Picture 3" descr="dmi004.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66521" y="3195733"/>
            <a:ext cx="3592287" cy="2694216"/>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does it get that way?</a:t>
            </a:r>
            <a:endParaRPr lang="en-US" dirty="0"/>
          </a:p>
        </p:txBody>
      </p:sp>
      <p:sp>
        <p:nvSpPr>
          <p:cNvPr id="3" name="Content Placeholder 2"/>
          <p:cNvSpPr>
            <a:spLocks noGrp="1"/>
          </p:cNvSpPr>
          <p:nvPr>
            <p:ph idx="1"/>
          </p:nvPr>
        </p:nvSpPr>
        <p:spPr>
          <a:xfrm>
            <a:off x="457200" y="1600200"/>
            <a:ext cx="8229600" cy="3933384"/>
          </a:xfrm>
        </p:spPr>
        <p:txBody>
          <a:bodyPr/>
          <a:lstStyle/>
          <a:p>
            <a:r>
              <a:rPr lang="en-US" dirty="0" smtClean="0"/>
              <a:t>Compaction </a:t>
            </a:r>
          </a:p>
          <a:p>
            <a:r>
              <a:rPr lang="en-US" dirty="0" smtClean="0"/>
              <a:t>Weight, clay particles </a:t>
            </a:r>
            <a:r>
              <a:rPr lang="en-US" dirty="0" smtClean="0">
                <a:solidFill>
                  <a:schemeClr val="accent1"/>
                </a:solidFill>
              </a:rPr>
              <a:t>(remember they are flat), and water (which is a lubricant)</a:t>
            </a:r>
          </a:p>
          <a:p>
            <a:endParaRPr lang="en-US" dirty="0" smtClean="0">
              <a:solidFill>
                <a:schemeClr val="accent5"/>
              </a:solidFill>
            </a:endParaRPr>
          </a:p>
          <a:p>
            <a:endParaRPr lang="en-US" dirty="0" smtClean="0">
              <a:solidFill>
                <a:schemeClr val="accent1"/>
              </a:solidFill>
            </a:endParaRPr>
          </a:p>
          <a:p>
            <a:pPr>
              <a:buNone/>
            </a:pPr>
            <a:r>
              <a:rPr lang="en-US" dirty="0" smtClean="0">
                <a:solidFill>
                  <a:schemeClr val="accent1"/>
                </a:solidFill>
              </a:rPr>
              <a:t>	And this leads us to the Holy Grail of Soil Quality!!!!!!!!!</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Soil Structure</a:t>
            </a:r>
            <a:endParaRPr lang="en-US" dirty="0"/>
          </a:p>
        </p:txBody>
      </p:sp>
      <p:sp>
        <p:nvSpPr>
          <p:cNvPr id="3" name="Content Placeholder 2"/>
          <p:cNvSpPr>
            <a:spLocks noGrp="1"/>
          </p:cNvSpPr>
          <p:nvPr>
            <p:ph idx="1"/>
          </p:nvPr>
        </p:nvSpPr>
        <p:spPr>
          <a:xfrm>
            <a:off x="457200" y="1600200"/>
            <a:ext cx="8229600" cy="3145476"/>
          </a:xfrm>
        </p:spPr>
        <p:txBody>
          <a:bodyPr/>
          <a:lstStyle/>
          <a:p>
            <a:r>
              <a:rPr lang="en-US" dirty="0" smtClean="0"/>
              <a:t>This is what is meant by the term “tilth”</a:t>
            </a:r>
          </a:p>
          <a:p>
            <a:r>
              <a:rPr lang="en-US" dirty="0" smtClean="0"/>
              <a:t>It can be described, but not easily measured</a:t>
            </a:r>
          </a:p>
          <a:p>
            <a:pPr>
              <a:spcBef>
                <a:spcPts val="0"/>
              </a:spcBef>
            </a:pPr>
            <a:r>
              <a:rPr lang="en-US" dirty="0" smtClean="0"/>
              <a:t>Simply put, it is how </a:t>
            </a:r>
          </a:p>
          <a:p>
            <a:pPr>
              <a:spcBef>
                <a:spcPts val="0"/>
              </a:spcBef>
              <a:buNone/>
            </a:pPr>
            <a:r>
              <a:rPr lang="en-US" dirty="0" smtClean="0"/>
              <a:t>	loose the soil is </a:t>
            </a:r>
          </a:p>
          <a:p>
            <a:pPr>
              <a:spcBef>
                <a:spcPts val="0"/>
              </a:spcBef>
              <a:buNone/>
            </a:pPr>
            <a:r>
              <a:rPr lang="en-US" dirty="0" smtClean="0">
                <a:solidFill>
                  <a:schemeClr val="accent5"/>
                </a:solidFill>
              </a:rPr>
              <a:t>	</a:t>
            </a:r>
            <a:r>
              <a:rPr lang="en-US" dirty="0" smtClean="0">
                <a:solidFill>
                  <a:schemeClr val="accent1"/>
                </a:solidFill>
              </a:rPr>
              <a:t>on its own</a:t>
            </a:r>
            <a:endParaRPr lang="en-US" dirty="0">
              <a:solidFill>
                <a:schemeClr val="accent1"/>
              </a:solidFill>
            </a:endParaRPr>
          </a:p>
        </p:txBody>
      </p:sp>
      <p:pic>
        <p:nvPicPr>
          <p:cNvPr id="5" name="Picture 4" descr="IMG_0696.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77272" y="2857499"/>
            <a:ext cx="4052596" cy="3039447"/>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Soil structure defined</a:t>
            </a:r>
            <a:endParaRPr lang="en-US" dirty="0"/>
          </a:p>
        </p:txBody>
      </p:sp>
      <p:sp>
        <p:nvSpPr>
          <p:cNvPr id="3" name="Content Placeholder 2"/>
          <p:cNvSpPr>
            <a:spLocks noGrp="1"/>
          </p:cNvSpPr>
          <p:nvPr>
            <p:ph idx="1"/>
          </p:nvPr>
        </p:nvSpPr>
        <p:spPr>
          <a:xfrm>
            <a:off x="457200" y="1600200"/>
            <a:ext cx="8229600" cy="3834896"/>
          </a:xfrm>
        </p:spPr>
        <p:txBody>
          <a:bodyPr/>
          <a:lstStyle/>
          <a:p>
            <a:r>
              <a:rPr lang="en-US" dirty="0" smtClean="0"/>
              <a:t>Terms are used to define the structure</a:t>
            </a:r>
          </a:p>
          <a:p>
            <a:r>
              <a:rPr lang="en-US" dirty="0" smtClean="0"/>
              <a:t>Based on the size of the clump that naturally breaks apart when the soil is exposed</a:t>
            </a:r>
          </a:p>
          <a:p>
            <a:r>
              <a:rPr lang="en-US" dirty="0" smtClean="0"/>
              <a:t>Smallest is “crumb”</a:t>
            </a:r>
            <a:endParaRPr lang="en-US" dirty="0" smtClean="0">
              <a:solidFill>
                <a:schemeClr val="accent5"/>
              </a:solidFill>
            </a:endParaRPr>
          </a:p>
          <a:p>
            <a:r>
              <a:rPr lang="en-US" dirty="0" smtClean="0"/>
              <a:t>The largest is “massive” – meaning that there is no structure at all</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Soil structure illustrated</a:t>
            </a:r>
            <a:endParaRPr lang="en-US" dirty="0"/>
          </a:p>
        </p:txBody>
      </p:sp>
      <p:pic>
        <p:nvPicPr>
          <p:cNvPr id="4" name="Picture 6" descr="aggs in corn and woodlot"/>
          <p:cNvPicPr>
            <a:picLocks noGrp="1" noChangeAspect="1" noChangeArrowheads="1"/>
          </p:cNvPicPr>
          <p:nvPr>
            <p:ph idx="1"/>
          </p:nvPr>
        </p:nvPicPr>
        <p:blipFill>
          <a:blip r:embed="rId3"/>
          <a:srcRect/>
          <a:stretch>
            <a:fillRect/>
          </a:stretch>
        </p:blipFill>
        <p:spPr>
          <a:xfrm>
            <a:off x="583797" y="1631941"/>
            <a:ext cx="8004653" cy="3578011"/>
          </a:xfrm>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leads to good soil structure?</a:t>
            </a:r>
            <a:endParaRPr lang="en-US" dirty="0"/>
          </a:p>
        </p:txBody>
      </p:sp>
      <p:sp>
        <p:nvSpPr>
          <p:cNvPr id="3" name="Content Placeholder 2"/>
          <p:cNvSpPr>
            <a:spLocks noGrp="1"/>
          </p:cNvSpPr>
          <p:nvPr>
            <p:ph idx="1"/>
          </p:nvPr>
        </p:nvSpPr>
        <p:spPr>
          <a:xfrm>
            <a:off x="447869" y="2206689"/>
            <a:ext cx="8229600" cy="3539430"/>
          </a:xfrm>
        </p:spPr>
        <p:txBody>
          <a:bodyPr/>
          <a:lstStyle/>
          <a:p>
            <a:r>
              <a:rPr lang="en-US" dirty="0" smtClean="0"/>
              <a:t>Root growth, soil organic matter and other biological activity</a:t>
            </a:r>
          </a:p>
          <a:p>
            <a:pPr>
              <a:spcBef>
                <a:spcPts val="0"/>
              </a:spcBef>
            </a:pPr>
            <a:r>
              <a:rPr lang="en-US" dirty="0" smtClean="0"/>
              <a:t>Basically, there is a “buffer” </a:t>
            </a:r>
          </a:p>
          <a:p>
            <a:pPr>
              <a:spcBef>
                <a:spcPts val="0"/>
              </a:spcBef>
              <a:buNone/>
            </a:pPr>
            <a:r>
              <a:rPr lang="en-US" dirty="0" smtClean="0"/>
              <a:t>	between soil particles </a:t>
            </a:r>
          </a:p>
          <a:p>
            <a:pPr>
              <a:spcBef>
                <a:spcPts val="0"/>
              </a:spcBef>
              <a:buNone/>
            </a:pPr>
            <a:r>
              <a:rPr lang="en-US" dirty="0" smtClean="0"/>
              <a:t>	preventing them from </a:t>
            </a:r>
          </a:p>
          <a:p>
            <a:pPr>
              <a:spcBef>
                <a:spcPts val="0"/>
              </a:spcBef>
              <a:buNone/>
            </a:pPr>
            <a:r>
              <a:rPr lang="en-US" dirty="0" smtClean="0"/>
              <a:t>	compacting or sticking </a:t>
            </a:r>
          </a:p>
          <a:p>
            <a:pPr>
              <a:spcBef>
                <a:spcPts val="0"/>
              </a:spcBef>
              <a:buNone/>
            </a:pPr>
            <a:r>
              <a:rPr lang="en-US" dirty="0" smtClean="0"/>
              <a:t>	together</a:t>
            </a:r>
            <a:endParaRPr lang="en-US" dirty="0"/>
          </a:p>
        </p:txBody>
      </p:sp>
      <p:pic>
        <p:nvPicPr>
          <p:cNvPr id="4" name="Picture 3" descr="boulder prop.jpg"/>
          <p:cNvPicPr>
            <a:picLocks noChangeAspect="1"/>
          </p:cNvPicPr>
          <p:nvPr/>
        </p:nvPicPr>
        <p:blipFill>
          <a:blip r:embed="rId3"/>
          <a:stretch>
            <a:fillRect/>
          </a:stretch>
        </p:blipFill>
        <p:spPr>
          <a:xfrm>
            <a:off x="6214188" y="2786302"/>
            <a:ext cx="2575151" cy="3136303"/>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This is so important you need to experience it yourself</a:t>
            </a:r>
            <a:endParaRPr lang="en-US" dirty="0"/>
          </a:p>
        </p:txBody>
      </p:sp>
      <p:sp>
        <p:nvSpPr>
          <p:cNvPr id="3" name="Content Placeholder 2"/>
          <p:cNvSpPr>
            <a:spLocks noGrp="1"/>
          </p:cNvSpPr>
          <p:nvPr>
            <p:ph idx="1"/>
          </p:nvPr>
        </p:nvSpPr>
        <p:spPr>
          <a:xfrm>
            <a:off x="466531" y="2169367"/>
            <a:ext cx="8229600" cy="3539430"/>
          </a:xfrm>
        </p:spPr>
        <p:txBody>
          <a:bodyPr/>
          <a:lstStyle/>
          <a:p>
            <a:r>
              <a:rPr lang="en-US" dirty="0" smtClean="0"/>
              <a:t>Find an altered soil, like a farm field or garden</a:t>
            </a:r>
          </a:p>
          <a:p>
            <a:pPr>
              <a:spcBef>
                <a:spcPts val="0"/>
              </a:spcBef>
            </a:pPr>
            <a:r>
              <a:rPr lang="en-US" dirty="0" smtClean="0"/>
              <a:t>Find a “virgin” soil like a fence-line, or in a woods</a:t>
            </a:r>
          </a:p>
          <a:p>
            <a:pPr>
              <a:spcBef>
                <a:spcPts val="0"/>
              </a:spcBef>
            </a:pPr>
            <a:r>
              <a:rPr lang="en-US" dirty="0" smtClean="0"/>
              <a:t>Saturate with water, then </a:t>
            </a:r>
          </a:p>
          <a:p>
            <a:pPr>
              <a:spcBef>
                <a:spcPts val="0"/>
              </a:spcBef>
              <a:buNone/>
            </a:pPr>
            <a:r>
              <a:rPr lang="en-US" dirty="0" smtClean="0"/>
              <a:t>	try digging with a shovel </a:t>
            </a:r>
          </a:p>
          <a:p>
            <a:pPr>
              <a:spcBef>
                <a:spcPts val="0"/>
              </a:spcBef>
              <a:buNone/>
            </a:pPr>
            <a:r>
              <a:rPr lang="en-US" dirty="0" smtClean="0">
                <a:solidFill>
                  <a:schemeClr val="accent5"/>
                </a:solidFill>
              </a:rPr>
              <a:t>	</a:t>
            </a:r>
            <a:r>
              <a:rPr lang="en-US" dirty="0" smtClean="0">
                <a:solidFill>
                  <a:schemeClr val="accent1"/>
                </a:solidFill>
              </a:rPr>
              <a:t>– What do you observe?</a:t>
            </a:r>
            <a:endParaRPr lang="en-US" dirty="0">
              <a:solidFill>
                <a:schemeClr val="accent1"/>
              </a:solidFill>
            </a:endParaRPr>
          </a:p>
        </p:txBody>
      </p:sp>
      <p:pic>
        <p:nvPicPr>
          <p:cNvPr id="4" name="Picture 3" descr="sam garden 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98366" y="3808154"/>
            <a:ext cx="3303037" cy="220126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Where are we?</a:t>
            </a:r>
            <a:endParaRPr lang="en-US" dirty="0"/>
          </a:p>
        </p:txBody>
      </p:sp>
      <p:sp>
        <p:nvSpPr>
          <p:cNvPr id="3" name="Content Placeholder 2"/>
          <p:cNvSpPr>
            <a:spLocks noGrp="1"/>
          </p:cNvSpPr>
          <p:nvPr>
            <p:ph idx="1"/>
          </p:nvPr>
        </p:nvSpPr>
        <p:spPr>
          <a:xfrm>
            <a:off x="457200" y="1600200"/>
            <a:ext cx="8229600" cy="4253472"/>
          </a:xfrm>
        </p:spPr>
        <p:txBody>
          <a:bodyPr/>
          <a:lstStyle/>
          <a:p>
            <a:r>
              <a:rPr lang="en-US" dirty="0" smtClean="0"/>
              <a:t>In the last session we covered:</a:t>
            </a:r>
          </a:p>
          <a:p>
            <a:pPr lvl="1"/>
            <a:r>
              <a:rPr lang="en-US" dirty="0" smtClean="0"/>
              <a:t>Soil particles</a:t>
            </a:r>
          </a:p>
          <a:p>
            <a:pPr lvl="1"/>
            <a:r>
              <a:rPr lang="en-US" dirty="0" smtClean="0"/>
              <a:t>Soil forming factors</a:t>
            </a:r>
          </a:p>
          <a:p>
            <a:pPr lvl="1"/>
            <a:r>
              <a:rPr lang="en-US" dirty="0" smtClean="0"/>
              <a:t>Soil classification </a:t>
            </a:r>
          </a:p>
          <a:p>
            <a:pPr lvl="1"/>
            <a:r>
              <a:rPr lang="en-US" dirty="0" smtClean="0"/>
              <a:t>Soil chemistry</a:t>
            </a:r>
          </a:p>
          <a:p>
            <a:pPr marL="342900" lvl="1" indent="-342900">
              <a:buClr>
                <a:schemeClr val="accent2"/>
              </a:buClr>
              <a:buFont typeface="Wingdings" pitchFamily="2" charset="2"/>
              <a:buChar char="§"/>
            </a:pPr>
            <a:r>
              <a:rPr lang="en-US" sz="3200" dirty="0" smtClean="0"/>
              <a:t>All of this was in context to figuring out what you have</a:t>
            </a:r>
          </a:p>
          <a:p>
            <a:pPr lvl="1">
              <a:buNone/>
            </a:pPr>
            <a:endParaRPr lang="en-US" dirty="0" smtClean="0"/>
          </a:p>
        </p:txBody>
      </p:sp>
      <p:pic>
        <p:nvPicPr>
          <p:cNvPr id="4" name="Picture 3" descr="jeff speaking.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41167" y="2211354"/>
            <a:ext cx="2696547" cy="2022411"/>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870" y="488042"/>
            <a:ext cx="8229600" cy="668338"/>
          </a:xfrm>
        </p:spPr>
        <p:txBody>
          <a:bodyPr>
            <a:normAutofit fontScale="90000"/>
          </a:bodyPr>
          <a:lstStyle/>
          <a:p>
            <a:r>
              <a:rPr lang="en-US" dirty="0" smtClean="0"/>
              <a:t>Soil biology</a:t>
            </a:r>
            <a:endParaRPr lang="en-US" dirty="0">
              <a:solidFill>
                <a:schemeClr val="accent5"/>
              </a:solidFill>
            </a:endParaRPr>
          </a:p>
        </p:txBody>
      </p:sp>
      <p:sp>
        <p:nvSpPr>
          <p:cNvPr id="3" name="Content Placeholder 2"/>
          <p:cNvSpPr>
            <a:spLocks noGrp="1"/>
          </p:cNvSpPr>
          <p:nvPr>
            <p:ph idx="1"/>
          </p:nvPr>
        </p:nvSpPr>
        <p:spPr>
          <a:xfrm>
            <a:off x="457200" y="1796143"/>
            <a:ext cx="8229600" cy="3243965"/>
          </a:xfrm>
        </p:spPr>
        <p:txBody>
          <a:bodyPr/>
          <a:lstStyle/>
          <a:p>
            <a:r>
              <a:rPr lang="en-US" dirty="0" smtClean="0"/>
              <a:t>We sort of addressed this without addressing it</a:t>
            </a:r>
          </a:p>
          <a:p>
            <a:r>
              <a:rPr lang="en-US" dirty="0" smtClean="0"/>
              <a:t>Soil biology is important because it is the basis for soil structure</a:t>
            </a:r>
          </a:p>
          <a:p>
            <a:r>
              <a:rPr lang="en-US" dirty="0" smtClean="0"/>
              <a:t>Biological activity is temperature and moisture dependent</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Increased biological activity</a:t>
            </a:r>
            <a:endParaRPr lang="en-US" dirty="0"/>
          </a:p>
        </p:txBody>
      </p:sp>
      <p:sp>
        <p:nvSpPr>
          <p:cNvPr id="3" name="Content Placeholder 2"/>
          <p:cNvSpPr>
            <a:spLocks noGrp="1"/>
          </p:cNvSpPr>
          <p:nvPr>
            <p:ph idx="1"/>
          </p:nvPr>
        </p:nvSpPr>
        <p:spPr>
          <a:xfrm>
            <a:off x="457200" y="1600200"/>
            <a:ext cx="8229600" cy="4278094"/>
          </a:xfrm>
        </p:spPr>
        <p:txBody>
          <a:bodyPr/>
          <a:lstStyle/>
          <a:p>
            <a:r>
              <a:rPr lang="en-US" dirty="0" smtClean="0"/>
              <a:t>Leads to better soil structure resulting in:</a:t>
            </a:r>
          </a:p>
          <a:p>
            <a:pPr lvl="1"/>
            <a:r>
              <a:rPr lang="en-US" dirty="0" smtClean="0"/>
              <a:t>Increased water infiltration</a:t>
            </a:r>
          </a:p>
          <a:p>
            <a:pPr lvl="1"/>
            <a:r>
              <a:rPr lang="en-US" dirty="0" smtClean="0"/>
              <a:t>Bigger root systems</a:t>
            </a:r>
          </a:p>
          <a:p>
            <a:pPr lvl="1"/>
            <a:r>
              <a:rPr lang="en-US" dirty="0" smtClean="0"/>
              <a:t>Higher levels of natural </a:t>
            </a:r>
          </a:p>
          <a:p>
            <a:pPr lvl="1">
              <a:buNone/>
            </a:pPr>
            <a:r>
              <a:rPr lang="en-US" dirty="0" smtClean="0"/>
              <a:t>	soil fertility</a:t>
            </a:r>
          </a:p>
          <a:p>
            <a:pPr lvl="1"/>
            <a:r>
              <a:rPr lang="en-US" dirty="0" smtClean="0"/>
              <a:t>Faster decomposition of </a:t>
            </a:r>
          </a:p>
          <a:p>
            <a:pPr lvl="1">
              <a:buNone/>
            </a:pPr>
            <a:r>
              <a:rPr lang="en-US" dirty="0" smtClean="0"/>
              <a:t>	plant residue</a:t>
            </a:r>
          </a:p>
          <a:p>
            <a:endParaRPr lang="en-US" dirty="0"/>
          </a:p>
        </p:txBody>
      </p:sp>
      <p:pic>
        <p:nvPicPr>
          <p:cNvPr id="4" name="Picture 2" descr="earthworm"/>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274906" y="3004459"/>
            <a:ext cx="3458546" cy="2593910"/>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hoodedutilitarian.com/wp-content/uploads/2010/10/moyashimon_micro-organisms.jpg"/>
          <p:cNvPicPr>
            <a:picLocks noChangeAspect="1" noChangeArrowheads="1"/>
          </p:cNvPicPr>
          <p:nvPr/>
        </p:nvPicPr>
        <p:blipFill>
          <a:blip r:embed="rId3"/>
          <a:srcRect/>
          <a:stretch>
            <a:fillRect/>
          </a:stretch>
        </p:blipFill>
        <p:spPr bwMode="auto">
          <a:xfrm>
            <a:off x="2441575" y="2882996"/>
            <a:ext cx="4286250" cy="3038476"/>
          </a:xfrm>
          <a:prstGeom prst="rect">
            <a:avLst/>
          </a:prstGeom>
          <a:noFill/>
        </p:spPr>
      </p:pic>
      <p:sp>
        <p:nvSpPr>
          <p:cNvPr id="2" name="Title 1"/>
          <p:cNvSpPr>
            <a:spLocks noGrp="1"/>
          </p:cNvSpPr>
          <p:nvPr>
            <p:ph type="title"/>
          </p:nvPr>
        </p:nvSpPr>
        <p:spPr/>
        <p:txBody>
          <a:bodyPr>
            <a:normAutofit fontScale="90000"/>
          </a:bodyPr>
          <a:lstStyle/>
          <a:p>
            <a:r>
              <a:rPr lang="en-US" dirty="0" smtClean="0"/>
              <a:t>Did you know?</a:t>
            </a:r>
            <a:endParaRPr lang="en-US" dirty="0"/>
          </a:p>
        </p:txBody>
      </p:sp>
      <p:sp>
        <p:nvSpPr>
          <p:cNvPr id="3" name="Content Placeholder 2"/>
          <p:cNvSpPr>
            <a:spLocks noGrp="1"/>
          </p:cNvSpPr>
          <p:nvPr>
            <p:ph idx="1"/>
          </p:nvPr>
        </p:nvSpPr>
        <p:spPr>
          <a:xfrm>
            <a:off x="457200" y="1600200"/>
            <a:ext cx="8229600" cy="2160591"/>
          </a:xfrm>
        </p:spPr>
        <p:txBody>
          <a:bodyPr/>
          <a:lstStyle/>
          <a:p>
            <a:r>
              <a:rPr lang="en-US" dirty="0" smtClean="0"/>
              <a:t>There are more organisms in a shovel-full of soil than there are human beings on the planet Earth!  </a:t>
            </a:r>
          </a:p>
          <a:p>
            <a:pPr>
              <a:buNone/>
            </a:pPr>
            <a:r>
              <a:rPr lang="en-US" dirty="0" smtClean="0">
                <a:solidFill>
                  <a:schemeClr val="accent5"/>
                </a:solidFill>
              </a:rPr>
              <a:t>	</a:t>
            </a:r>
            <a:endParaRPr lang="en-US" dirty="0">
              <a:solidFill>
                <a:schemeClr val="accent5"/>
              </a:solidFill>
            </a:endParaRPr>
          </a:p>
        </p:txBody>
      </p:sp>
      <p:sp>
        <p:nvSpPr>
          <p:cNvPr id="6" name="Rectangle 5"/>
          <p:cNvSpPr/>
          <p:nvPr/>
        </p:nvSpPr>
        <p:spPr>
          <a:xfrm>
            <a:off x="2382450" y="5828914"/>
            <a:ext cx="1257075" cy="246221"/>
          </a:xfrm>
          <a:prstGeom prst="rect">
            <a:avLst/>
          </a:prstGeom>
        </p:spPr>
        <p:txBody>
          <a:bodyPr wrap="none">
            <a:spAutoFit/>
          </a:bodyPr>
          <a:lstStyle/>
          <a:p>
            <a:r>
              <a:rPr lang="en-US" sz="1000" dirty="0" smtClean="0"/>
              <a:t>Ishikawa Masayuki</a:t>
            </a:r>
            <a:endParaRPr lang="en-US" sz="10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Soil Biology</a:t>
            </a:r>
            <a:endParaRPr lang="en-US" dirty="0"/>
          </a:p>
        </p:txBody>
      </p:sp>
      <p:sp>
        <p:nvSpPr>
          <p:cNvPr id="3" name="Content Placeholder 2"/>
          <p:cNvSpPr>
            <a:spLocks noGrp="1"/>
          </p:cNvSpPr>
          <p:nvPr>
            <p:ph idx="1"/>
          </p:nvPr>
        </p:nvSpPr>
        <p:spPr>
          <a:xfrm>
            <a:off x="457200" y="1600200"/>
            <a:ext cx="8229600" cy="3736407"/>
          </a:xfrm>
        </p:spPr>
        <p:txBody>
          <a:bodyPr/>
          <a:lstStyle/>
          <a:p>
            <a:r>
              <a:rPr lang="en-US" dirty="0" smtClean="0"/>
              <a:t>Is one more important aspect of the soil that can’t be easily measured</a:t>
            </a:r>
          </a:p>
          <a:p>
            <a:r>
              <a:rPr lang="en-US" dirty="0" smtClean="0"/>
              <a:t>Healthy soil is caused by soil biology, and supports soil biology</a:t>
            </a:r>
            <a:endParaRPr lang="en-US" dirty="0" smtClean="0">
              <a:solidFill>
                <a:schemeClr val="accent5"/>
              </a:solidFill>
            </a:endParaRPr>
          </a:p>
          <a:p>
            <a:r>
              <a:rPr lang="en-US" dirty="0" smtClean="0"/>
              <a:t>Physical factors such as tillage, fire, or saturation can alter how living organisms function in the soil</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Aggregate stability	</a:t>
            </a:r>
            <a:endParaRPr lang="en-US" dirty="0"/>
          </a:p>
        </p:txBody>
      </p:sp>
      <p:sp>
        <p:nvSpPr>
          <p:cNvPr id="3" name="Content Placeholder 2"/>
          <p:cNvSpPr>
            <a:spLocks noGrp="1"/>
          </p:cNvSpPr>
          <p:nvPr>
            <p:ph idx="1"/>
          </p:nvPr>
        </p:nvSpPr>
        <p:spPr>
          <a:xfrm>
            <a:off x="457200" y="1600200"/>
            <a:ext cx="8229600" cy="4327338"/>
          </a:xfrm>
        </p:spPr>
        <p:txBody>
          <a:bodyPr/>
          <a:lstStyle/>
          <a:p>
            <a:r>
              <a:rPr lang="en-US" dirty="0" smtClean="0"/>
              <a:t>Measures the size of aggregates and their tendency to stick together when wetted</a:t>
            </a:r>
          </a:p>
          <a:p>
            <a:r>
              <a:rPr lang="en-US" dirty="0" smtClean="0"/>
              <a:t>Indicator of both soil structure and biology (but not a direct measurement)</a:t>
            </a:r>
          </a:p>
          <a:p>
            <a:r>
              <a:rPr lang="en-US" dirty="0" smtClean="0"/>
              <a:t>Larger aggregates indicate a healthier soil (remember the pictures of soil structure?)</a:t>
            </a:r>
          </a:p>
          <a:p>
            <a:r>
              <a:rPr lang="en-US" dirty="0" smtClean="0"/>
              <a:t>Check with Extension to find out where you can have tested</a:t>
            </a: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749300"/>
            <a:ext cx="8556171" cy="668338"/>
          </a:xfrm>
        </p:spPr>
        <p:txBody>
          <a:bodyPr>
            <a:normAutofit fontScale="90000"/>
          </a:bodyPr>
          <a:lstStyle/>
          <a:p>
            <a:r>
              <a:rPr lang="en-US" dirty="0" smtClean="0"/>
              <a:t>And Now for this presentation’s worthless trivia fact</a:t>
            </a:r>
            <a:br>
              <a:rPr lang="en-US" dirty="0" smtClean="0"/>
            </a:br>
            <a:r>
              <a:rPr lang="en-US" dirty="0" smtClean="0"/>
              <a:t/>
            </a:r>
            <a:br>
              <a:rPr lang="en-US" dirty="0" smtClean="0"/>
            </a:br>
            <a:endParaRPr lang="en-US" sz="3200" dirty="0">
              <a:solidFill>
                <a:schemeClr val="accent5"/>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Did you know</a:t>
            </a:r>
            <a:endParaRPr lang="en-US" dirty="0"/>
          </a:p>
        </p:txBody>
      </p:sp>
      <p:sp>
        <p:nvSpPr>
          <p:cNvPr id="3" name="Content Placeholder 2"/>
          <p:cNvSpPr>
            <a:spLocks noGrp="1"/>
          </p:cNvSpPr>
          <p:nvPr>
            <p:ph idx="1"/>
          </p:nvPr>
        </p:nvSpPr>
        <p:spPr>
          <a:xfrm>
            <a:off x="457200" y="1600200"/>
            <a:ext cx="8229600" cy="4154984"/>
          </a:xfrm>
        </p:spPr>
        <p:txBody>
          <a:bodyPr/>
          <a:lstStyle/>
          <a:p>
            <a:r>
              <a:rPr lang="en-US" dirty="0" smtClean="0"/>
              <a:t>Dust from the Sahara desert frequently causes air quality problems in the Southeastern US?</a:t>
            </a:r>
          </a:p>
          <a:p>
            <a:pPr>
              <a:buNone/>
            </a:pPr>
            <a:endParaRPr lang="en-US" sz="2000" dirty="0" smtClean="0"/>
          </a:p>
          <a:p>
            <a:pPr>
              <a:buNone/>
            </a:pPr>
            <a:endParaRPr lang="en-US" sz="2000" dirty="0" smtClean="0"/>
          </a:p>
          <a:p>
            <a:pPr>
              <a:buNone/>
            </a:pPr>
            <a:r>
              <a:rPr lang="en-US" sz="2000" dirty="0" smtClean="0">
                <a:solidFill>
                  <a:schemeClr val="accent1"/>
                </a:solidFill>
              </a:rPr>
              <a:t>Dust cloud leaving the main </a:t>
            </a:r>
          </a:p>
          <a:p>
            <a:pPr>
              <a:buNone/>
            </a:pPr>
            <a:r>
              <a:rPr lang="en-US" sz="2000" dirty="0" smtClean="0">
                <a:solidFill>
                  <a:schemeClr val="accent1"/>
                </a:solidFill>
              </a:rPr>
              <a:t>Continent of Africa and headed </a:t>
            </a:r>
          </a:p>
          <a:p>
            <a:pPr>
              <a:buNone/>
            </a:pPr>
            <a:r>
              <a:rPr lang="en-US" sz="2000" dirty="0" smtClean="0">
                <a:solidFill>
                  <a:schemeClr val="accent1"/>
                </a:solidFill>
              </a:rPr>
              <a:t>to annoy an octogenarian trying to </a:t>
            </a:r>
          </a:p>
          <a:p>
            <a:pPr>
              <a:buNone/>
            </a:pPr>
            <a:r>
              <a:rPr lang="en-US" sz="2000" dirty="0" smtClean="0">
                <a:solidFill>
                  <a:schemeClr val="accent1"/>
                </a:solidFill>
              </a:rPr>
              <a:t>eat supper at 4:00 PM at an IHOP</a:t>
            </a:r>
          </a:p>
          <a:p>
            <a:pPr>
              <a:buNone/>
            </a:pPr>
            <a:r>
              <a:rPr lang="en-US" sz="2000" dirty="0" smtClean="0">
                <a:solidFill>
                  <a:schemeClr val="accent1"/>
                </a:solidFill>
              </a:rPr>
              <a:t>in Palm Beach.</a:t>
            </a:r>
          </a:p>
        </p:txBody>
      </p:sp>
      <p:pic>
        <p:nvPicPr>
          <p:cNvPr id="1026" name="Picture 2" descr="http://i.livescience.com/images/i/000/029/089/original/westafrica.jpg?1342628657"/>
          <p:cNvPicPr>
            <a:picLocks noChangeAspect="1" noChangeArrowheads="1"/>
          </p:cNvPicPr>
          <p:nvPr/>
        </p:nvPicPr>
        <p:blipFill>
          <a:blip r:embed="rId3"/>
          <a:srcRect/>
          <a:stretch>
            <a:fillRect/>
          </a:stretch>
        </p:blipFill>
        <p:spPr bwMode="auto">
          <a:xfrm>
            <a:off x="4746236" y="3211448"/>
            <a:ext cx="3810000" cy="2533651"/>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Next time</a:t>
            </a:r>
            <a:endParaRPr lang="en-US" dirty="0"/>
          </a:p>
        </p:txBody>
      </p:sp>
      <p:sp>
        <p:nvSpPr>
          <p:cNvPr id="3" name="Content Placeholder 2"/>
          <p:cNvSpPr>
            <a:spLocks noGrp="1"/>
          </p:cNvSpPr>
          <p:nvPr>
            <p:ph idx="1"/>
          </p:nvPr>
        </p:nvSpPr>
        <p:spPr>
          <a:xfrm>
            <a:off x="457200" y="1600200"/>
            <a:ext cx="8229600" cy="3243965"/>
          </a:xfrm>
        </p:spPr>
        <p:txBody>
          <a:bodyPr/>
          <a:lstStyle/>
          <a:p>
            <a:r>
              <a:rPr lang="en-US" dirty="0" smtClean="0"/>
              <a:t>We will cover Soil Management</a:t>
            </a:r>
          </a:p>
          <a:p>
            <a:pPr lvl="1"/>
            <a:r>
              <a:rPr lang="en-US" dirty="0" smtClean="0"/>
              <a:t>Drainage</a:t>
            </a:r>
          </a:p>
          <a:p>
            <a:pPr lvl="1"/>
            <a:r>
              <a:rPr lang="en-US" dirty="0" smtClean="0"/>
              <a:t>Erosion</a:t>
            </a:r>
          </a:p>
          <a:p>
            <a:pPr lvl="1"/>
            <a:r>
              <a:rPr lang="en-US" dirty="0" smtClean="0"/>
              <a:t>Tillage</a:t>
            </a:r>
          </a:p>
          <a:p>
            <a:pPr lvl="1"/>
            <a:r>
              <a:rPr lang="en-US" dirty="0" smtClean="0"/>
              <a:t>Fertility</a:t>
            </a:r>
          </a:p>
          <a:p>
            <a:pPr lvl="1"/>
            <a:r>
              <a:rPr lang="en-US" dirty="0" smtClean="0"/>
              <a:t>Conservation</a:t>
            </a:r>
            <a:endParaRPr lang="en-US" dirty="0"/>
          </a:p>
        </p:txBody>
      </p:sp>
      <p:pic>
        <p:nvPicPr>
          <p:cNvPr id="5" name="Picture 4" descr="D7625030.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61656" y="2318656"/>
            <a:ext cx="5215813" cy="3477208"/>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02165" y="2146301"/>
            <a:ext cx="8301567" cy="769441"/>
          </a:xfrm>
          <a:prstGeom prst="rect">
            <a:avLst/>
          </a:prstGeom>
        </p:spPr>
        <p:txBody>
          <a:bodyPr/>
          <a:lstStyle/>
          <a:p>
            <a:r>
              <a:rPr lang="en-US" dirty="0" smtClean="0"/>
              <a:t>Thank You!</a:t>
            </a:r>
            <a:endParaRPr lang="en-US" dirty="0"/>
          </a:p>
        </p:txBody>
      </p:sp>
      <p:sp>
        <p:nvSpPr>
          <p:cNvPr id="2" name="TextBox 1"/>
          <p:cNvSpPr txBox="1"/>
          <p:nvPr/>
        </p:nvSpPr>
        <p:spPr>
          <a:xfrm>
            <a:off x="532435" y="4537276"/>
            <a:ext cx="8356922" cy="769441"/>
          </a:xfrm>
          <a:prstGeom prst="rect">
            <a:avLst/>
          </a:prstGeom>
          <a:noFill/>
        </p:spPr>
        <p:txBody>
          <a:bodyPr wrap="square" rtlCol="0">
            <a:spAutoFit/>
          </a:bodyPr>
          <a:lstStyle/>
          <a:p>
            <a:pPr algn="ctr"/>
            <a:r>
              <a:rPr lang="en-US" sz="1100" dirty="0">
                <a:solidFill>
                  <a:schemeClr val="tx1">
                    <a:lumMod val="75000"/>
                  </a:schemeClr>
                </a:solidFill>
              </a:rPr>
              <a:t>This product was developed with support from the Sustainable Agriculture Research and Education (SARE) program, which is funded by the U.S. Department of Agriculture — National Institute of Food and Agriculture (USDA-NIFA). Any opinions, findings, conclusions or recommendations expressed within do not necessarily reflect the view of the SARE program or the U.S. Department of Agriculture. USDA is an equal opportunity provider and employer.</a:t>
            </a:r>
          </a:p>
        </p:txBody>
      </p:sp>
      <p:pic>
        <p:nvPicPr>
          <p:cNvPr id="1026" name="Picture 2" descr="C:\Users\arltx001\Downloads\SARE_NorthCentral_CMYK (1).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775766" y="1553901"/>
            <a:ext cx="2967038" cy="27336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Eventually you need to figure out </a:t>
            </a:r>
            <a:br>
              <a:rPr lang="en-US" dirty="0" smtClean="0"/>
            </a:br>
            <a:r>
              <a:rPr lang="en-US" dirty="0" smtClean="0"/>
              <a:t/>
            </a:r>
            <a:br>
              <a:rPr lang="en-US" dirty="0" smtClean="0"/>
            </a:br>
            <a:r>
              <a:rPr lang="en-US" sz="6600" i="1" dirty="0" smtClean="0">
                <a:solidFill>
                  <a:schemeClr val="accent1"/>
                </a:solidFill>
              </a:rPr>
              <a:t>what to do with it.</a:t>
            </a:r>
            <a:endParaRPr lang="en-US" sz="6600" i="1" dirty="0">
              <a:solidFill>
                <a:schemeClr val="accent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parts of soil science	</a:t>
            </a:r>
            <a:endParaRPr lang="en-US" dirty="0"/>
          </a:p>
        </p:txBody>
      </p:sp>
      <p:sp>
        <p:nvSpPr>
          <p:cNvPr id="3" name="Content Placeholder 2"/>
          <p:cNvSpPr>
            <a:spLocks noGrp="1"/>
          </p:cNvSpPr>
          <p:nvPr>
            <p:ph idx="1"/>
          </p:nvPr>
        </p:nvSpPr>
        <p:spPr>
          <a:xfrm>
            <a:off x="457200" y="1600200"/>
            <a:ext cx="8229600" cy="2850011"/>
          </a:xfrm>
        </p:spPr>
        <p:txBody>
          <a:bodyPr/>
          <a:lstStyle/>
          <a:p>
            <a:r>
              <a:rPr lang="en-US" dirty="0" smtClean="0">
                <a:solidFill>
                  <a:schemeClr val="accent1"/>
                </a:solidFill>
              </a:rPr>
              <a:t>Morphology - We already covered this</a:t>
            </a:r>
          </a:p>
          <a:p>
            <a:r>
              <a:rPr lang="en-US" dirty="0" smtClean="0">
                <a:solidFill>
                  <a:schemeClr val="accent1"/>
                </a:solidFill>
              </a:rPr>
              <a:t>Chemistry / Fertility - We covered some of this</a:t>
            </a:r>
          </a:p>
          <a:p>
            <a:r>
              <a:rPr lang="en-US" dirty="0" smtClean="0">
                <a:solidFill>
                  <a:schemeClr val="accent1"/>
                </a:solidFill>
              </a:rPr>
              <a:t>Biology - We touched on this</a:t>
            </a:r>
          </a:p>
          <a:p>
            <a:r>
              <a:rPr lang="en-US" dirty="0" smtClean="0">
                <a:solidFill>
                  <a:schemeClr val="accent1"/>
                </a:solidFill>
              </a:rPr>
              <a:t>Physics</a:t>
            </a:r>
          </a:p>
        </p:txBody>
      </p:sp>
      <p:pic>
        <p:nvPicPr>
          <p:cNvPr id="4" name="Picture 3" descr="gyles.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22582" y="2777708"/>
            <a:ext cx="2408235" cy="319388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Soil chemistry – </a:t>
            </a:r>
            <a:br>
              <a:rPr lang="en-US" dirty="0" smtClean="0"/>
            </a:br>
            <a:r>
              <a:rPr lang="en-US" dirty="0" smtClean="0"/>
              <a:t>what we covered</a:t>
            </a:r>
            <a:endParaRPr lang="en-US" dirty="0"/>
          </a:p>
        </p:txBody>
      </p:sp>
      <p:sp>
        <p:nvSpPr>
          <p:cNvPr id="3" name="Content Placeholder 2"/>
          <p:cNvSpPr>
            <a:spLocks noGrp="1"/>
          </p:cNvSpPr>
          <p:nvPr>
            <p:ph idx="1"/>
          </p:nvPr>
        </p:nvSpPr>
        <p:spPr>
          <a:xfrm>
            <a:off x="466531" y="2048070"/>
            <a:ext cx="8229600" cy="1766637"/>
          </a:xfrm>
        </p:spPr>
        <p:txBody>
          <a:bodyPr/>
          <a:lstStyle/>
          <a:p>
            <a:r>
              <a:rPr lang="en-US" dirty="0" smtClean="0"/>
              <a:t>Clay – its influence on fertility</a:t>
            </a:r>
          </a:p>
          <a:p>
            <a:r>
              <a:rPr lang="en-US" dirty="0" smtClean="0"/>
              <a:t>Nutrients present in the environment</a:t>
            </a:r>
            <a:endParaRPr lang="en-US" dirty="0" smtClean="0">
              <a:solidFill>
                <a:schemeClr val="accent5"/>
              </a:solidFill>
            </a:endParaRPr>
          </a:p>
          <a:p>
            <a:r>
              <a:rPr lang="en-US" dirty="0" smtClean="0"/>
              <a:t>Soil pH</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What’s left? -  soil fertility</a:t>
            </a:r>
            <a:endParaRPr lang="en-US" dirty="0"/>
          </a:p>
        </p:txBody>
      </p:sp>
      <p:sp>
        <p:nvSpPr>
          <p:cNvPr id="3" name="Content Placeholder 2"/>
          <p:cNvSpPr>
            <a:spLocks noGrp="1"/>
          </p:cNvSpPr>
          <p:nvPr>
            <p:ph idx="1"/>
          </p:nvPr>
        </p:nvSpPr>
        <p:spPr>
          <a:xfrm>
            <a:off x="457200" y="1600200"/>
            <a:ext cx="8229600" cy="3834896"/>
          </a:xfrm>
        </p:spPr>
        <p:txBody>
          <a:bodyPr/>
          <a:lstStyle/>
          <a:p>
            <a:r>
              <a:rPr lang="en-US" dirty="0" smtClean="0"/>
              <a:t>What plants need to grow</a:t>
            </a:r>
          </a:p>
          <a:p>
            <a:pPr lvl="1"/>
            <a:r>
              <a:rPr lang="en-US" dirty="0" smtClean="0"/>
              <a:t>Nitrogen 		N</a:t>
            </a:r>
          </a:p>
          <a:p>
            <a:pPr lvl="1"/>
            <a:r>
              <a:rPr lang="en-US" dirty="0" smtClean="0"/>
              <a:t>Phosphorus 	P</a:t>
            </a:r>
          </a:p>
          <a:p>
            <a:pPr lvl="1"/>
            <a:r>
              <a:rPr lang="en-US" dirty="0" smtClean="0"/>
              <a:t>Potassium 		K</a:t>
            </a:r>
          </a:p>
          <a:p>
            <a:pPr lvl="1"/>
            <a:r>
              <a:rPr lang="en-US" dirty="0" smtClean="0"/>
              <a:t>Sulfur 			S</a:t>
            </a:r>
          </a:p>
          <a:p>
            <a:r>
              <a:rPr lang="en-US" dirty="0" smtClean="0"/>
              <a:t>Anything else?</a:t>
            </a:r>
          </a:p>
          <a:p>
            <a:pPr lvl="1"/>
            <a:r>
              <a:rPr lang="en-US" dirty="0" smtClean="0"/>
              <a:t>Micronutrients</a:t>
            </a:r>
          </a:p>
        </p:txBody>
      </p:sp>
      <p:pic>
        <p:nvPicPr>
          <p:cNvPr id="4" name="Picture 3" descr="spreader 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80857" y="2421293"/>
            <a:ext cx="4211217" cy="3158413"/>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do you need to know?</a:t>
            </a:r>
            <a:endParaRPr lang="en-US" dirty="0"/>
          </a:p>
        </p:txBody>
      </p:sp>
      <p:sp>
        <p:nvSpPr>
          <p:cNvPr id="3" name="Content Placeholder 2"/>
          <p:cNvSpPr>
            <a:spLocks noGrp="1"/>
          </p:cNvSpPr>
          <p:nvPr>
            <p:ph idx="1"/>
          </p:nvPr>
        </p:nvSpPr>
        <p:spPr>
          <a:xfrm>
            <a:off x="457200" y="1600200"/>
            <a:ext cx="8229600" cy="3736407"/>
          </a:xfrm>
        </p:spPr>
        <p:txBody>
          <a:bodyPr/>
          <a:lstStyle/>
          <a:p>
            <a:r>
              <a:rPr lang="en-US" dirty="0" smtClean="0"/>
              <a:t>All essential nutrients are present in soil organic matter to some extent</a:t>
            </a:r>
          </a:p>
          <a:p>
            <a:r>
              <a:rPr lang="en-US" dirty="0" smtClean="0"/>
              <a:t>Nitrogen is the most important building block (b</a:t>
            </a:r>
            <a:r>
              <a:rPr lang="en-US" dirty="0" smtClean="0">
                <a:solidFill>
                  <a:schemeClr val="accent1"/>
                </a:solidFill>
              </a:rPr>
              <a:t>esides the free stuff: Carbon, Oxygen, Hydrogen)</a:t>
            </a:r>
          </a:p>
          <a:p>
            <a:r>
              <a:rPr lang="en-US" dirty="0" smtClean="0"/>
              <a:t>Some P &amp; K is found natively in the soil (amounts depend on the parent material)</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Nitrogen	</a:t>
            </a:r>
            <a:endParaRPr lang="en-US" dirty="0"/>
          </a:p>
        </p:txBody>
      </p:sp>
      <p:sp>
        <p:nvSpPr>
          <p:cNvPr id="3" name="Content Placeholder 2"/>
          <p:cNvSpPr>
            <a:spLocks noGrp="1"/>
          </p:cNvSpPr>
          <p:nvPr>
            <p:ph idx="1"/>
          </p:nvPr>
        </p:nvSpPr>
        <p:spPr>
          <a:xfrm>
            <a:off x="457200" y="1600200"/>
            <a:ext cx="8229600" cy="4524315"/>
          </a:xfrm>
        </p:spPr>
        <p:txBody>
          <a:bodyPr/>
          <a:lstStyle/>
          <a:p>
            <a:r>
              <a:rPr lang="en-US" dirty="0" smtClean="0"/>
              <a:t>Largest component of the air you breathe</a:t>
            </a:r>
            <a:endParaRPr lang="en-US" dirty="0" smtClean="0">
              <a:solidFill>
                <a:schemeClr val="accent5"/>
              </a:solidFill>
            </a:endParaRPr>
          </a:p>
          <a:p>
            <a:r>
              <a:rPr lang="en-US" dirty="0" smtClean="0"/>
              <a:t>Mobile in the environment  </a:t>
            </a:r>
          </a:p>
          <a:p>
            <a:pPr>
              <a:buNone/>
            </a:pPr>
            <a:r>
              <a:rPr lang="en-US" dirty="0" smtClean="0">
                <a:solidFill>
                  <a:schemeClr val="accent5"/>
                </a:solidFill>
              </a:rPr>
              <a:t>	</a:t>
            </a:r>
            <a:r>
              <a:rPr lang="en-US" dirty="0" smtClean="0">
                <a:solidFill>
                  <a:schemeClr val="accent1"/>
                </a:solidFill>
              </a:rPr>
              <a:t>- Ammonium and Nitrate move around</a:t>
            </a:r>
          </a:p>
          <a:p>
            <a:r>
              <a:rPr lang="en-US" dirty="0" smtClean="0"/>
              <a:t>Legumes like beans, peas and alfalfa can fix their own via bacteria in the roots </a:t>
            </a:r>
          </a:p>
          <a:p>
            <a:r>
              <a:rPr lang="en-US" dirty="0" smtClean="0"/>
              <a:t>High levels of soil organic matter capable of supplying some</a:t>
            </a:r>
          </a:p>
          <a:p>
            <a:r>
              <a:rPr lang="en-US" dirty="0" smtClean="0"/>
              <a:t>Otherwise you need to fertilize</a:t>
            </a:r>
            <a:endParaRPr lang="en-US"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8"/>
  <p:tag name="MMPROD_UIDATA" val="&lt;database version=&quot;8.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The Dirt on Dirt&amp;amp;#x09;&amp;quot;&quot;/&gt;&lt;property id=&quot;20307&quot; value=&quot;265&quot;/&gt;&lt;/object&gt;&lt;object type=&quot;3&quot; unique_id=&quot;10007&quot;&gt;&lt;property id=&quot;20148&quot; value=&quot;5&quot;/&gt;&lt;property id=&quot;20300&quot; value=&quot;Slide 2 - &amp;quot;What We Will Cover&amp;quot;&quot;/&gt;&lt;property id=&quot;20307&quot; value=&quot;268&quot;/&gt;&lt;/object&gt;&lt;object type=&quot;3&quot; unique_id=&quot;10012&quot;&gt;&lt;property id=&quot;20148&quot; value=&quot;5&quot;/&gt;&lt;property id=&quot;20300&quot; value=&quot;Slide 38 - &amp;quot;Thank You&amp;quot;&quot;/&gt;&lt;property id=&quot;20307&quot; value=&quot;273&quot;/&gt;&lt;/object&gt;&lt;object type=&quot;3&quot; unique_id=&quot;10429&quot;&gt;&lt;property id=&quot;20148&quot; value=&quot;5&quot;/&gt;&lt;property id=&quot;20300&quot; value=&quot;Slide 3 - &amp;quot;Where are we?&amp;quot;&quot;/&gt;&lt;property id=&quot;20307&quot; value=&quot;274&quot;/&gt;&lt;/object&gt;&lt;object type=&quot;3&quot; unique_id=&quot;10430&quot;&gt;&lt;property id=&quot;20148&quot; value=&quot;5&quot;/&gt;&lt;property id=&quot;20300&quot; value=&quot;Slide 4 - &amp;quot;Eventually you need to figure out   what to do with it.&amp;quot;&quot;/&gt;&lt;property id=&quot;20307&quot; value=&quot;275&quot;/&gt;&lt;/object&gt;&lt;object type=&quot;3&quot; unique_id=&quot;10431&quot;&gt;&lt;property id=&quot;20148&quot; value=&quot;5&quot;/&gt;&lt;property id=&quot;20300&quot; value=&quot;Slide 5 - &amp;quot;The parts of soil science&amp;amp;#x09;&amp;quot;&quot;/&gt;&lt;property id=&quot;20307&quot; value=&quot;276&quot;/&gt;&lt;/object&gt;&lt;object type=&quot;3&quot; unique_id=&quot;10432&quot;&gt;&lt;property id=&quot;20148&quot; value=&quot;5&quot;/&gt;&lt;property id=&quot;20300&quot; value=&quot;Slide 6 - &amp;quot;Soil chemistry –  what we covered&amp;quot;&quot;/&gt;&lt;property id=&quot;20307&quot; value=&quot;277&quot;/&gt;&lt;/object&gt;&lt;object type=&quot;3&quot; unique_id=&quot;10433&quot;&gt;&lt;property id=&quot;20148&quot; value=&quot;5&quot;/&gt;&lt;property id=&quot;20300&quot; value=&quot;Slide 7 - &amp;quot;What’s left? -  soil fertility&amp;quot;&quot;/&gt;&lt;property id=&quot;20307&quot; value=&quot;278&quot;/&gt;&lt;/object&gt;&lt;object type=&quot;3&quot; unique_id=&quot;10434&quot;&gt;&lt;property id=&quot;20148&quot; value=&quot;5&quot;/&gt;&lt;property id=&quot;20300&quot; value=&quot;Slide 8 - &amp;quot;What do you need to know?&amp;quot;&quot;/&gt;&lt;property id=&quot;20307&quot; value=&quot;279&quot;/&gt;&lt;/object&gt;&lt;object type=&quot;3&quot; unique_id=&quot;10435&quot;&gt;&lt;property id=&quot;20148&quot; value=&quot;5&quot;/&gt;&lt;property id=&quot;20300&quot; value=&quot;Slide 9 - &amp;quot;Nitrogen&amp;amp;#x09;&amp;quot;&quot;/&gt;&lt;property id=&quot;20307&quot; value=&quot;280&quot;/&gt;&lt;/object&gt;&lt;object type=&quot;3&quot; unique_id=&quot;10436&quot;&gt;&lt;property id=&quot;20148&quot; value=&quot;5&quot;/&gt;&lt;property id=&quot;20300&quot; value=&quot;Slide 10 - &amp;quot;phosphorus&amp;quot;&quot;/&gt;&lt;property id=&quot;20307&quot; value=&quot;281&quot;/&gt;&lt;/object&gt;&lt;object type=&quot;3&quot; unique_id=&quot;10437&quot;&gt;&lt;property id=&quot;20148&quot; value=&quot;5&quot;/&gt;&lt;property id=&quot;20300&quot; value=&quot;Slide 11 - &amp;quot;Potassium&amp;quot;&quot;/&gt;&lt;property id=&quot;20307&quot; value=&quot;282&quot;/&gt;&lt;/object&gt;&lt;object type=&quot;3&quot; unique_id=&quot;10438&quot;&gt;&lt;property id=&quot;20148&quot; value=&quot;5&quot;/&gt;&lt;property id=&quot;20300&quot; value=&quot;Slide 12 - &amp;quot;sulfur&amp;quot;&quot;/&gt;&lt;property id=&quot;20307&quot; value=&quot;283&quot;/&gt;&lt;/object&gt;&lt;object type=&quot;3&quot; unique_id=&quot;10439&quot;&gt;&lt;property id=&quot;20148&quot; value=&quot;5&quot;/&gt;&lt;property id=&quot;20300&quot; value=&quot;Slide 13 - &amp;quot;How do I know what to do?&amp;quot;&quot;/&gt;&lt;property id=&quot;20307&quot; value=&quot;284&quot;/&gt;&lt;/object&gt;&lt;object type=&quot;3&quot; unique_id=&quot;10440&quot;&gt;&lt;property id=&quot;20148&quot; value=&quot;5&quot;/&gt;&lt;property id=&quot;20300&quot; value=&quot;Slide 14 - &amp;quot;The theory of soil testing&amp;quot;&quot;/&gt;&lt;property id=&quot;20307&quot; value=&quot;285&quot;/&gt;&lt;/object&gt;&lt;object type=&quot;3&quot; unique_id=&quot;10441&quot;&gt;&lt;property id=&quot;20148&quot; value=&quot;5&quot;/&gt;&lt;property id=&quot;20300&quot; value=&quot;Slide 15 - &amp;quot;What about micronutrients&amp;quot;&quot;/&gt;&lt;property id=&quot;20307&quot; value=&quot;286&quot;/&gt;&lt;/object&gt;&lt;object type=&quot;3&quot; unique_id=&quot;10442&quot;&gt;&lt;property id=&quot;20148&quot; value=&quot;5&quot;/&gt;&lt;property id=&quot;20300&quot; value=&quot;Slide 16 - &amp;quot;But every once in a while&amp;quot;&quot;/&gt;&lt;property id=&quot;20307&quot; value=&quot;287&quot;/&gt;&lt;/object&gt;&lt;object type=&quot;3&quot; unique_id=&quot;10443&quot;&gt;&lt;property id=&quot;20148&quot; value=&quot;5&quot;/&gt;&lt;property id=&quot;20300&quot; value=&quot;Slide 17 - &amp;quot;Nutrient ratios&amp;quot;&quot;/&gt;&lt;property id=&quot;20307&quot; value=&quot;288&quot;/&gt;&lt;/object&gt;&lt;object type=&quot;3&quot; unique_id=&quot;10444&quot;&gt;&lt;property id=&quot;20148&quot; value=&quot;5&quot;/&gt;&lt;property id=&quot;20300&quot; value=&quot;Slide 18 - &amp;quot;Soil biology&amp;amp;#x09;&amp;quot;&quot;/&gt;&lt;property id=&quot;20307&quot; value=&quot;289&quot;/&gt;&lt;/object&gt;&lt;object type=&quot;3&quot; unique_id=&quot;10445&quot;&gt;&lt;property id=&quot;20148&quot; value=&quot;5&quot;/&gt;&lt;property id=&quot;20300&quot; value=&quot;Slide 19 - &amp;quot;Soil Physics&amp;quot;&quot;/&gt;&lt;property id=&quot;20307&quot; value=&quot;290&quot;/&gt;&lt;/object&gt;&lt;object type=&quot;3&quot; unique_id=&quot;10446&quot;&gt;&lt;property id=&quot;20148&quot; value=&quot;5&quot;/&gt;&lt;property id=&quot;20300&quot; value=&quot;Slide 20 - &amp;quot;Water&amp;quot;&quot;/&gt;&lt;property id=&quot;20307&quot; value=&quot;291&quot;/&gt;&lt;/object&gt;&lt;object type=&quot;3&quot; unique_id=&quot;10447&quot;&gt;&lt;property id=&quot;20148&quot; value=&quot;5&quot;/&gt;&lt;property id=&quot;20300&quot; value=&quot;Slide 21 - &amp;quot;Soil water&amp;quot;&quot;/&gt;&lt;property id=&quot;20307&quot; value=&quot;292&quot;/&gt;&lt;/object&gt;&lt;object type=&quot;3&quot; unique_id=&quot;10448&quot;&gt;&lt;property id=&quot;20148&quot; value=&quot;5&quot;/&gt;&lt;property id=&quot;20300&quot; value=&quot;Slide 22 - &amp;quot;temperature&amp;quot;&quot;/&gt;&lt;property id=&quot;20307&quot; value=&quot;293&quot;/&gt;&lt;/object&gt;&lt;object type=&quot;3&quot; unique_id=&quot;10449&quot;&gt;&lt;property id=&quot;20148&quot; value=&quot;5&quot;/&gt;&lt;property id=&quot;20300&quot; value=&quot;Slide 23 - &amp;quot;And finally - density&amp;quot;&quot;/&gt;&lt;property id=&quot;20307&quot; value=&quot;294&quot;/&gt;&lt;/object&gt;&lt;object type=&quot;3&quot; unique_id=&quot;10450&quot;&gt;&lt;property id=&quot;20148&quot; value=&quot;5&quot;/&gt;&lt;property id=&quot;20300&quot; value=&quot;Slide 24 - &amp;quot;How does it get that way?&amp;quot;&quot;/&gt;&lt;property id=&quot;20307&quot; value=&quot;295&quot;/&gt;&lt;/object&gt;&lt;object type=&quot;3&quot; unique_id=&quot;10451&quot;&gt;&lt;property id=&quot;20148&quot; value=&quot;5&quot;/&gt;&lt;property id=&quot;20300&quot; value=&quot;Slide 25 - &amp;quot;Soil Structure&amp;quot;&quot;/&gt;&lt;property id=&quot;20307&quot; value=&quot;297&quot;/&gt;&lt;/object&gt;&lt;object type=&quot;3&quot; unique_id=&quot;10452&quot;&gt;&lt;property id=&quot;20148&quot; value=&quot;5&quot;/&gt;&lt;property id=&quot;20300&quot; value=&quot;Slide 26 - &amp;quot;Soil structure defined&amp;quot;&quot;/&gt;&lt;property id=&quot;20307&quot; value=&quot;298&quot;/&gt;&lt;/object&gt;&lt;object type=&quot;3&quot; unique_id=&quot;10453&quot;&gt;&lt;property id=&quot;20148&quot; value=&quot;5&quot;/&gt;&lt;property id=&quot;20300&quot; value=&quot;Slide 27 - &amp;quot;Soil structure illustrated&amp;quot;&quot;/&gt;&lt;property id=&quot;20307&quot; value=&quot;308&quot;/&gt;&lt;/object&gt;&lt;object type=&quot;3&quot; unique_id=&quot;10454&quot;&gt;&lt;property id=&quot;20148&quot; value=&quot;5&quot;/&gt;&lt;property id=&quot;20300&quot; value=&quot;Slide 28 - &amp;quot;What leads to good soil structure?&amp;quot;&quot;/&gt;&lt;property id=&quot;20307&quot; value=&quot;299&quot;/&gt;&lt;/object&gt;&lt;object type=&quot;3&quot; unique_id=&quot;10455&quot;&gt;&lt;property id=&quot;20148&quot; value=&quot;5&quot;/&gt;&lt;property id=&quot;20300&quot; value=&quot;Slide 29 - &amp;quot;This is so important you need to experience it yourself&amp;quot;&quot;/&gt;&lt;property id=&quot;20307&quot; value=&quot;300&quot;/&gt;&lt;/object&gt;&lt;object type=&quot;3&quot; unique_id=&quot;10456&quot;&gt;&lt;property id=&quot;20148&quot; value=&quot;5&quot;/&gt;&lt;property id=&quot;20300&quot; value=&quot;Slide 30 - &amp;quot;Soil biology&amp;quot;&quot;/&gt;&lt;property id=&quot;20307&quot; value=&quot;301&quot;/&gt;&lt;/object&gt;&lt;object type=&quot;3&quot; unique_id=&quot;10457&quot;&gt;&lt;property id=&quot;20148&quot; value=&quot;5&quot;/&gt;&lt;property id=&quot;20300&quot; value=&quot;Slide 31 - &amp;quot;Increased biological activity&amp;quot;&quot;/&gt;&lt;property id=&quot;20307&quot; value=&quot;307&quot;/&gt;&lt;/object&gt;&lt;object type=&quot;3&quot; unique_id=&quot;10458&quot;&gt;&lt;property id=&quot;20148&quot; value=&quot;5&quot;/&gt;&lt;property id=&quot;20300&quot; value=&quot;Slide 32 - &amp;quot;Did you know?&amp;quot;&quot;/&gt;&lt;property id=&quot;20307&quot; value=&quot;302&quot;/&gt;&lt;/object&gt;&lt;object type=&quot;3&quot; unique_id=&quot;10459&quot;&gt;&lt;property id=&quot;20148&quot; value=&quot;5&quot;/&gt;&lt;property id=&quot;20300&quot; value=&quot;Slide 33 - &amp;quot;Soil Biology&amp;quot;&quot;/&gt;&lt;property id=&quot;20307&quot; value=&quot;303&quot;/&gt;&lt;/object&gt;&lt;object type=&quot;3&quot; unique_id=&quot;10460&quot;&gt;&lt;property id=&quot;20148&quot; value=&quot;5&quot;/&gt;&lt;property id=&quot;20300&quot; value=&quot;Slide 34 - &amp;quot;Aggregate stability&amp;amp;#x09;&amp;quot;&quot;/&gt;&lt;property id=&quot;20307&quot; value=&quot;309&quot;/&gt;&lt;/object&gt;&lt;object type=&quot;3&quot; unique_id=&quot;10461&quot;&gt;&lt;property id=&quot;20148&quot; value=&quot;5&quot;/&gt;&lt;property id=&quot;20300&quot; value=&quot;Slide 35 - &amp;quot;And Now for this presentation’s worthless trivia fact  &amp;quot;&quot;/&gt;&lt;property id=&quot;20307&quot; value=&quot;305&quot;/&gt;&lt;/object&gt;&lt;object type=&quot;3&quot; unique_id=&quot;10462&quot;&gt;&lt;property id=&quot;20148&quot; value=&quot;5&quot;/&gt;&lt;property id=&quot;20300&quot; value=&quot;Slide 36 - &amp;quot;Did you know&amp;quot;&quot;/&gt;&lt;property id=&quot;20307&quot; value=&quot;304&quot;/&gt;&lt;/object&gt;&lt;object type=&quot;3&quot; unique_id=&quot;10463&quot;&gt;&lt;property id=&quot;20148&quot; value=&quot;5&quot;/&gt;&lt;property id=&quot;20300&quot; value=&quot;Slide 37 - &amp;quot;Next time&amp;quot;&quot;/&gt;&lt;property id=&quot;20307&quot; value=&quot;306&quot;/&gt;&lt;/object&gt;&lt;/object&gt;&lt;/object&gt;&lt;/database&gt;"/>
  <p:tag name="SECTOMILLISECCONVERTED" val="1"/>
</p:tagLst>
</file>

<file path=ppt/theme/theme1.xml><?xml version="1.0" encoding="utf-8"?>
<a:theme xmlns:a="http://schemas.openxmlformats.org/drawingml/2006/main" name="ext_asset_289962">
  <a:themeElements>
    <a:clrScheme name="Extension Colors">
      <a:dk1>
        <a:srgbClr val="5C5A5A"/>
      </a:dk1>
      <a:lt1>
        <a:srgbClr val="7A0019"/>
      </a:lt1>
      <a:dk2>
        <a:srgbClr val="580005"/>
      </a:dk2>
      <a:lt2>
        <a:srgbClr val="FFCC33"/>
      </a:lt2>
      <a:accent1>
        <a:srgbClr val="7A0019"/>
      </a:accent1>
      <a:accent2>
        <a:srgbClr val="CE1B22"/>
      </a:accent2>
      <a:accent3>
        <a:srgbClr val="FFCC33"/>
      </a:accent3>
      <a:accent4>
        <a:srgbClr val="5C5A5A"/>
      </a:accent4>
      <a:accent5>
        <a:srgbClr val="B0BC22"/>
      </a:accent5>
      <a:accent6>
        <a:srgbClr val="6AABBC"/>
      </a:accent6>
      <a:hlink>
        <a:srgbClr val="D91D24"/>
      </a:hlink>
      <a:folHlink>
        <a:srgbClr val="F47B20"/>
      </a:folHlink>
    </a:clrScheme>
    <a:fontScheme name="Extension Theme">
      <a:majorFont>
        <a:latin typeface="Calibri"/>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marL="0">
          <a:defRPr sz="900" dirty="0" smtClean="0"/>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636466"/>
        </a:lt2>
        <a:accent1>
          <a:srgbClr val="71CBD2"/>
        </a:accent1>
        <a:accent2>
          <a:srgbClr val="B20838"/>
        </a:accent2>
        <a:accent3>
          <a:srgbClr val="FFFFFF"/>
        </a:accent3>
        <a:accent4>
          <a:srgbClr val="000000"/>
        </a:accent4>
        <a:accent5>
          <a:srgbClr val="BBE2E5"/>
        </a:accent5>
        <a:accent6>
          <a:srgbClr val="A10632"/>
        </a:accent6>
        <a:hlink>
          <a:srgbClr val="FFD200"/>
        </a:hlink>
        <a:folHlink>
          <a:srgbClr val="ED174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ext_asset_289962</Template>
  <TotalTime>2397</TotalTime>
  <Words>4354</Words>
  <Application>Microsoft Office PowerPoint</Application>
  <PresentationFormat>On-screen Show (4:3)</PresentationFormat>
  <Paragraphs>295</Paragraphs>
  <Slides>38</Slides>
  <Notes>38</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ext_asset_289962</vt:lpstr>
      <vt:lpstr>The Dirt on Dirt </vt:lpstr>
      <vt:lpstr>What We Will Cover</vt:lpstr>
      <vt:lpstr>Where are we?</vt:lpstr>
      <vt:lpstr>Eventually you need to figure out   what to do with it.</vt:lpstr>
      <vt:lpstr>The parts of soil science </vt:lpstr>
      <vt:lpstr>Soil chemistry –  what we covered</vt:lpstr>
      <vt:lpstr>What’s left? -  soil fertility</vt:lpstr>
      <vt:lpstr>What do you need to know?</vt:lpstr>
      <vt:lpstr>Nitrogen </vt:lpstr>
      <vt:lpstr>phosphorus</vt:lpstr>
      <vt:lpstr>Potassium</vt:lpstr>
      <vt:lpstr>sulfur</vt:lpstr>
      <vt:lpstr>How do I know what to do?</vt:lpstr>
      <vt:lpstr>The theory of soil testing</vt:lpstr>
      <vt:lpstr>What about micronutrients</vt:lpstr>
      <vt:lpstr>But every once in a while</vt:lpstr>
      <vt:lpstr>Nutrient ratios</vt:lpstr>
      <vt:lpstr>Soil biology </vt:lpstr>
      <vt:lpstr>Soil Physics</vt:lpstr>
      <vt:lpstr>Water</vt:lpstr>
      <vt:lpstr>Soil water</vt:lpstr>
      <vt:lpstr>temperature</vt:lpstr>
      <vt:lpstr>And finally - density</vt:lpstr>
      <vt:lpstr>How does it get that way?</vt:lpstr>
      <vt:lpstr>Soil Structure</vt:lpstr>
      <vt:lpstr>Soil structure defined</vt:lpstr>
      <vt:lpstr>Soil structure illustrated</vt:lpstr>
      <vt:lpstr>What leads to good soil structure?</vt:lpstr>
      <vt:lpstr>This is so important you need to experience it yourself</vt:lpstr>
      <vt:lpstr>Soil biology</vt:lpstr>
      <vt:lpstr>Increased biological activity</vt:lpstr>
      <vt:lpstr>Did you know?</vt:lpstr>
      <vt:lpstr>Soil Biology</vt:lpstr>
      <vt:lpstr>Aggregate stability </vt:lpstr>
      <vt:lpstr>And Now for this presentation’s worthless trivia fact  </vt:lpstr>
      <vt:lpstr>Did you know</vt:lpstr>
      <vt:lpstr>Next time</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Dirt on Dirt</dc:title>
  <dc:creator>bcarlson</dc:creator>
  <cp:lastModifiedBy>John</cp:lastModifiedBy>
  <cp:revision>185</cp:revision>
  <cp:lastPrinted>2013-10-31T15:26:52Z</cp:lastPrinted>
  <dcterms:created xsi:type="dcterms:W3CDTF">2011-10-17T15:40:30Z</dcterms:created>
  <dcterms:modified xsi:type="dcterms:W3CDTF">2014-12-03T18:57:16Z</dcterms:modified>
</cp:coreProperties>
</file>