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drawings/drawing5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2" r:id="rId3"/>
    <p:sldId id="261" r:id="rId4"/>
    <p:sldId id="263" r:id="rId5"/>
    <p:sldId id="264" r:id="rId6"/>
    <p:sldId id="265" r:id="rId7"/>
    <p:sldId id="268" r:id="rId8"/>
    <p:sldId id="266" r:id="rId9"/>
    <p:sldId id="258" r:id="rId10"/>
    <p:sldId id="259" r:id="rId11"/>
    <p:sldId id="260" r:id="rId12"/>
    <p:sldId id="269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02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en-US" sz="1200" dirty="0"/>
              <a:t>Effect of Supplementation on Average Weight Gain Per Period in Cross-Bred </a:t>
            </a:r>
            <a:r>
              <a:rPr lang="en-US" sz="1200" dirty="0" smtClean="0"/>
              <a:t>Katahdin </a:t>
            </a:r>
            <a:r>
              <a:rPr lang="en-US" sz="1200" dirty="0"/>
              <a:t>Lambs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7.954161266461092E-2"/>
          <c:y val="0.17307512225411378"/>
          <c:w val="0.88910235497793844"/>
          <c:h val="0.70651743316534199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FF000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</c:spPr>
          </c:dPt>
          <c:dPt>
            <c:idx val="1"/>
            <c:invertIfNegative val="0"/>
            <c:bubble3D val="0"/>
            <c:spPr>
              <a:solidFill>
                <a:srgbClr val="002060"/>
              </a:solidFill>
            </c:spPr>
          </c:dPt>
          <c:errBars>
            <c:errBarType val="both"/>
            <c:errValType val="cust"/>
            <c:noEndCap val="0"/>
            <c:plus>
              <c:numRef>
                <c:f>graphs!$G$36:$G$37</c:f>
                <c:numCache>
                  <c:formatCode>General</c:formatCode>
                  <c:ptCount val="2"/>
                  <c:pt idx="0">
                    <c:v>0.12452914798206279</c:v>
                  </c:pt>
                  <c:pt idx="1">
                    <c:v>0.14529147982062782</c:v>
                  </c:pt>
                </c:numCache>
              </c:numRef>
            </c:plus>
            <c:minus>
              <c:numRef>
                <c:f>graphs!$C$36:$C$37</c:f>
                <c:numCache>
                  <c:formatCode>General</c:formatCode>
                  <c:ptCount val="2"/>
                  <c:pt idx="0">
                    <c:v>0.2777</c:v>
                  </c:pt>
                  <c:pt idx="1">
                    <c:v>0.32400000000000001</c:v>
                  </c:pt>
                </c:numCache>
              </c:numRef>
            </c:minus>
          </c:errBars>
          <c:cat>
            <c:strRef>
              <c:f>graphs!$E$36:$E$37</c:f>
              <c:strCache>
                <c:ptCount val="2"/>
                <c:pt idx="0">
                  <c:v>No Supplement</c:v>
                </c:pt>
                <c:pt idx="1">
                  <c:v>Supplement</c:v>
                </c:pt>
              </c:strCache>
            </c:strRef>
          </c:cat>
          <c:val>
            <c:numRef>
              <c:f>graphs!$F$36:$F$37</c:f>
              <c:numCache>
                <c:formatCode>General</c:formatCode>
                <c:ptCount val="2"/>
                <c:pt idx="0">
                  <c:v>2.4915695067264574</c:v>
                </c:pt>
                <c:pt idx="1">
                  <c:v>2.9348878923766817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3897344"/>
        <c:axId val="123899264"/>
      </c:barChart>
      <c:catAx>
        <c:axId val="12389734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Level of Supplementation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123899264"/>
        <c:crosses val="autoZero"/>
        <c:auto val="1"/>
        <c:lblAlgn val="ctr"/>
        <c:lblOffset val="100"/>
        <c:noMultiLvlLbl val="0"/>
      </c:catAx>
      <c:valAx>
        <c:axId val="123899264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Average </a:t>
                </a:r>
                <a:r>
                  <a:rPr lang="en-US" dirty="0" smtClean="0"/>
                  <a:t>Weight </a:t>
                </a:r>
                <a:r>
                  <a:rPr lang="en-US" dirty="0"/>
                  <a:t>Gain </a:t>
                </a:r>
                <a:r>
                  <a:rPr lang="en-US" dirty="0" smtClean="0"/>
                  <a:t>(kg/day</a:t>
                </a:r>
                <a:r>
                  <a:rPr lang="en-US" dirty="0"/>
                  <a:t>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2389734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en-US" sz="1200" dirty="0"/>
              <a:t>Effect of Suckling Status on Average Weight Gain Per Period in Cross-Bred </a:t>
            </a:r>
            <a:r>
              <a:rPr lang="en-US" sz="1200" dirty="0" smtClean="0"/>
              <a:t>Katahdin </a:t>
            </a:r>
            <a:r>
              <a:rPr lang="en-US" sz="1200" dirty="0"/>
              <a:t>Lambs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7.9541612664610933E-2"/>
          <c:y val="0.17307512225411384"/>
          <c:w val="0.88910235497793888"/>
          <c:h val="0.70651743316534199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lumMod val="50000"/>
              </a:schemeClr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chemeClr val="accent1"/>
              </a:solidFill>
            </c:spPr>
          </c:dPt>
          <c:errBars>
            <c:errBarType val="both"/>
            <c:errValType val="cust"/>
            <c:noEndCap val="0"/>
            <c:plus>
              <c:numRef>
                <c:f>graphs!$G$28:$G$29</c:f>
                <c:numCache>
                  <c:formatCode>General</c:formatCode>
                  <c:ptCount val="2"/>
                  <c:pt idx="0">
                    <c:v>0.12663677130044843</c:v>
                  </c:pt>
                  <c:pt idx="1">
                    <c:v>0.14349775784753363</c:v>
                  </c:pt>
                </c:numCache>
              </c:numRef>
            </c:plus>
            <c:minus>
              <c:numRef>
                <c:f>graphs!$C$28:$C$29</c:f>
                <c:numCache>
                  <c:formatCode>General</c:formatCode>
                  <c:ptCount val="2"/>
                  <c:pt idx="0">
                    <c:v>0.28239999999999998</c:v>
                  </c:pt>
                  <c:pt idx="1">
                    <c:v>0.32</c:v>
                  </c:pt>
                </c:numCache>
              </c:numRef>
            </c:minus>
          </c:errBars>
          <c:cat>
            <c:strRef>
              <c:f>graphs!$E$28:$E$29</c:f>
              <c:strCache>
                <c:ptCount val="2"/>
                <c:pt idx="0">
                  <c:v>Suckling</c:v>
                </c:pt>
                <c:pt idx="1">
                  <c:v>Weaned</c:v>
                </c:pt>
              </c:strCache>
            </c:strRef>
          </c:cat>
          <c:val>
            <c:numRef>
              <c:f>graphs!$F$28:$F$29</c:f>
              <c:numCache>
                <c:formatCode>General</c:formatCode>
                <c:ptCount val="2"/>
                <c:pt idx="0">
                  <c:v>3.0905829596412557</c:v>
                </c:pt>
                <c:pt idx="1">
                  <c:v>2.3359192825112109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3937920"/>
        <c:axId val="123939840"/>
      </c:barChart>
      <c:catAx>
        <c:axId val="12393792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Suckling Status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23939840"/>
        <c:crosses val="autoZero"/>
        <c:auto val="1"/>
        <c:lblAlgn val="ctr"/>
        <c:lblOffset val="100"/>
        <c:noMultiLvlLbl val="0"/>
      </c:catAx>
      <c:valAx>
        <c:axId val="12393984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Average </a:t>
                </a:r>
                <a:r>
                  <a:rPr lang="en-US" dirty="0" smtClean="0"/>
                  <a:t>Weight </a:t>
                </a:r>
                <a:r>
                  <a:rPr lang="en-US" dirty="0"/>
                  <a:t>Gain </a:t>
                </a:r>
                <a:r>
                  <a:rPr lang="en-US" dirty="0" smtClean="0"/>
                  <a:t>(kg/day</a:t>
                </a:r>
                <a:r>
                  <a:rPr lang="en-US" dirty="0"/>
                  <a:t>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2393792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Effect of Suckling Status on Overall</a:t>
            </a:r>
            <a:r>
              <a:rPr lang="en-US" baseline="0"/>
              <a:t> Average Daily Gain </a:t>
            </a:r>
            <a:r>
              <a:rPr lang="en-US"/>
              <a:t>of Cross-Bred Katahdin Lambs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FF000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1"/>
              </a:solidFill>
            </c:spPr>
          </c:dPt>
          <c:errBars>
            <c:errBarType val="both"/>
            <c:errValType val="cust"/>
            <c:noEndCap val="0"/>
            <c:plus>
              <c:numRef>
                <c:f>graphs!$G$24:$G$25</c:f>
                <c:numCache>
                  <c:formatCode>General</c:formatCode>
                  <c:ptCount val="2"/>
                  <c:pt idx="0">
                    <c:v>7.7578475336322868E-3</c:v>
                  </c:pt>
                  <c:pt idx="1">
                    <c:v>8.7713004484304934E-3</c:v>
                  </c:pt>
                </c:numCache>
              </c:numRef>
            </c:plus>
            <c:minus>
              <c:numRef>
                <c:f>graphs!$C$24:$C$25</c:f>
                <c:numCache>
                  <c:formatCode>General</c:formatCode>
                  <c:ptCount val="2"/>
                  <c:pt idx="0">
                    <c:v>1.7299999999999999E-2</c:v>
                  </c:pt>
                  <c:pt idx="1">
                    <c:v>1.9560000000000001E-2</c:v>
                  </c:pt>
                </c:numCache>
              </c:numRef>
            </c:minus>
          </c:errBars>
          <c:cat>
            <c:strRef>
              <c:f>graphs!$E$24:$E$25</c:f>
              <c:strCache>
                <c:ptCount val="2"/>
                <c:pt idx="0">
                  <c:v>Suckling</c:v>
                </c:pt>
                <c:pt idx="1">
                  <c:v>Weaned</c:v>
                </c:pt>
              </c:strCache>
            </c:strRef>
          </c:cat>
          <c:val>
            <c:numRef>
              <c:f>graphs!$F$24:$F$25</c:f>
              <c:numCache>
                <c:formatCode>General</c:formatCode>
                <c:ptCount val="2"/>
                <c:pt idx="0">
                  <c:v>0.17466367713004485</c:v>
                </c:pt>
                <c:pt idx="1">
                  <c:v>0.12650224215246639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3627008"/>
        <c:axId val="123628928"/>
      </c:barChart>
      <c:catAx>
        <c:axId val="12362700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Suckling Status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23628928"/>
        <c:crosses val="autoZero"/>
        <c:auto val="1"/>
        <c:lblAlgn val="ctr"/>
        <c:lblOffset val="100"/>
        <c:noMultiLvlLbl val="0"/>
      </c:catAx>
      <c:valAx>
        <c:axId val="123628928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Average Daily Gain (kg/day)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2362700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Effect of Suckling Status on Total Weight Gain</a:t>
            </a:r>
            <a:r>
              <a:rPr lang="en-US" baseline="0" dirty="0"/>
              <a:t> </a:t>
            </a:r>
            <a:r>
              <a:rPr lang="en-US" dirty="0"/>
              <a:t>of Cross-Bred </a:t>
            </a:r>
            <a:r>
              <a:rPr lang="en-US" dirty="0" smtClean="0"/>
              <a:t>Katahdin </a:t>
            </a:r>
            <a:r>
              <a:rPr lang="en-US" dirty="0"/>
              <a:t>Lambs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</c:spPr>
          </c:dPt>
          <c:dPt>
            <c:idx val="1"/>
            <c:invertIfNegative val="0"/>
            <c:bubble3D val="0"/>
          </c:dPt>
          <c:errBars>
            <c:errBarType val="both"/>
            <c:errValType val="cust"/>
            <c:noEndCap val="0"/>
            <c:plus>
              <c:numRef>
                <c:f>graphs!$G$43:$G$44</c:f>
                <c:numCache>
                  <c:formatCode>General</c:formatCode>
                  <c:ptCount val="2"/>
                  <c:pt idx="0">
                    <c:v>0.53811659192825112</c:v>
                  </c:pt>
                  <c:pt idx="1">
                    <c:v>0.5829596412556054</c:v>
                  </c:pt>
                </c:numCache>
              </c:numRef>
            </c:plus>
            <c:minus>
              <c:numRef>
                <c:f>graphs!$C$43:$C$44</c:f>
                <c:numCache>
                  <c:formatCode>General</c:formatCode>
                  <c:ptCount val="2"/>
                  <c:pt idx="0">
                    <c:v>1.2</c:v>
                  </c:pt>
                  <c:pt idx="1">
                    <c:v>1.3</c:v>
                  </c:pt>
                </c:numCache>
              </c:numRef>
            </c:minus>
          </c:errBars>
          <c:cat>
            <c:strRef>
              <c:f>graphs!$E$43:$E$44</c:f>
              <c:strCache>
                <c:ptCount val="2"/>
                <c:pt idx="0">
                  <c:v>Suckling</c:v>
                </c:pt>
                <c:pt idx="1">
                  <c:v>Weaned</c:v>
                </c:pt>
              </c:strCache>
            </c:strRef>
          </c:cat>
          <c:val>
            <c:numRef>
              <c:f>graphs!$F$43:$F$44</c:f>
              <c:numCache>
                <c:formatCode>General</c:formatCode>
                <c:ptCount val="2"/>
                <c:pt idx="0">
                  <c:v>13.721973094170405</c:v>
                </c:pt>
                <c:pt idx="1">
                  <c:v>10.672645739910314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3942656"/>
        <c:axId val="153965312"/>
      </c:barChart>
      <c:catAx>
        <c:axId val="15394265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Suckling Status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53965312"/>
        <c:crosses val="autoZero"/>
        <c:auto val="1"/>
        <c:lblAlgn val="ctr"/>
        <c:lblOffset val="100"/>
        <c:noMultiLvlLbl val="0"/>
      </c:catAx>
      <c:valAx>
        <c:axId val="153965312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Average Daily Gain </a:t>
                </a:r>
                <a:r>
                  <a:rPr lang="en-US" dirty="0" smtClean="0"/>
                  <a:t>(kg/day</a:t>
                </a:r>
                <a:r>
                  <a:rPr lang="en-US" dirty="0"/>
                  <a:t>)</a:t>
                </a:r>
              </a:p>
            </c:rich>
          </c:tx>
          <c:layout>
            <c:manualLayout>
              <c:xMode val="edge"/>
              <c:yMode val="edge"/>
              <c:x val="0.02"/>
              <c:y val="0.23915705304278828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5394265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Effect of Supplementation on Total Weight Gain in Cross-Bred </a:t>
            </a:r>
            <a:r>
              <a:rPr lang="en-US" dirty="0" smtClean="0"/>
              <a:t>Katahdin </a:t>
            </a:r>
            <a:r>
              <a:rPr lang="en-US" dirty="0"/>
              <a:t>Lambs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7.954161266461092E-2"/>
          <c:y val="0.17307512225411373"/>
          <c:w val="0.88910235497793799"/>
          <c:h val="0.70651743316534199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FF000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</c:spPr>
          </c:dPt>
          <c:dPt>
            <c:idx val="1"/>
            <c:invertIfNegative val="0"/>
            <c:bubble3D val="0"/>
            <c:spPr>
              <a:solidFill>
                <a:srgbClr val="002060"/>
              </a:solidFill>
            </c:spPr>
          </c:dPt>
          <c:errBars>
            <c:errBarType val="both"/>
            <c:errValType val="cust"/>
            <c:noEndCap val="0"/>
            <c:plus>
              <c:numRef>
                <c:f>graphs!$G$40:$G$41</c:f>
                <c:numCache>
                  <c:formatCode>General</c:formatCode>
                  <c:ptCount val="2"/>
                  <c:pt idx="0">
                    <c:v>0.53811659192825112</c:v>
                  </c:pt>
                  <c:pt idx="1">
                    <c:v>0.5829596412556054</c:v>
                  </c:pt>
                </c:numCache>
              </c:numRef>
            </c:plus>
            <c:minus>
              <c:numRef>
                <c:f>graphs!$C$43:$C$44</c:f>
                <c:numCache>
                  <c:formatCode>General</c:formatCode>
                  <c:ptCount val="2"/>
                  <c:pt idx="0">
                    <c:v>1.2</c:v>
                  </c:pt>
                  <c:pt idx="1">
                    <c:v>1.3</c:v>
                  </c:pt>
                </c:numCache>
              </c:numRef>
            </c:minus>
          </c:errBars>
          <c:cat>
            <c:strRef>
              <c:f>graphs!$E$40:$E$41</c:f>
              <c:strCache>
                <c:ptCount val="2"/>
                <c:pt idx="0">
                  <c:v>No Supplement</c:v>
                </c:pt>
                <c:pt idx="1">
                  <c:v>Supplement</c:v>
                </c:pt>
              </c:strCache>
            </c:strRef>
          </c:cat>
          <c:val>
            <c:numRef>
              <c:f>graphs!$F$40:$F$41</c:f>
              <c:numCache>
                <c:formatCode>General</c:formatCode>
                <c:ptCount val="2"/>
                <c:pt idx="0">
                  <c:v>10.986547085201794</c:v>
                </c:pt>
                <c:pt idx="1">
                  <c:v>13.408071748878923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4336640"/>
        <c:axId val="155190784"/>
      </c:barChart>
      <c:catAx>
        <c:axId val="15433664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Level of Supplementation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55190784"/>
        <c:crosses val="autoZero"/>
        <c:auto val="1"/>
        <c:lblAlgn val="ctr"/>
        <c:lblOffset val="100"/>
        <c:noMultiLvlLbl val="0"/>
      </c:catAx>
      <c:valAx>
        <c:axId val="155190784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Average Daily Gain </a:t>
                </a:r>
                <a:r>
                  <a:rPr lang="en-US" dirty="0" smtClean="0"/>
                  <a:t>(kg/day</a:t>
                </a:r>
                <a:r>
                  <a:rPr lang="en-US" dirty="0"/>
                  <a:t>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5433664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0.51323</cdr:x>
      <cdr:y>0.18609</cdr:y>
    </cdr:from>
    <cdr:to>
      <cdr:x>0.68254</cdr:x>
      <cdr:y>0.38241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771776" y="86677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0.48854</cdr:x>
      <cdr:y>0.27812</cdr:y>
    </cdr:from>
    <cdr:to>
      <cdr:x>0.65785</cdr:x>
      <cdr:y>0.47444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638426" y="1295401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i="1" dirty="0"/>
            <a:t>P</a:t>
          </a:r>
          <a:r>
            <a:rPr lang="en-US" sz="1100" dirty="0"/>
            <a:t> </a:t>
          </a:r>
          <a:r>
            <a:rPr lang="en-US" sz="1100" baseline="0" dirty="0"/>
            <a:t> =</a:t>
          </a:r>
          <a:r>
            <a:rPr lang="en-US" sz="1100" dirty="0"/>
            <a:t>0.02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0.51323</cdr:x>
      <cdr:y>0.18609</cdr:y>
    </cdr:from>
    <cdr:to>
      <cdr:x>0.68254</cdr:x>
      <cdr:y>0.38241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771776" y="86677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0.48854</cdr:x>
      <cdr:y>0.27812</cdr:y>
    </cdr:from>
    <cdr:to>
      <cdr:x>0.65785</cdr:x>
      <cdr:y>0.47444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638426" y="1295401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i="1" dirty="0"/>
            <a:t>P</a:t>
          </a:r>
          <a:r>
            <a:rPr lang="en-US" sz="1100" dirty="0"/>
            <a:t> </a:t>
          </a:r>
          <a:r>
            <a:rPr lang="en-US" sz="1100" baseline="0" dirty="0"/>
            <a:t> =</a:t>
          </a:r>
          <a:r>
            <a:rPr lang="en-US" sz="1100" dirty="0"/>
            <a:t>0.0002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0.51323</cdr:x>
      <cdr:y>0.18609</cdr:y>
    </cdr:from>
    <cdr:to>
      <cdr:x>0.68254</cdr:x>
      <cdr:y>0.38241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771776" y="86677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0.48854</cdr:x>
      <cdr:y>0.27812</cdr:y>
    </cdr:from>
    <cdr:to>
      <cdr:x>0.65785</cdr:x>
      <cdr:y>0.47444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638426" y="1295401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i="1" dirty="0"/>
            <a:t>P </a:t>
          </a:r>
          <a:r>
            <a:rPr lang="en-US" sz="1100" dirty="0"/>
            <a:t>&lt; 0.001</a:t>
          </a:r>
        </a:p>
      </cdr:txBody>
    </cdr:sp>
  </cdr:relSizeAnchor>
  <cdr:relSizeAnchor xmlns:cdr="http://schemas.openxmlformats.org/drawingml/2006/chartDrawing">
    <cdr:from>
      <cdr:x>0.73529</cdr:x>
      <cdr:y>0.34391</cdr:y>
    </cdr:from>
    <cdr:to>
      <cdr:x>0.76203</cdr:x>
      <cdr:y>0.43504</cdr:y>
    </cdr:to>
    <cdr:sp macro="" textlink="">
      <cdr:nvSpPr>
        <cdr:cNvPr id="5" name="TextBox 6"/>
        <cdr:cNvSpPr txBox="1"/>
      </cdr:nvSpPr>
      <cdr:spPr>
        <a:xfrm xmlns:a="http://schemas.openxmlformats.org/drawingml/2006/main">
          <a:off x="5238750" y="1393825"/>
          <a:ext cx="190500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dirty="0" smtClean="0"/>
            <a:t>b</a:t>
          </a:r>
          <a:endParaRPr lang="en-US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0.51323</cdr:x>
      <cdr:y>0.18609</cdr:y>
    </cdr:from>
    <cdr:to>
      <cdr:x>0.68254</cdr:x>
      <cdr:y>0.38241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771776" y="86677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0.48854</cdr:x>
      <cdr:y>0.27812</cdr:y>
    </cdr:from>
    <cdr:to>
      <cdr:x>0.65785</cdr:x>
      <cdr:y>0.47444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638426" y="1295401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i="1" dirty="0"/>
            <a:t>P</a:t>
          </a:r>
          <a:r>
            <a:rPr lang="en-US" sz="1100" dirty="0" smtClean="0"/>
            <a:t> </a:t>
          </a:r>
          <a:r>
            <a:rPr lang="en-US" sz="1100" dirty="0"/>
            <a:t>&lt; 0.001</a:t>
          </a:r>
        </a:p>
      </cdr:txBody>
    </cdr:sp>
  </cdr:relSizeAnchor>
  <cdr:relSizeAnchor xmlns:cdr="http://schemas.openxmlformats.org/drawingml/2006/chartDrawing">
    <cdr:from>
      <cdr:x>0.73529</cdr:x>
      <cdr:y>0.2875</cdr:y>
    </cdr:from>
    <cdr:to>
      <cdr:x>0.76203</cdr:x>
      <cdr:y>0.37863</cdr:y>
    </cdr:to>
    <cdr:sp macro="" textlink="">
      <cdr:nvSpPr>
        <cdr:cNvPr id="4" name="TextBox 6"/>
        <cdr:cNvSpPr txBox="1"/>
      </cdr:nvSpPr>
      <cdr:spPr>
        <a:xfrm xmlns:a="http://schemas.openxmlformats.org/drawingml/2006/main">
          <a:off x="5238750" y="1165225"/>
          <a:ext cx="190500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dirty="0" smtClean="0"/>
            <a:t>b</a:t>
          </a:r>
          <a:endParaRPr lang="en-US" dirty="0"/>
        </a:p>
      </cdr:txBody>
    </cdr:sp>
  </cdr:relSizeAnchor>
  <cdr:relSizeAnchor xmlns:cdr="http://schemas.openxmlformats.org/drawingml/2006/chartDrawing">
    <cdr:from>
      <cdr:x>0.30182</cdr:x>
      <cdr:y>0.27907</cdr:y>
    </cdr:from>
    <cdr:to>
      <cdr:x>0.32856</cdr:x>
      <cdr:y>0.3702</cdr:y>
    </cdr:to>
    <cdr:sp macro="" textlink="">
      <cdr:nvSpPr>
        <cdr:cNvPr id="5" name="TextBox 6"/>
        <cdr:cNvSpPr txBox="1"/>
      </cdr:nvSpPr>
      <cdr:spPr>
        <a:xfrm xmlns:a="http://schemas.openxmlformats.org/drawingml/2006/main">
          <a:off x="1724891" y="914400"/>
          <a:ext cx="152808" cy="29859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dirty="0" smtClean="0"/>
            <a:t>a</a:t>
          </a:r>
          <a:endParaRPr lang="en-US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0.51323</cdr:x>
      <cdr:y>0.18609</cdr:y>
    </cdr:from>
    <cdr:to>
      <cdr:x>0.68254</cdr:x>
      <cdr:y>0.38241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771776" y="86677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0.45722</cdr:x>
      <cdr:y>0.2687</cdr:y>
    </cdr:from>
    <cdr:to>
      <cdr:x>0.62653</cdr:x>
      <cdr:y>0.46502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257550" y="1089025"/>
          <a:ext cx="1206283" cy="7956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i="1" dirty="0"/>
            <a:t>P</a:t>
          </a:r>
          <a:r>
            <a:rPr lang="en-US" sz="1100" dirty="0"/>
            <a:t> </a:t>
          </a:r>
          <a:r>
            <a:rPr lang="en-US" sz="1100" baseline="0" dirty="0"/>
            <a:t> =</a:t>
          </a:r>
          <a:r>
            <a:rPr lang="en-US" sz="1100" dirty="0"/>
            <a:t>0.003</a:t>
          </a:r>
        </a:p>
      </cdr:txBody>
    </cdr:sp>
  </cdr:relSizeAnchor>
  <cdr:relSizeAnchor xmlns:cdr="http://schemas.openxmlformats.org/drawingml/2006/chartDrawing">
    <cdr:from>
      <cdr:x>0.7246</cdr:x>
      <cdr:y>0.1747</cdr:y>
    </cdr:from>
    <cdr:to>
      <cdr:x>0.75134</cdr:x>
      <cdr:y>0.26582</cdr:y>
    </cdr:to>
    <cdr:sp macro="" textlink="">
      <cdr:nvSpPr>
        <cdr:cNvPr id="4" name="TextBox 6"/>
        <cdr:cNvSpPr txBox="1"/>
      </cdr:nvSpPr>
      <cdr:spPr>
        <a:xfrm xmlns:a="http://schemas.openxmlformats.org/drawingml/2006/main">
          <a:off x="5162550" y="708025"/>
          <a:ext cx="190500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dirty="0" smtClean="0"/>
            <a:t>b</a:t>
          </a:r>
          <a:endParaRPr lang="en-US" dirty="0"/>
        </a:p>
      </cdr:txBody>
    </cdr:sp>
  </cdr:relSizeAnchor>
  <cdr:relSizeAnchor xmlns:cdr="http://schemas.openxmlformats.org/drawingml/2006/chartDrawing">
    <cdr:from>
      <cdr:x>0.2754</cdr:x>
      <cdr:y>0.2499</cdr:y>
    </cdr:from>
    <cdr:to>
      <cdr:x>0.30214</cdr:x>
      <cdr:y>0.34103</cdr:y>
    </cdr:to>
    <cdr:sp macro="" textlink="">
      <cdr:nvSpPr>
        <cdr:cNvPr id="5" name="TextBox 6"/>
        <cdr:cNvSpPr txBox="1"/>
      </cdr:nvSpPr>
      <cdr:spPr>
        <a:xfrm xmlns:a="http://schemas.openxmlformats.org/drawingml/2006/main">
          <a:off x="1962150" y="1012825"/>
          <a:ext cx="190500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dirty="0" smtClean="0"/>
            <a:t>a</a:t>
          </a:r>
          <a:endParaRPr lang="en-US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CEA9F-ACB6-42AC-A6EE-B747A6FB4A7F}" type="datetimeFigureOut">
              <a:rPr lang="en-US" smtClean="0"/>
              <a:t>9/15/2014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DACFD-B788-4A41-922A-E57E9B21AD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CEA9F-ACB6-42AC-A6EE-B747A6FB4A7F}" type="datetimeFigureOut">
              <a:rPr lang="en-US" smtClean="0"/>
              <a:t>9/15/2014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DACFD-B788-4A41-922A-E57E9B21AD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CEA9F-ACB6-42AC-A6EE-B747A6FB4A7F}" type="datetimeFigureOut">
              <a:rPr lang="en-US" smtClean="0"/>
              <a:t>9/15/2014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DACFD-B788-4A41-922A-E57E9B21AD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CEA9F-ACB6-42AC-A6EE-B747A6FB4A7F}" type="datetimeFigureOut">
              <a:rPr lang="en-US" smtClean="0"/>
              <a:t>9/15/2014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DACFD-B788-4A41-922A-E57E9B21AD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CEA9F-ACB6-42AC-A6EE-B747A6FB4A7F}" type="datetimeFigureOut">
              <a:rPr lang="en-US" smtClean="0"/>
              <a:t>9/15/2014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DACFD-B788-4A41-922A-E57E9B21AD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CEA9F-ACB6-42AC-A6EE-B747A6FB4A7F}" type="datetimeFigureOut">
              <a:rPr lang="en-US" smtClean="0"/>
              <a:t>9/15/2014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DACFD-B788-4A41-922A-E57E9B21AD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2" y="1812927"/>
            <a:ext cx="34712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1812927"/>
            <a:ext cx="347127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CEA9F-ACB6-42AC-A6EE-B747A6FB4A7F}" type="datetimeFigureOut">
              <a:rPr lang="en-US" smtClean="0"/>
              <a:t>9/15/2014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DACFD-B788-4A41-922A-E57E9B21AD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CEA9F-ACB6-42AC-A6EE-B747A6FB4A7F}" type="datetimeFigureOut">
              <a:rPr lang="en-US" smtClean="0"/>
              <a:t>9/15/2014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DACFD-B788-4A41-922A-E57E9B21AD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CEA9F-ACB6-42AC-A6EE-B747A6FB4A7F}" type="datetimeFigureOut">
              <a:rPr lang="en-US" smtClean="0"/>
              <a:t>9/15/2014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DACFD-B788-4A41-922A-E57E9B21AD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CEA9F-ACB6-42AC-A6EE-B747A6FB4A7F}" type="datetimeFigureOut">
              <a:rPr lang="en-US" smtClean="0"/>
              <a:t>9/15/2014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DACFD-B788-4A41-922A-E57E9B21AD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1387058"/>
            <a:ext cx="3297953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3" y="2500312"/>
            <a:ext cx="3297954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CEA9F-ACB6-42AC-A6EE-B747A6FB4A7F}" type="datetimeFigureOut">
              <a:rPr lang="en-US" smtClean="0"/>
              <a:t>9/15/2014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DACFD-B788-4A41-922A-E57E9B21AD05}" type="slidenum">
              <a:rPr lang="en-US" smtClean="0"/>
              <a:t>‹#›</a:t>
            </a:fld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4516154" y="994387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674192" y="1601512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val 55"/>
          <p:cNvSpPr>
            <a:spLocks noChangeAspect="1"/>
          </p:cNvSpPr>
          <p:nvPr/>
        </p:nvSpPr>
        <p:spPr>
          <a:xfrm>
            <a:off x="-69625" y="4042576"/>
            <a:ext cx="1743945" cy="1909234"/>
          </a:xfrm>
          <a:custGeom>
            <a:avLst/>
            <a:gdLst/>
            <a:ahLst/>
            <a:cxnLst/>
            <a:rect l="l" t="t" r="r" b="b"/>
            <a:pathLst>
              <a:path w="1743945" h="1909234">
                <a:moveTo>
                  <a:pt x="789328" y="0"/>
                </a:moveTo>
                <a:cubicBezTo>
                  <a:pt x="1316548" y="0"/>
                  <a:pt x="1743945" y="427397"/>
                  <a:pt x="1743945" y="954617"/>
                </a:cubicBezTo>
                <a:cubicBezTo>
                  <a:pt x="1743945" y="1481837"/>
                  <a:pt x="1316548" y="1909234"/>
                  <a:pt x="789328" y="1909234"/>
                </a:cubicBezTo>
                <a:cubicBezTo>
                  <a:pt x="461080" y="1909234"/>
                  <a:pt x="171527" y="1743562"/>
                  <a:pt x="0" y="1491086"/>
                </a:cubicBezTo>
                <a:lnTo>
                  <a:pt x="0" y="418149"/>
                </a:lnTo>
                <a:cubicBezTo>
                  <a:pt x="171527" y="165673"/>
                  <a:pt x="461080" y="0"/>
                  <a:pt x="789328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520638" y="1095310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1878729" y="28293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520637" y="5729135"/>
            <a:ext cx="1909234" cy="1193756"/>
          </a:xfrm>
          <a:custGeom>
            <a:avLst/>
            <a:gdLst/>
            <a:ahLst/>
            <a:cxnLst/>
            <a:rect l="l" t="t" r="r" b="b"/>
            <a:pathLst>
              <a:path w="1909234" h="1193756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037305"/>
                  <a:pt x="1898721" y="1117537"/>
                  <a:pt x="1877819" y="1193756"/>
                </a:cubicBezTo>
                <a:lnTo>
                  <a:pt x="31415" y="1193756"/>
                </a:lnTo>
                <a:cubicBezTo>
                  <a:pt x="10513" y="1117537"/>
                  <a:pt x="0" y="103730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0" name="Oval 129"/>
          <p:cNvSpPr>
            <a:spLocks noChangeAspect="1"/>
          </p:cNvSpPr>
          <p:nvPr/>
        </p:nvSpPr>
        <p:spPr>
          <a:xfrm>
            <a:off x="-46711" y="-61709"/>
            <a:ext cx="1449107" cy="1677064"/>
          </a:xfrm>
          <a:custGeom>
            <a:avLst/>
            <a:gdLst/>
            <a:ahLst/>
            <a:cxnLst/>
            <a:rect l="l" t="t" r="r" b="b"/>
            <a:pathLst>
              <a:path w="1449107" h="1677064">
                <a:moveTo>
                  <a:pt x="0" y="0"/>
                </a:moveTo>
                <a:lnTo>
                  <a:pt x="1112019" y="0"/>
                </a:lnTo>
                <a:cubicBezTo>
                  <a:pt x="1319407" y="171874"/>
                  <a:pt x="1449107" y="432014"/>
                  <a:pt x="1449107" y="722447"/>
                </a:cubicBezTo>
                <a:cubicBezTo>
                  <a:pt x="1449107" y="1249667"/>
                  <a:pt x="1021710" y="1677064"/>
                  <a:pt x="494490" y="1677064"/>
                </a:cubicBezTo>
                <a:cubicBezTo>
                  <a:pt x="313232" y="1677064"/>
                  <a:pt x="143772" y="1626546"/>
                  <a:pt x="0" y="1537872"/>
                </a:cubicBezTo>
                <a:close/>
              </a:path>
            </a:pathLst>
          </a:custGeom>
          <a:solidFill>
            <a:schemeClr val="tx2">
              <a:lumMod val="75000"/>
              <a:alpha val="14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1" name="Oval 130"/>
          <p:cNvSpPr>
            <a:spLocks noChangeAspect="1"/>
          </p:cNvSpPr>
          <p:nvPr/>
        </p:nvSpPr>
        <p:spPr>
          <a:xfrm>
            <a:off x="924113" y="-16162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2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2" name="Oval 131"/>
          <p:cNvSpPr>
            <a:spLocks noChangeAspect="1"/>
          </p:cNvSpPr>
          <p:nvPr/>
        </p:nvSpPr>
        <p:spPr>
          <a:xfrm>
            <a:off x="0" y="66073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3" name="Oval 132"/>
          <p:cNvSpPr>
            <a:spLocks noChangeAspect="1"/>
          </p:cNvSpPr>
          <p:nvPr/>
        </p:nvSpPr>
        <p:spPr>
          <a:xfrm>
            <a:off x="7497531" y="-61709"/>
            <a:ext cx="1694467" cy="1677064"/>
          </a:xfrm>
          <a:custGeom>
            <a:avLst/>
            <a:gdLst/>
            <a:ahLst/>
            <a:cxnLst/>
            <a:rect l="l" t="t" r="r" b="b"/>
            <a:pathLst>
              <a:path w="1694467" h="1677064">
                <a:moveTo>
                  <a:pt x="337088" y="0"/>
                </a:moveTo>
                <a:lnTo>
                  <a:pt x="1573463" y="0"/>
                </a:lnTo>
                <a:cubicBezTo>
                  <a:pt x="1618202" y="37449"/>
                  <a:pt x="1658454" y="79950"/>
                  <a:pt x="1694467" y="126010"/>
                </a:cubicBezTo>
                <a:lnTo>
                  <a:pt x="1694467" y="1318884"/>
                </a:lnTo>
                <a:cubicBezTo>
                  <a:pt x="1522840" y="1538397"/>
                  <a:pt x="1254922" y="1677064"/>
                  <a:pt x="954617" y="1677064"/>
                </a:cubicBezTo>
                <a:cubicBezTo>
                  <a:pt x="427397" y="1677064"/>
                  <a:pt x="0" y="1249667"/>
                  <a:pt x="0" y="722447"/>
                </a:cubicBezTo>
                <a:cubicBezTo>
                  <a:pt x="0" y="432014"/>
                  <a:pt x="129700" y="171874"/>
                  <a:pt x="337088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4" name="Oval 133"/>
          <p:cNvSpPr>
            <a:spLocks noChangeAspect="1"/>
          </p:cNvSpPr>
          <p:nvPr/>
        </p:nvSpPr>
        <p:spPr>
          <a:xfrm>
            <a:off x="6117502" y="-61708"/>
            <a:ext cx="1909234" cy="1705448"/>
          </a:xfrm>
          <a:custGeom>
            <a:avLst/>
            <a:gdLst/>
            <a:ahLst/>
            <a:cxnLst/>
            <a:rect l="l" t="t" r="r" b="b"/>
            <a:pathLst>
              <a:path w="1909234" h="1705448">
                <a:moveTo>
                  <a:pt x="371490" y="0"/>
                </a:moveTo>
                <a:lnTo>
                  <a:pt x="1537745" y="0"/>
                </a:lnTo>
                <a:cubicBezTo>
                  <a:pt x="1764760" y="171517"/>
                  <a:pt x="1909234" y="444302"/>
                  <a:pt x="1909234" y="750831"/>
                </a:cubicBezTo>
                <a:cubicBezTo>
                  <a:pt x="1909234" y="1278051"/>
                  <a:pt x="1481837" y="1705448"/>
                  <a:pt x="954617" y="1705448"/>
                </a:cubicBezTo>
                <a:cubicBezTo>
                  <a:pt x="427397" y="1705448"/>
                  <a:pt x="0" y="1278051"/>
                  <a:pt x="0" y="750831"/>
                </a:cubicBezTo>
                <a:cubicBezTo>
                  <a:pt x="0" y="444302"/>
                  <a:pt x="144474" y="171517"/>
                  <a:pt x="37149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5" name="Oval 134"/>
          <p:cNvSpPr>
            <a:spLocks noChangeAspect="1"/>
          </p:cNvSpPr>
          <p:nvPr/>
        </p:nvSpPr>
        <p:spPr>
          <a:xfrm>
            <a:off x="7494454" y="1095309"/>
            <a:ext cx="1697544" cy="1909234"/>
          </a:xfrm>
          <a:custGeom>
            <a:avLst/>
            <a:gdLst/>
            <a:ahLst/>
            <a:cxnLst/>
            <a:rect l="l" t="t" r="r" b="b"/>
            <a:pathLst>
              <a:path w="1697544" h="1909234">
                <a:moveTo>
                  <a:pt x="954617" y="0"/>
                </a:moveTo>
                <a:cubicBezTo>
                  <a:pt x="1256666" y="0"/>
                  <a:pt x="1525952" y="140283"/>
                  <a:pt x="1697544" y="361910"/>
                </a:cubicBezTo>
                <a:lnTo>
                  <a:pt x="1697544" y="1547324"/>
                </a:lnTo>
                <a:cubicBezTo>
                  <a:pt x="1525952" y="1768951"/>
                  <a:pt x="1256666" y="1909234"/>
                  <a:pt x="954617" y="1909234"/>
                </a:cubicBezTo>
                <a:cubicBezTo>
                  <a:pt x="427397" y="1909234"/>
                  <a:pt x="0" y="1481837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6" name="Oval 135"/>
          <p:cNvSpPr>
            <a:spLocks noChangeAspect="1"/>
          </p:cNvSpPr>
          <p:nvPr/>
        </p:nvSpPr>
        <p:spPr>
          <a:xfrm>
            <a:off x="8056674" y="5140346"/>
            <a:ext cx="1137194" cy="1759729"/>
          </a:xfrm>
          <a:custGeom>
            <a:avLst/>
            <a:gdLst/>
            <a:ahLst/>
            <a:cxnLst/>
            <a:rect l="l" t="t" r="r" b="b"/>
            <a:pathLst>
              <a:path w="1137194" h="1759729">
                <a:moveTo>
                  <a:pt x="954617" y="0"/>
                </a:moveTo>
                <a:cubicBezTo>
                  <a:pt x="1017088" y="0"/>
                  <a:pt x="1078157" y="6001"/>
                  <a:pt x="1137194" y="17897"/>
                </a:cubicBezTo>
                <a:lnTo>
                  <a:pt x="1137194" y="1759729"/>
                </a:lnTo>
                <a:lnTo>
                  <a:pt x="443151" y="1759729"/>
                </a:lnTo>
                <a:cubicBezTo>
                  <a:pt x="176544" y="1591075"/>
                  <a:pt x="0" y="1293463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7" name="Oval 136"/>
          <p:cNvSpPr>
            <a:spLocks noChangeAspect="1"/>
          </p:cNvSpPr>
          <p:nvPr/>
        </p:nvSpPr>
        <p:spPr>
          <a:xfrm>
            <a:off x="6661711" y="4362912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8" name="Oval 137"/>
          <p:cNvSpPr>
            <a:spLocks noChangeAspect="1"/>
          </p:cNvSpPr>
          <p:nvPr/>
        </p:nvSpPr>
        <p:spPr>
          <a:xfrm>
            <a:off x="-69625" y="4948766"/>
            <a:ext cx="1353860" cy="1909234"/>
          </a:xfrm>
          <a:custGeom>
            <a:avLst/>
            <a:gdLst/>
            <a:ahLst/>
            <a:cxnLst/>
            <a:rect l="l" t="t" r="r" b="b"/>
            <a:pathLst>
              <a:path w="1353860" h="1909234">
                <a:moveTo>
                  <a:pt x="399243" y="0"/>
                </a:moveTo>
                <a:cubicBezTo>
                  <a:pt x="926463" y="0"/>
                  <a:pt x="1353860" y="427397"/>
                  <a:pt x="1353860" y="954617"/>
                </a:cubicBezTo>
                <a:cubicBezTo>
                  <a:pt x="1353860" y="1481837"/>
                  <a:pt x="926463" y="1909234"/>
                  <a:pt x="399243" y="1909234"/>
                </a:cubicBezTo>
                <a:cubicBezTo>
                  <a:pt x="256544" y="1909234"/>
                  <a:pt x="121158" y="1877924"/>
                  <a:pt x="0" y="1820890"/>
                </a:cubicBezTo>
                <a:lnTo>
                  <a:pt x="0" y="88345"/>
                </a:lnTo>
                <a:cubicBezTo>
                  <a:pt x="121158" y="31311"/>
                  <a:pt x="256544" y="0"/>
                  <a:pt x="399243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9" name="Oval 138"/>
          <p:cNvSpPr>
            <a:spLocks noChangeAspect="1"/>
          </p:cNvSpPr>
          <p:nvPr/>
        </p:nvSpPr>
        <p:spPr>
          <a:xfrm>
            <a:off x="708471" y="479033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0" name="Oval 139"/>
          <p:cNvSpPr>
            <a:spLocks noChangeAspect="1"/>
          </p:cNvSpPr>
          <p:nvPr/>
        </p:nvSpPr>
        <p:spPr>
          <a:xfrm>
            <a:off x="6117503" y="78398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1" name="Oval 140"/>
          <p:cNvSpPr>
            <a:spLocks noChangeAspect="1"/>
          </p:cNvSpPr>
          <p:nvPr/>
        </p:nvSpPr>
        <p:spPr>
          <a:xfrm>
            <a:off x="6459053" y="514034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18" name="Oval 117"/>
          <p:cNvSpPr>
            <a:spLocks noChangeAspect="1"/>
          </p:cNvSpPr>
          <p:nvPr/>
        </p:nvSpPr>
        <p:spPr>
          <a:xfrm>
            <a:off x="8398204" y="597861"/>
            <a:ext cx="793794" cy="1252918"/>
          </a:xfrm>
          <a:custGeom>
            <a:avLst/>
            <a:gdLst/>
            <a:ahLst/>
            <a:cxnLst/>
            <a:rect l="l" t="t" r="r" b="b"/>
            <a:pathLst>
              <a:path w="793794" h="1252918">
                <a:moveTo>
                  <a:pt x="626459" y="0"/>
                </a:moveTo>
                <a:cubicBezTo>
                  <a:pt x="684682" y="0"/>
                  <a:pt x="741049" y="7943"/>
                  <a:pt x="793794" y="25480"/>
                </a:cubicBezTo>
                <a:lnTo>
                  <a:pt x="793794" y="1227438"/>
                </a:lnTo>
                <a:cubicBezTo>
                  <a:pt x="741049" y="1244975"/>
                  <a:pt x="684682" y="1252918"/>
                  <a:pt x="626459" y="1252918"/>
                </a:cubicBezTo>
                <a:cubicBezTo>
                  <a:pt x="280475" y="1252918"/>
                  <a:pt x="0" y="972443"/>
                  <a:pt x="0" y="626459"/>
                </a:cubicBezTo>
                <a:cubicBezTo>
                  <a:pt x="0" y="280475"/>
                  <a:pt x="280475" y="0"/>
                  <a:pt x="626459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>
            <a:spLocks noChangeAspect="1"/>
          </p:cNvSpPr>
          <p:nvPr/>
        </p:nvSpPr>
        <p:spPr>
          <a:xfrm>
            <a:off x="6350100" y="206512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>
            <a:spLocks noChangeAspect="1"/>
          </p:cNvSpPr>
          <p:nvPr/>
        </p:nvSpPr>
        <p:spPr>
          <a:xfrm>
            <a:off x="6872127" y="1450645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>
            <a:spLocks noChangeAspect="1"/>
          </p:cNvSpPr>
          <p:nvPr/>
        </p:nvSpPr>
        <p:spPr>
          <a:xfrm>
            <a:off x="7219068" y="2049927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>
            <a:spLocks noChangeAspect="1"/>
          </p:cNvSpPr>
          <p:nvPr/>
        </p:nvSpPr>
        <p:spPr>
          <a:xfrm>
            <a:off x="7749416" y="2661634"/>
            <a:ext cx="721308" cy="721308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>
            <a:spLocks noChangeAspect="1"/>
          </p:cNvSpPr>
          <p:nvPr/>
        </p:nvSpPr>
        <p:spPr>
          <a:xfrm>
            <a:off x="685054" y="-100976"/>
            <a:ext cx="1193676" cy="697815"/>
          </a:xfrm>
          <a:custGeom>
            <a:avLst/>
            <a:gdLst/>
            <a:ahLst/>
            <a:cxnLst/>
            <a:rect l="l" t="t" r="r" b="b"/>
            <a:pathLst>
              <a:path w="1193676" h="697815">
                <a:moveTo>
                  <a:pt x="10179" y="0"/>
                </a:moveTo>
                <a:lnTo>
                  <a:pt x="1183497" y="0"/>
                </a:lnTo>
                <a:cubicBezTo>
                  <a:pt x="1190746" y="32633"/>
                  <a:pt x="1193676" y="66463"/>
                  <a:pt x="1193676" y="100977"/>
                </a:cubicBezTo>
                <a:cubicBezTo>
                  <a:pt x="1193676" y="430602"/>
                  <a:pt x="926463" y="697815"/>
                  <a:pt x="596838" y="697815"/>
                </a:cubicBezTo>
                <a:cubicBezTo>
                  <a:pt x="267213" y="697815"/>
                  <a:pt x="0" y="430602"/>
                  <a:pt x="0" y="100977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>
            <a:spLocks noChangeAspect="1"/>
          </p:cNvSpPr>
          <p:nvPr/>
        </p:nvSpPr>
        <p:spPr>
          <a:xfrm>
            <a:off x="1502638" y="-100976"/>
            <a:ext cx="1029028" cy="459889"/>
          </a:xfrm>
          <a:custGeom>
            <a:avLst/>
            <a:gdLst/>
            <a:ahLst/>
            <a:cxnLst/>
            <a:rect l="l" t="t" r="r" b="b"/>
            <a:pathLst>
              <a:path w="1029028" h="459889">
                <a:moveTo>
                  <a:pt x="0" y="0"/>
                </a:moveTo>
                <a:lnTo>
                  <a:pt x="1029028" y="0"/>
                </a:lnTo>
                <a:cubicBezTo>
                  <a:pt x="1001386" y="259074"/>
                  <a:pt x="781401" y="459889"/>
                  <a:pt x="514514" y="459889"/>
                </a:cubicBezTo>
                <a:cubicBezTo>
                  <a:pt x="247627" y="459889"/>
                  <a:pt x="27642" y="259074"/>
                  <a:pt x="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>
            <a:spLocks noChangeAspect="1"/>
          </p:cNvSpPr>
          <p:nvPr/>
        </p:nvSpPr>
        <p:spPr>
          <a:xfrm>
            <a:off x="-69624" y="-100976"/>
            <a:ext cx="590263" cy="612289"/>
          </a:xfrm>
          <a:custGeom>
            <a:avLst/>
            <a:gdLst/>
            <a:ahLst/>
            <a:cxnLst/>
            <a:rect l="l" t="t" r="r" b="b"/>
            <a:pathLst>
              <a:path w="590263" h="612289">
                <a:moveTo>
                  <a:pt x="0" y="0"/>
                </a:moveTo>
                <a:lnTo>
                  <a:pt x="581024" y="0"/>
                </a:lnTo>
                <a:cubicBezTo>
                  <a:pt x="587493" y="29611"/>
                  <a:pt x="590263" y="60308"/>
                  <a:pt x="590263" y="91651"/>
                </a:cubicBezTo>
                <a:cubicBezTo>
                  <a:pt x="590263" y="379191"/>
                  <a:pt x="357165" y="612289"/>
                  <a:pt x="69625" y="612289"/>
                </a:cubicBezTo>
                <a:lnTo>
                  <a:pt x="0" y="605270"/>
                </a:ln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>
            <a:spLocks noChangeAspect="1"/>
          </p:cNvSpPr>
          <p:nvPr/>
        </p:nvSpPr>
        <p:spPr>
          <a:xfrm>
            <a:off x="277432" y="4321783"/>
            <a:ext cx="1396887" cy="1396887"/>
          </a:xfrm>
          <a:prstGeom prst="ellipse">
            <a:avLst/>
          </a:pr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>
            <a:spLocks noChangeAspect="1"/>
          </p:cNvSpPr>
          <p:nvPr/>
        </p:nvSpPr>
        <p:spPr>
          <a:xfrm>
            <a:off x="5792131" y="6489965"/>
            <a:ext cx="1115939" cy="443769"/>
          </a:xfrm>
          <a:custGeom>
            <a:avLst/>
            <a:gdLst/>
            <a:ahLst/>
            <a:cxnLst/>
            <a:rect l="l" t="t" r="r" b="b"/>
            <a:pathLst>
              <a:path w="1115939" h="443769">
                <a:moveTo>
                  <a:pt x="557969" y="0"/>
                </a:moveTo>
                <a:cubicBezTo>
                  <a:pt x="830120" y="0"/>
                  <a:pt x="1058049" y="189335"/>
                  <a:pt x="1115939" y="443769"/>
                </a:cubicBezTo>
                <a:lnTo>
                  <a:pt x="0" y="443769"/>
                </a:lnTo>
                <a:cubicBezTo>
                  <a:pt x="57889" y="189335"/>
                  <a:pt x="285818" y="0"/>
                  <a:pt x="55796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>
            <a:spLocks noChangeAspect="1"/>
          </p:cNvSpPr>
          <p:nvPr/>
        </p:nvSpPr>
        <p:spPr>
          <a:xfrm>
            <a:off x="6127999" y="6408840"/>
            <a:ext cx="1237019" cy="524894"/>
          </a:xfrm>
          <a:custGeom>
            <a:avLst/>
            <a:gdLst/>
            <a:ahLst/>
            <a:cxnLst/>
            <a:rect l="l" t="t" r="r" b="b"/>
            <a:pathLst>
              <a:path w="1237019" h="524894">
                <a:moveTo>
                  <a:pt x="618509" y="0"/>
                </a:moveTo>
                <a:cubicBezTo>
                  <a:pt x="930325" y="0"/>
                  <a:pt x="1189147" y="226891"/>
                  <a:pt x="1237019" y="524894"/>
                </a:cubicBezTo>
                <a:lnTo>
                  <a:pt x="0" y="524894"/>
                </a:lnTo>
                <a:cubicBezTo>
                  <a:pt x="47872" y="226891"/>
                  <a:pt x="306694" y="0"/>
                  <a:pt x="61850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>
            <a:spLocks noChangeAspect="1"/>
          </p:cNvSpPr>
          <p:nvPr/>
        </p:nvSpPr>
        <p:spPr>
          <a:xfrm>
            <a:off x="7577655" y="6408841"/>
            <a:ext cx="1211408" cy="524893"/>
          </a:xfrm>
          <a:custGeom>
            <a:avLst/>
            <a:gdLst/>
            <a:ahLst/>
            <a:cxnLst/>
            <a:rect l="l" t="t" r="r" b="b"/>
            <a:pathLst>
              <a:path w="1211408" h="524893">
                <a:moveTo>
                  <a:pt x="605704" y="0"/>
                </a:moveTo>
                <a:cubicBezTo>
                  <a:pt x="914574" y="0"/>
                  <a:pt x="1170243" y="227782"/>
                  <a:pt x="1211408" y="524893"/>
                </a:cubicBezTo>
                <a:lnTo>
                  <a:pt x="0" y="524893"/>
                </a:lnTo>
                <a:cubicBezTo>
                  <a:pt x="41165" y="227782"/>
                  <a:pt x="296834" y="0"/>
                  <a:pt x="605704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>
            <a:spLocks noChangeAspect="1"/>
          </p:cNvSpPr>
          <p:nvPr/>
        </p:nvSpPr>
        <p:spPr>
          <a:xfrm>
            <a:off x="11073" y="4941986"/>
            <a:ext cx="611230" cy="61123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>
            <a:off x="-69625" y="6172569"/>
            <a:ext cx="778097" cy="750322"/>
          </a:xfrm>
          <a:custGeom>
            <a:avLst/>
            <a:gdLst/>
            <a:ahLst/>
            <a:cxnLst/>
            <a:rect l="l" t="t" r="r" b="b"/>
            <a:pathLst>
              <a:path w="778097" h="750322">
                <a:moveTo>
                  <a:pt x="261411" y="0"/>
                </a:moveTo>
                <a:cubicBezTo>
                  <a:pt x="546769" y="0"/>
                  <a:pt x="778097" y="231328"/>
                  <a:pt x="778097" y="516686"/>
                </a:cubicBezTo>
                <a:cubicBezTo>
                  <a:pt x="778097" y="601179"/>
                  <a:pt x="757816" y="680934"/>
                  <a:pt x="719843" y="750322"/>
                </a:cubicBezTo>
                <a:lnTo>
                  <a:pt x="0" y="750322"/>
                </a:lnTo>
                <a:lnTo>
                  <a:pt x="0" y="73330"/>
                </a:lnTo>
                <a:cubicBezTo>
                  <a:pt x="75863" y="26083"/>
                  <a:pt x="165591" y="0"/>
                  <a:pt x="26141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>
            <a:spLocks noChangeAspect="1"/>
          </p:cNvSpPr>
          <p:nvPr/>
        </p:nvSpPr>
        <p:spPr>
          <a:xfrm>
            <a:off x="-69625" y="5158575"/>
            <a:ext cx="563524" cy="897560"/>
          </a:xfrm>
          <a:custGeom>
            <a:avLst/>
            <a:gdLst/>
            <a:ahLst/>
            <a:cxnLst/>
            <a:rect l="l" t="t" r="r" b="b"/>
            <a:pathLst>
              <a:path w="563524" h="897560">
                <a:moveTo>
                  <a:pt x="114744" y="0"/>
                </a:moveTo>
                <a:cubicBezTo>
                  <a:pt x="362598" y="0"/>
                  <a:pt x="563524" y="200926"/>
                  <a:pt x="563524" y="448780"/>
                </a:cubicBezTo>
                <a:cubicBezTo>
                  <a:pt x="563524" y="696634"/>
                  <a:pt x="362598" y="897560"/>
                  <a:pt x="114744" y="897560"/>
                </a:cubicBezTo>
                <a:cubicBezTo>
                  <a:pt x="74918" y="897560"/>
                  <a:pt x="36304" y="892373"/>
                  <a:pt x="0" y="880900"/>
                </a:cubicBezTo>
                <a:lnTo>
                  <a:pt x="0" y="16661"/>
                </a:lnTo>
                <a:cubicBezTo>
                  <a:pt x="36304" y="5188"/>
                  <a:pt x="74918" y="0"/>
                  <a:pt x="11474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-25758" y="482386"/>
            <a:ext cx="598416" cy="905704"/>
          </a:xfrm>
          <a:custGeom>
            <a:avLst/>
            <a:gdLst/>
            <a:ahLst/>
            <a:cxnLst/>
            <a:rect l="l" t="t" r="r" b="b"/>
            <a:pathLst>
              <a:path w="598416" h="905704">
                <a:moveTo>
                  <a:pt x="145564" y="0"/>
                </a:moveTo>
                <a:cubicBezTo>
                  <a:pt x="395667" y="0"/>
                  <a:pt x="598416" y="202749"/>
                  <a:pt x="598416" y="452852"/>
                </a:cubicBezTo>
                <a:cubicBezTo>
                  <a:pt x="598416" y="702955"/>
                  <a:pt x="395667" y="905704"/>
                  <a:pt x="145564" y="905704"/>
                </a:cubicBezTo>
                <a:cubicBezTo>
                  <a:pt x="94398" y="905704"/>
                  <a:pt x="45214" y="897218"/>
                  <a:pt x="0" y="879648"/>
                </a:cubicBezTo>
                <a:lnTo>
                  <a:pt x="0" y="26056"/>
                </a:lnTo>
                <a:cubicBezTo>
                  <a:pt x="45214" y="8486"/>
                  <a:pt x="94398" y="0"/>
                  <a:pt x="14556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>
            <a:spLocks noChangeAspect="1"/>
          </p:cNvSpPr>
          <p:nvPr/>
        </p:nvSpPr>
        <p:spPr>
          <a:xfrm>
            <a:off x="474208" y="836793"/>
            <a:ext cx="910817" cy="91081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>
            <a:spLocks noChangeAspect="1"/>
          </p:cNvSpPr>
          <p:nvPr/>
        </p:nvSpPr>
        <p:spPr>
          <a:xfrm>
            <a:off x="319223" y="1452260"/>
            <a:ext cx="772993" cy="77299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>
            <a:spLocks noChangeAspect="1"/>
          </p:cNvSpPr>
          <p:nvPr/>
        </p:nvSpPr>
        <p:spPr>
          <a:xfrm>
            <a:off x="371257" y="1886983"/>
            <a:ext cx="610366" cy="610366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>
            <a:spLocks noChangeAspect="1"/>
          </p:cNvSpPr>
          <p:nvPr/>
        </p:nvSpPr>
        <p:spPr>
          <a:xfrm>
            <a:off x="154676" y="1919682"/>
            <a:ext cx="521764" cy="52176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>
            <a:spLocks noChangeAspect="1"/>
          </p:cNvSpPr>
          <p:nvPr/>
        </p:nvSpPr>
        <p:spPr>
          <a:xfrm>
            <a:off x="7302517" y="-61709"/>
            <a:ext cx="910818" cy="750833"/>
          </a:xfrm>
          <a:custGeom>
            <a:avLst/>
            <a:gdLst/>
            <a:ahLst/>
            <a:cxnLst/>
            <a:rect l="l" t="t" r="r" b="b"/>
            <a:pathLst>
              <a:path w="910818" h="750833">
                <a:moveTo>
                  <a:pt x="111441" y="0"/>
                </a:moveTo>
                <a:lnTo>
                  <a:pt x="799378" y="0"/>
                </a:lnTo>
                <a:cubicBezTo>
                  <a:pt x="869408" y="78400"/>
                  <a:pt x="910818" y="182076"/>
                  <a:pt x="910818" y="295424"/>
                </a:cubicBezTo>
                <a:cubicBezTo>
                  <a:pt x="910818" y="546939"/>
                  <a:pt x="706924" y="750833"/>
                  <a:pt x="455409" y="750833"/>
                </a:cubicBezTo>
                <a:cubicBezTo>
                  <a:pt x="203894" y="750833"/>
                  <a:pt x="0" y="546939"/>
                  <a:pt x="0" y="295424"/>
                </a:cubicBezTo>
                <a:cubicBezTo>
                  <a:pt x="0" y="182076"/>
                  <a:pt x="41410" y="78400"/>
                  <a:pt x="11144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>
            <a:spLocks noChangeAspect="1"/>
          </p:cNvSpPr>
          <p:nvPr/>
        </p:nvSpPr>
        <p:spPr>
          <a:xfrm>
            <a:off x="8718124" y="-61709"/>
            <a:ext cx="473874" cy="613011"/>
          </a:xfrm>
          <a:custGeom>
            <a:avLst/>
            <a:gdLst/>
            <a:ahLst/>
            <a:cxnLst/>
            <a:rect l="l" t="t" r="r" b="b"/>
            <a:pathLst>
              <a:path w="473874" h="613011">
                <a:moveTo>
                  <a:pt x="29684" y="0"/>
                </a:moveTo>
                <a:lnTo>
                  <a:pt x="473874" y="0"/>
                </a:lnTo>
                <a:lnTo>
                  <a:pt x="473874" y="611150"/>
                </a:lnTo>
                <a:cubicBezTo>
                  <a:pt x="467789" y="612887"/>
                  <a:pt x="461614" y="613011"/>
                  <a:pt x="455409" y="613011"/>
                </a:cubicBezTo>
                <a:cubicBezTo>
                  <a:pt x="203894" y="613011"/>
                  <a:pt x="0" y="409117"/>
                  <a:pt x="0" y="157602"/>
                </a:cubicBezTo>
                <a:cubicBezTo>
                  <a:pt x="0" y="101995"/>
                  <a:pt x="9966" y="48716"/>
                  <a:pt x="2968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>
            <a:spLocks noChangeAspect="1"/>
          </p:cNvSpPr>
          <p:nvPr/>
        </p:nvSpPr>
        <p:spPr>
          <a:xfrm>
            <a:off x="7748238" y="282933"/>
            <a:ext cx="1128521" cy="1128521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>
            <a:spLocks noChangeAspect="1"/>
          </p:cNvSpPr>
          <p:nvPr/>
        </p:nvSpPr>
        <p:spPr>
          <a:xfrm>
            <a:off x="8914718" y="749603"/>
            <a:ext cx="277280" cy="907992"/>
          </a:xfrm>
          <a:custGeom>
            <a:avLst/>
            <a:gdLst/>
            <a:ahLst/>
            <a:cxnLst/>
            <a:rect l="l" t="t" r="r" b="b"/>
            <a:pathLst>
              <a:path w="277280" h="907992">
                <a:moveTo>
                  <a:pt x="277280" y="0"/>
                </a:moveTo>
                <a:lnTo>
                  <a:pt x="277280" y="907992"/>
                </a:lnTo>
                <a:cubicBezTo>
                  <a:pt x="112021" y="824131"/>
                  <a:pt x="0" y="652146"/>
                  <a:pt x="0" y="453996"/>
                </a:cubicBezTo>
                <a:cubicBezTo>
                  <a:pt x="0" y="255847"/>
                  <a:pt x="112021" y="83861"/>
                  <a:pt x="27728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>
            <a:spLocks noChangeAspect="1"/>
          </p:cNvSpPr>
          <p:nvPr/>
        </p:nvSpPr>
        <p:spPr>
          <a:xfrm>
            <a:off x="7590871" y="728498"/>
            <a:ext cx="969734" cy="9697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>
            <a:spLocks noChangeAspect="1"/>
          </p:cNvSpPr>
          <p:nvPr/>
        </p:nvSpPr>
        <p:spPr>
          <a:xfrm>
            <a:off x="7470041" y="1326476"/>
            <a:ext cx="608190" cy="60819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7629941" y="5611427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6972882" y="5242254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>
            <a:spLocks noChangeAspect="1"/>
          </p:cNvSpPr>
          <p:nvPr/>
        </p:nvSpPr>
        <p:spPr>
          <a:xfrm>
            <a:off x="7494454" y="4928166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>
            <a:spLocks noChangeAspect="1"/>
          </p:cNvSpPr>
          <p:nvPr/>
        </p:nvSpPr>
        <p:spPr>
          <a:xfrm>
            <a:off x="8229034" y="5666511"/>
            <a:ext cx="605634" cy="6056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>
            <a:spLocks noChangeAspect="1"/>
          </p:cNvSpPr>
          <p:nvPr/>
        </p:nvSpPr>
        <p:spPr>
          <a:xfrm>
            <a:off x="8078231" y="4097842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>
            <a:spLocks noChangeAspect="1"/>
          </p:cNvSpPr>
          <p:nvPr/>
        </p:nvSpPr>
        <p:spPr>
          <a:xfrm>
            <a:off x="8411816" y="5057878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>
            <a:spLocks noChangeAspect="1"/>
          </p:cNvSpPr>
          <p:nvPr/>
        </p:nvSpPr>
        <p:spPr>
          <a:xfrm>
            <a:off x="8688590" y="4790335"/>
            <a:ext cx="503408" cy="553550"/>
          </a:xfrm>
          <a:custGeom>
            <a:avLst/>
            <a:gdLst/>
            <a:ahLst/>
            <a:cxnLst/>
            <a:rect l="l" t="t" r="r" b="b"/>
            <a:pathLst>
              <a:path w="503408" h="553550">
                <a:moveTo>
                  <a:pt x="276775" y="0"/>
                </a:moveTo>
                <a:cubicBezTo>
                  <a:pt x="370698" y="0"/>
                  <a:pt x="453694" y="46784"/>
                  <a:pt x="503408" y="118545"/>
                </a:cubicBezTo>
                <a:lnTo>
                  <a:pt x="503408" y="435005"/>
                </a:lnTo>
                <a:cubicBezTo>
                  <a:pt x="453694" y="506767"/>
                  <a:pt x="370698" y="553550"/>
                  <a:pt x="276775" y="553550"/>
                </a:cubicBezTo>
                <a:cubicBezTo>
                  <a:pt x="123916" y="553550"/>
                  <a:pt x="0" y="429634"/>
                  <a:pt x="0" y="276775"/>
                </a:cubicBezTo>
                <a:cubicBezTo>
                  <a:pt x="0" y="123916"/>
                  <a:pt x="123916" y="0"/>
                  <a:pt x="276775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7CEA9F-ACB6-42AC-A6EE-B747A6FB4A7F}" type="datetimeFigureOut">
              <a:rPr lang="en-US" smtClean="0"/>
              <a:t>9/15/2014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EDACFD-B788-4A41-922A-E57E9B21AD05}" type="slidenum">
              <a:rPr lang="en-US" smtClean="0"/>
              <a:t>‹#›</a:t>
            </a:fld>
            <a:endParaRPr lang="en-US"/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1583172" y="5454223"/>
            <a:ext cx="1909234" cy="1468668"/>
          </a:xfrm>
          <a:custGeom>
            <a:avLst/>
            <a:gdLst/>
            <a:ahLst/>
            <a:cxnLst/>
            <a:rect l="l" t="t" r="r" b="b"/>
            <a:pathLst>
              <a:path w="1909234" h="1468668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144075"/>
                  <a:pt x="1854043" y="1320642"/>
                  <a:pt x="1758159" y="1468668"/>
                </a:cubicBezTo>
                <a:lnTo>
                  <a:pt x="151075" y="1468668"/>
                </a:lnTo>
                <a:cubicBezTo>
                  <a:pt x="55192" y="1320642"/>
                  <a:pt x="0" y="114407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8570944" y="3382942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8398204" y="35360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8608408" y="36884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154676" y="2698928"/>
            <a:ext cx="467627" cy="46762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474208" y="3166555"/>
            <a:ext cx="458770" cy="45877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270258" y="3382942"/>
            <a:ext cx="352045" cy="3520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>
            <a:off x="-86601" y="2581479"/>
            <a:ext cx="1360441" cy="1909234"/>
          </a:xfrm>
          <a:custGeom>
            <a:avLst/>
            <a:gdLst/>
            <a:ahLst/>
            <a:cxnLst/>
            <a:rect l="l" t="t" r="r" b="b"/>
            <a:pathLst>
              <a:path w="1360441" h="1909234">
                <a:moveTo>
                  <a:pt x="405824" y="0"/>
                </a:moveTo>
                <a:cubicBezTo>
                  <a:pt x="933044" y="0"/>
                  <a:pt x="1360441" y="427397"/>
                  <a:pt x="1360441" y="954617"/>
                </a:cubicBezTo>
                <a:cubicBezTo>
                  <a:pt x="1360441" y="1481837"/>
                  <a:pt x="933044" y="1909234"/>
                  <a:pt x="405824" y="1909234"/>
                </a:cubicBezTo>
                <a:cubicBezTo>
                  <a:pt x="260527" y="1909234"/>
                  <a:pt x="122812" y="1876773"/>
                  <a:pt x="0" y="1817719"/>
                </a:cubicBezTo>
                <a:lnTo>
                  <a:pt x="0" y="91515"/>
                </a:lnTo>
                <a:cubicBezTo>
                  <a:pt x="122812" y="32461"/>
                  <a:pt x="260527" y="0"/>
                  <a:pt x="405824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6173123" y="2395416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Effect of continuous suckling/”ewe-rearing” and supplementation on growth performance of pasture-raised Katahdin lambs </a:t>
            </a:r>
            <a:r>
              <a:rPr lang="en-US" dirty="0" smtClean="0">
                <a:solidFill>
                  <a:srgbClr val="FFFF00"/>
                </a:solidFill>
              </a:rPr>
              <a:t/>
            </a:r>
            <a:br>
              <a:rPr lang="en-US" dirty="0" smtClean="0">
                <a:solidFill>
                  <a:srgbClr val="FFFF00"/>
                </a:solidFill>
              </a:rPr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1852020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>
                <a:solidFill>
                  <a:srgbClr val="FFFF00"/>
                </a:solidFill>
                <a:latin typeface="Calibri" pitchFamily="34" charset="0"/>
              </a:rPr>
              <a:t>S.L. </a:t>
            </a:r>
            <a:r>
              <a:rPr lang="en-US" sz="2400" b="1" dirty="0" err="1" smtClean="0">
                <a:solidFill>
                  <a:srgbClr val="FFFF00"/>
                </a:solidFill>
                <a:latin typeface="Calibri" pitchFamily="34" charset="0"/>
              </a:rPr>
              <a:t>Rastle</a:t>
            </a:r>
            <a:r>
              <a:rPr lang="en-US" sz="2400" b="1" dirty="0" smtClean="0">
                <a:solidFill>
                  <a:srgbClr val="FFFF00"/>
                </a:solidFill>
                <a:latin typeface="Calibri" pitchFamily="34" charset="0"/>
              </a:rPr>
              <a:t>-Simpson</a:t>
            </a:r>
            <a:r>
              <a:rPr lang="en-US" sz="2400" b="1" dirty="0">
                <a:solidFill>
                  <a:srgbClr val="FFFF00"/>
                </a:solidFill>
                <a:latin typeface="Calibri" pitchFamily="34" charset="0"/>
              </a:rPr>
              <a:t>, K.N. D’Souza, </a:t>
            </a:r>
            <a:r>
              <a:rPr lang="en-US" sz="2400" b="1" dirty="0" smtClean="0">
                <a:solidFill>
                  <a:srgbClr val="FFFF00"/>
                </a:solidFill>
                <a:latin typeface="Calibri" pitchFamily="34" charset="0"/>
              </a:rPr>
              <a:t>A.K. </a:t>
            </a:r>
            <a:r>
              <a:rPr lang="en-US" sz="2400" b="1" dirty="0">
                <a:solidFill>
                  <a:srgbClr val="FFFF00"/>
                </a:solidFill>
                <a:latin typeface="Calibri" pitchFamily="34" charset="0"/>
              </a:rPr>
              <a:t>Redhead, </a:t>
            </a:r>
            <a:endParaRPr lang="en-US" sz="2400" b="1" dirty="0" smtClean="0">
              <a:solidFill>
                <a:srgbClr val="FFFF00"/>
              </a:solidFill>
              <a:latin typeface="Calibri" pitchFamily="34" charset="0"/>
            </a:endParaRPr>
          </a:p>
          <a:p>
            <a:pPr algn="ctr"/>
            <a:r>
              <a:rPr lang="en-US" sz="2400" b="1" dirty="0" smtClean="0">
                <a:solidFill>
                  <a:srgbClr val="FFFF00"/>
                </a:solidFill>
                <a:latin typeface="Calibri" pitchFamily="34" charset="0"/>
              </a:rPr>
              <a:t>Q</a:t>
            </a:r>
            <a:r>
              <a:rPr lang="en-US" sz="2400" b="1" dirty="0">
                <a:solidFill>
                  <a:srgbClr val="FFFF00"/>
                </a:solidFill>
                <a:latin typeface="Calibri" pitchFamily="34" charset="0"/>
              </a:rPr>
              <a:t>. S. Baptiste, M. Knights</a:t>
            </a:r>
          </a:p>
          <a:p>
            <a:pPr algn="ctr"/>
            <a:r>
              <a:rPr lang="en-US" dirty="0">
                <a:solidFill>
                  <a:srgbClr val="FFFF00"/>
                </a:solidFill>
                <a:latin typeface="Calibri" pitchFamily="34" charset="0"/>
              </a:rPr>
              <a:t>Division of Animal and Nutritional Sciences, West Virginia University, Morgantown, WV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23616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Both suckling </a:t>
            </a:r>
            <a:r>
              <a:rPr lang="en-US" dirty="0"/>
              <a:t>and supplementation independently </a:t>
            </a:r>
            <a:r>
              <a:rPr lang="en-US" dirty="0" smtClean="0"/>
              <a:t>improve </a:t>
            </a:r>
            <a:r>
              <a:rPr lang="en-US" dirty="0"/>
              <a:t>growth performance of pasture-raised lambs. </a:t>
            </a:r>
            <a:endParaRPr lang="en-US" dirty="0" smtClean="0"/>
          </a:p>
          <a:p>
            <a:pPr lvl="1"/>
            <a:r>
              <a:rPr lang="en-US" dirty="0" smtClean="0"/>
              <a:t>-Gain per period </a:t>
            </a:r>
          </a:p>
          <a:p>
            <a:pPr lvl="1"/>
            <a:r>
              <a:rPr lang="en-US" dirty="0" smtClean="0"/>
              <a:t>-Final weights</a:t>
            </a:r>
          </a:p>
          <a:p>
            <a:r>
              <a:rPr lang="en-US" dirty="0" smtClean="0"/>
              <a:t>Continuous </a:t>
            </a:r>
            <a:r>
              <a:rPr lang="en-US" dirty="0"/>
              <a:t>suckling improved the </a:t>
            </a:r>
            <a:r>
              <a:rPr lang="en-US" dirty="0" smtClean="0"/>
              <a:t>overall ADG </a:t>
            </a:r>
            <a:r>
              <a:rPr lang="en-US" dirty="0"/>
              <a:t>of lambs.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9902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6"/>
          <a:stretch/>
        </p:blipFill>
        <p:spPr bwMode="auto">
          <a:xfrm>
            <a:off x="504825" y="498764"/>
            <a:ext cx="8134350" cy="5992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63685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927"/>
            <a:ext cx="7125113" cy="924475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Further Research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762000"/>
            <a:ext cx="7125112" cy="1164439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dirty="0" smtClean="0"/>
              <a:t>We will be starting a repeat of this trial this spring. </a:t>
            </a:r>
          </a:p>
          <a:p>
            <a:pPr algn="ctr"/>
            <a:r>
              <a:rPr lang="en-US" dirty="0" smtClean="0"/>
              <a:t>Some of the supplements will be provided.</a:t>
            </a:r>
          </a:p>
          <a:p>
            <a:pPr algn="ctr"/>
            <a:r>
              <a:rPr lang="en-US" dirty="0" smtClean="0"/>
              <a:t>If interested please contact Stephanie.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074" name="Picture 2" descr="http://www.animalliberationfront.com/Games/Comedy/cartoons/dogworryingshee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752600"/>
            <a:ext cx="482917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71600" y="5638800"/>
            <a:ext cx="6324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Stephanie Simpson	</a:t>
            </a:r>
          </a:p>
          <a:p>
            <a:pPr algn="ctr"/>
            <a:r>
              <a:rPr lang="en-US" dirty="0" err="1" smtClean="0"/>
              <a:t>Email:slsimpson@hsc.wvu.edu</a:t>
            </a:r>
            <a:endParaRPr lang="en-US" dirty="0" smtClean="0"/>
          </a:p>
          <a:p>
            <a:pPr algn="ctr"/>
            <a:r>
              <a:rPr lang="en-US" dirty="0" smtClean="0"/>
              <a:t>Phone: 304-680-4121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8977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Traditional Weaning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/>
          </a:p>
          <a:p>
            <a:r>
              <a:rPr lang="en-US" b="1" dirty="0" smtClean="0"/>
              <a:t>Common </a:t>
            </a:r>
            <a:r>
              <a:rPr lang="en-US" b="1" dirty="0"/>
              <a:t>management practice </a:t>
            </a:r>
            <a:endParaRPr lang="en-US" dirty="0"/>
          </a:p>
          <a:p>
            <a:r>
              <a:rPr lang="en-US" b="1" dirty="0" smtClean="0"/>
              <a:t>3-4 </a:t>
            </a:r>
            <a:r>
              <a:rPr lang="en-US" b="1" dirty="0"/>
              <a:t>months of age </a:t>
            </a:r>
            <a:endParaRPr lang="en-US" dirty="0"/>
          </a:p>
          <a:p>
            <a:r>
              <a:rPr lang="en-US" b="1" dirty="0" smtClean="0"/>
              <a:t>Reduce </a:t>
            </a:r>
            <a:r>
              <a:rPr lang="en-US" b="1" dirty="0"/>
              <a:t>metabolic demand on the dam </a:t>
            </a:r>
            <a:endParaRPr lang="en-US" dirty="0"/>
          </a:p>
          <a:p>
            <a:pPr lvl="1"/>
            <a:r>
              <a:rPr lang="en-US" dirty="0"/>
              <a:t>–BCS to recover </a:t>
            </a:r>
          </a:p>
          <a:p>
            <a:pPr lvl="1"/>
            <a:r>
              <a:rPr lang="en-US" dirty="0"/>
              <a:t>–Earlier resumption of postpartum reproductive cycles </a:t>
            </a:r>
          </a:p>
          <a:p>
            <a:r>
              <a:rPr lang="en-US" b="1" dirty="0" smtClean="0"/>
              <a:t>Lambs </a:t>
            </a:r>
            <a:r>
              <a:rPr lang="en-US" b="1" dirty="0"/>
              <a:t>placed into feedlots </a:t>
            </a:r>
            <a:endParaRPr lang="en-US" dirty="0"/>
          </a:p>
          <a:p>
            <a:r>
              <a:rPr lang="en-US" b="1" dirty="0" smtClean="0"/>
              <a:t>Psychological </a:t>
            </a:r>
            <a:r>
              <a:rPr lang="en-US" b="1" dirty="0"/>
              <a:t>and nutritional stress </a:t>
            </a:r>
            <a:endParaRPr lang="en-US" dirty="0"/>
          </a:p>
          <a:p>
            <a:r>
              <a:rPr lang="en-US" b="1" dirty="0" smtClean="0"/>
              <a:t>Compromise </a:t>
            </a:r>
            <a:r>
              <a:rPr lang="en-US" b="1" dirty="0"/>
              <a:t>growth, immune function, and welfare of lambs </a:t>
            </a:r>
            <a:endParaRPr lang="en-US" dirty="0"/>
          </a:p>
          <a:p>
            <a:pPr lvl="1"/>
            <a:r>
              <a:rPr lang="en-US" dirty="0"/>
              <a:t>–Retardation of growth in lambs up to 6 months of </a:t>
            </a:r>
            <a:r>
              <a:rPr lang="en-US" dirty="0" smtClean="0"/>
              <a:t>age</a:t>
            </a:r>
            <a:endParaRPr lang="en-US" dirty="0"/>
          </a:p>
          <a:p>
            <a:r>
              <a:rPr lang="en-US" b="1" dirty="0" smtClean="0"/>
              <a:t>Leads </a:t>
            </a:r>
            <a:r>
              <a:rPr lang="en-US" b="1" dirty="0"/>
              <a:t>to overall decline in productivity 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32885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Continuous Suckling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Lower </a:t>
            </a:r>
            <a:r>
              <a:rPr lang="en-US" b="1" dirty="0"/>
              <a:t>susceptibility to parasitism </a:t>
            </a:r>
            <a:endParaRPr lang="en-US" dirty="0"/>
          </a:p>
          <a:p>
            <a:pPr lvl="1"/>
            <a:r>
              <a:rPr lang="en-US" dirty="0"/>
              <a:t>–Reduced worm burden </a:t>
            </a:r>
            <a:r>
              <a:rPr lang="en-US" dirty="0" smtClean="0"/>
              <a:t> </a:t>
            </a:r>
            <a:endParaRPr lang="en-US" dirty="0"/>
          </a:p>
          <a:p>
            <a:pPr lvl="1"/>
            <a:r>
              <a:rPr lang="en-US" dirty="0"/>
              <a:t>–Whether continuous suckling can reduce parasitism under field conditions has yet to be determined </a:t>
            </a:r>
            <a:endParaRPr lang="en-US" dirty="0" smtClean="0"/>
          </a:p>
          <a:p>
            <a:pPr lvl="1"/>
            <a:endParaRPr lang="en-US" dirty="0"/>
          </a:p>
          <a:p>
            <a:r>
              <a:rPr lang="en-US" b="1" dirty="0" smtClean="0"/>
              <a:t>Increased </a:t>
            </a:r>
            <a:r>
              <a:rPr lang="en-US" b="1" dirty="0"/>
              <a:t>pre-slaughter growth rates </a:t>
            </a:r>
            <a:endParaRPr lang="en-US" dirty="0"/>
          </a:p>
          <a:p>
            <a:pPr lvl="1"/>
            <a:r>
              <a:rPr lang="en-US" dirty="0"/>
              <a:t>–Depression in growth rate of early weaned lambs </a:t>
            </a:r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8453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Increase </a:t>
            </a:r>
            <a:r>
              <a:rPr lang="en-US" b="1" dirty="0"/>
              <a:t>in demand and price for lighter (&lt;100 </a:t>
            </a:r>
            <a:r>
              <a:rPr lang="en-US" b="1" dirty="0" smtClean="0"/>
              <a:t>lbs.) </a:t>
            </a:r>
            <a:r>
              <a:rPr lang="en-US" b="1" dirty="0"/>
              <a:t>market lambs in the Northeast. </a:t>
            </a:r>
            <a:endParaRPr lang="en-US" dirty="0"/>
          </a:p>
          <a:p>
            <a:r>
              <a:rPr lang="en-US" b="1" dirty="0" smtClean="0"/>
              <a:t>Market </a:t>
            </a:r>
            <a:r>
              <a:rPr lang="en-US" b="1" dirty="0"/>
              <a:t>weights can potentially be achieved by 3-5 months of age </a:t>
            </a:r>
            <a:endParaRPr lang="en-US" dirty="0"/>
          </a:p>
          <a:p>
            <a:r>
              <a:rPr lang="en-US" b="1" dirty="0" smtClean="0"/>
              <a:t>Lambs </a:t>
            </a:r>
            <a:r>
              <a:rPr lang="en-US" b="1" dirty="0"/>
              <a:t>can be finished on pasture while suckling without being placed in a fattening facility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72739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b="1" dirty="0"/>
              <a:t>Determine the effect of continuous suckling with and without supplementation on </a:t>
            </a:r>
            <a:r>
              <a:rPr lang="en-US" b="1" dirty="0" smtClean="0"/>
              <a:t>the growth </a:t>
            </a:r>
            <a:r>
              <a:rPr lang="en-US" b="1" dirty="0"/>
              <a:t>rate of lambs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4209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3" y="1807361"/>
            <a:ext cx="7125112" cy="4745839"/>
          </a:xfrm>
        </p:spPr>
        <p:txBody>
          <a:bodyPr>
            <a:normAutofit fontScale="85000" lnSpcReduction="20000"/>
          </a:bodyPr>
          <a:lstStyle/>
          <a:p>
            <a:endParaRPr lang="en-US" dirty="0"/>
          </a:p>
          <a:p>
            <a:endParaRPr lang="en-US" dirty="0"/>
          </a:p>
          <a:p>
            <a:endParaRPr lang="en-US" b="1" dirty="0" smtClean="0"/>
          </a:p>
          <a:p>
            <a:endParaRPr lang="en-US" b="1" dirty="0"/>
          </a:p>
          <a:p>
            <a:r>
              <a:rPr lang="en-US" b="1" dirty="0" smtClean="0"/>
              <a:t>Spring </a:t>
            </a:r>
            <a:r>
              <a:rPr lang="en-US" b="1" dirty="0"/>
              <a:t>born lambs 2.5-3 months of age </a:t>
            </a:r>
            <a:endParaRPr lang="en-US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r>
              <a:rPr lang="en-US" b="1" dirty="0" smtClean="0"/>
              <a:t>All animals were </a:t>
            </a:r>
            <a:r>
              <a:rPr lang="en-US" b="1" dirty="0"/>
              <a:t>on pasture for the entire experiment (3 months) </a:t>
            </a:r>
            <a:endParaRPr lang="en-US" b="1" dirty="0" smtClean="0"/>
          </a:p>
          <a:p>
            <a:endParaRPr lang="en-US" b="1" dirty="0" smtClean="0"/>
          </a:p>
          <a:p>
            <a:r>
              <a:rPr lang="en-US" b="1" dirty="0" smtClean="0"/>
              <a:t>Supplemented lambs received </a:t>
            </a:r>
            <a:r>
              <a:rPr lang="en-US" b="1" i="1" dirty="0" smtClean="0"/>
              <a:t>ad libitum </a:t>
            </a:r>
            <a:r>
              <a:rPr lang="en-US" b="1" dirty="0" smtClean="0"/>
              <a:t>access to 16% crude protein lamb pellets</a:t>
            </a:r>
          </a:p>
          <a:p>
            <a:endParaRPr lang="en-US" b="1" dirty="0" smtClean="0"/>
          </a:p>
          <a:p>
            <a:r>
              <a:rPr lang="en-US" b="1" dirty="0" smtClean="0"/>
              <a:t>Lambs were weighed approximately every two weeks</a:t>
            </a:r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609600" y="2798619"/>
            <a:ext cx="15240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2419350" y="2800245"/>
            <a:ext cx="16764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4800600" y="2800245"/>
            <a:ext cx="16764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6705600" y="2819400"/>
            <a:ext cx="16002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71500" y="2829580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Weaned</a:t>
            </a:r>
          </a:p>
          <a:p>
            <a:pPr algn="ctr"/>
            <a:r>
              <a:rPr lang="en-US" sz="1400" dirty="0" smtClean="0"/>
              <a:t>No supplement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2476500" y="2829580"/>
            <a:ext cx="1562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Weaned</a:t>
            </a:r>
          </a:p>
          <a:p>
            <a:pPr algn="ctr"/>
            <a:r>
              <a:rPr lang="en-US" sz="1400" dirty="0"/>
              <a:t>S</a:t>
            </a:r>
            <a:r>
              <a:rPr lang="en-US" sz="1400" dirty="0" smtClean="0"/>
              <a:t>upplemented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6762750" y="2829580"/>
            <a:ext cx="1485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Suckling</a:t>
            </a:r>
          </a:p>
          <a:p>
            <a:pPr algn="ctr"/>
            <a:r>
              <a:rPr lang="en-US" sz="1400" dirty="0"/>
              <a:t>S</a:t>
            </a:r>
            <a:r>
              <a:rPr lang="en-US" sz="1400" dirty="0" smtClean="0"/>
              <a:t>upplemented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4876800" y="2819400"/>
            <a:ext cx="1562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Suckling</a:t>
            </a:r>
          </a:p>
          <a:p>
            <a:r>
              <a:rPr lang="en-US" sz="1400" dirty="0" smtClean="0"/>
              <a:t>No supplement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5467355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3859858"/>
              </p:ext>
            </p:extLst>
          </p:nvPr>
        </p:nvGraphicFramePr>
        <p:xfrm>
          <a:off x="304800" y="76200"/>
          <a:ext cx="4987290" cy="31418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6"/>
          <p:cNvSpPr txBox="1"/>
          <p:nvPr/>
        </p:nvSpPr>
        <p:spPr>
          <a:xfrm>
            <a:off x="3886200" y="664458"/>
            <a:ext cx="1905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6" name="TextBox 6"/>
          <p:cNvSpPr txBox="1"/>
          <p:nvPr/>
        </p:nvSpPr>
        <p:spPr>
          <a:xfrm>
            <a:off x="1686788" y="922324"/>
            <a:ext cx="190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</a:t>
            </a:r>
            <a:endParaRPr lang="en-US" dirty="0"/>
          </a:p>
        </p:txBody>
      </p:sp>
      <p:graphicFrame>
        <p:nvGraphicFramePr>
          <p:cNvPr id="8" name="Char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5548804"/>
              </p:ext>
            </p:extLst>
          </p:nvPr>
        </p:nvGraphicFramePr>
        <p:xfrm>
          <a:off x="4343400" y="2979479"/>
          <a:ext cx="4800600" cy="38438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6"/>
          <p:cNvSpPr txBox="1"/>
          <p:nvPr/>
        </p:nvSpPr>
        <p:spPr>
          <a:xfrm>
            <a:off x="5652655" y="3611296"/>
            <a:ext cx="190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0" name="TextBox 6"/>
          <p:cNvSpPr txBox="1"/>
          <p:nvPr/>
        </p:nvSpPr>
        <p:spPr>
          <a:xfrm>
            <a:off x="7772400" y="4191000"/>
            <a:ext cx="1905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b</a:t>
            </a:r>
            <a:endParaRPr lang="en-US" dirty="0"/>
          </a:p>
        </p:txBody>
      </p:sp>
      <p:pic>
        <p:nvPicPr>
          <p:cNvPr id="1026" name="Picture 2" descr="http://paccoastkat.org/karenpics/novdec05lamb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4191000"/>
            <a:ext cx="38100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81089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7571058"/>
              </p:ext>
            </p:extLst>
          </p:nvPr>
        </p:nvGraphicFramePr>
        <p:xfrm>
          <a:off x="1009650" y="1806575"/>
          <a:ext cx="7124700" cy="4052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167495" y="2634734"/>
            <a:ext cx="190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4569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7691844"/>
              </p:ext>
            </p:extLst>
          </p:nvPr>
        </p:nvGraphicFramePr>
        <p:xfrm>
          <a:off x="27709" y="152400"/>
          <a:ext cx="5715000" cy="3276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9498718"/>
              </p:ext>
            </p:extLst>
          </p:nvPr>
        </p:nvGraphicFramePr>
        <p:xfrm>
          <a:off x="2743200" y="3505200"/>
          <a:ext cx="6153150" cy="32686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050" name="Picture 2" descr="http://www.sheep101.info/Images/3lambsgrazin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57200"/>
            <a:ext cx="3023616" cy="2267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7813991"/>
      </p:ext>
    </p:extLst>
  </p:cSld>
  <p:clrMapOvr>
    <a:masterClrMapping/>
  </p:clrMapOvr>
</p:sld>
</file>

<file path=ppt/theme/theme1.xml><?xml version="1.0" encoding="utf-8"?>
<a:theme xmlns:a="http://schemas.openxmlformats.org/drawingml/2006/main" name="Summer">
  <a:themeElements>
    <a:clrScheme name="Summer">
      <a:dk1>
        <a:sysClr val="windowText" lastClr="000000"/>
      </a:dk1>
      <a:lt1>
        <a:sysClr val="window" lastClr="FFFFFF"/>
      </a:lt1>
      <a:dk2>
        <a:srgbClr val="E89117"/>
      </a:dk2>
      <a:lt2>
        <a:srgbClr val="FEDD78"/>
      </a:lt2>
      <a:accent1>
        <a:srgbClr val="A1B633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Summ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umm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2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30000"/>
                <a:lumMod val="10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TC101972873[[fn=Summer]]</Template>
  <TotalTime>284</TotalTime>
  <Words>453</Words>
  <Application>Microsoft Office PowerPoint</Application>
  <PresentationFormat>On-screen Show (4:3)</PresentationFormat>
  <Paragraphs>101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Summer</vt:lpstr>
      <vt:lpstr>Effect of continuous suckling/”ewe-rearing” and supplementation on growth performance of pasture-raised Katahdin lambs  </vt:lpstr>
      <vt:lpstr>Traditional Weaning</vt:lpstr>
      <vt:lpstr>Continuous Suckling</vt:lpstr>
      <vt:lpstr>Markets</vt:lpstr>
      <vt:lpstr>Objective</vt:lpstr>
      <vt:lpstr>Experimental Design</vt:lpstr>
      <vt:lpstr>PowerPoint Presentation</vt:lpstr>
      <vt:lpstr>PowerPoint Presentation</vt:lpstr>
      <vt:lpstr>PowerPoint Presentation</vt:lpstr>
      <vt:lpstr>Conclusions</vt:lpstr>
      <vt:lpstr>PowerPoint Presentation</vt:lpstr>
      <vt:lpstr>Further Research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Effect of continuous suckling/”ewe-rearing” and supplementation on growth performance of pasture-raised Katahdin lambs</dc:title>
  <dc:creator>Steph</dc:creator>
  <cp:lastModifiedBy>Steph</cp:lastModifiedBy>
  <cp:revision>27</cp:revision>
  <dcterms:created xsi:type="dcterms:W3CDTF">2013-02-28T00:46:20Z</dcterms:created>
  <dcterms:modified xsi:type="dcterms:W3CDTF">2014-09-15T15:53:49Z</dcterms:modified>
</cp:coreProperties>
</file>