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rry\Documents\POTATO\NET\2007%20Data\Side%20Dish%20Analysis\X8W043%20Items%20Alongside%20BD%20Proteins%20FINAL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5170776729831882"/>
          <c:y val="3.426791277258575E-2"/>
          <c:w val="0.53276023189409061"/>
          <c:h val="0.931464174454828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'Comparison Net'!$N$8</c:f>
              <c:strCache>
                <c:ptCount val="1"/>
                <c:pt idx="0">
                  <c:v>1997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'Comparison Net'!$M$11:$M$18</c:f>
              <c:strCache>
                <c:ptCount val="8"/>
                <c:pt idx="0">
                  <c:v>ANY POTATOES   -8.1</c:v>
                </c:pt>
                <c:pt idx="1">
                  <c:v>ANY RICE   +1.0</c:v>
                </c:pt>
                <c:pt idx="2">
                  <c:v>PASTA/STUFFING/BEANS   +0.4</c:v>
                </c:pt>
                <c:pt idx="3">
                  <c:v>BREAD/ROLLS/MUFFINS   -0.8</c:v>
                </c:pt>
                <c:pt idx="4">
                  <c:v>OTHER VEGETABLES   +0.3</c:v>
                </c:pt>
                <c:pt idx="5">
                  <c:v>SALADS   +0.4</c:v>
                </c:pt>
                <c:pt idx="6">
                  <c:v>FRUIT   +0.1</c:v>
                </c:pt>
                <c:pt idx="7">
                  <c:v>HMDE/"VARIETY" DISHES -0.5</c:v>
                </c:pt>
              </c:strCache>
            </c:strRef>
          </c:cat>
          <c:val>
            <c:numRef>
              <c:f>'Comparison Net'!$N$11:$N$18</c:f>
              <c:numCache>
                <c:formatCode>0.0%</c:formatCode>
                <c:ptCount val="8"/>
                <c:pt idx="0">
                  <c:v>0.45688806215122091</c:v>
                </c:pt>
                <c:pt idx="1">
                  <c:v>7.1972820796261119E-2</c:v>
                </c:pt>
                <c:pt idx="2">
                  <c:v>8.0777250452013338E-2</c:v>
                </c:pt>
                <c:pt idx="3">
                  <c:v>9.9846256900678096E-2</c:v>
                </c:pt>
                <c:pt idx="4">
                  <c:v>0.30194179694547785</c:v>
                </c:pt>
                <c:pt idx="5">
                  <c:v>9.8319648691859413E-2</c:v>
                </c:pt>
                <c:pt idx="6">
                  <c:v>3.3537555676951041E-2</c:v>
                </c:pt>
                <c:pt idx="7">
                  <c:v>1.6864793008961161E-2</c:v>
                </c:pt>
              </c:numCache>
            </c:numRef>
          </c:val>
        </c:ser>
        <c:ser>
          <c:idx val="1"/>
          <c:order val="1"/>
          <c:tx>
            <c:strRef>
              <c:f>'Comparison Net'!$O$8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'Comparison Net'!$M$11:$M$18</c:f>
              <c:strCache>
                <c:ptCount val="8"/>
                <c:pt idx="0">
                  <c:v>ANY POTATOES   -8.1</c:v>
                </c:pt>
                <c:pt idx="1">
                  <c:v>ANY RICE   +1.0</c:v>
                </c:pt>
                <c:pt idx="2">
                  <c:v>PASTA/STUFFING/BEANS   +0.4</c:v>
                </c:pt>
                <c:pt idx="3">
                  <c:v>BREAD/ROLLS/MUFFINS   -0.8</c:v>
                </c:pt>
                <c:pt idx="4">
                  <c:v>OTHER VEGETABLES   +0.3</c:v>
                </c:pt>
                <c:pt idx="5">
                  <c:v>SALADS   +0.4</c:v>
                </c:pt>
                <c:pt idx="6">
                  <c:v>FRUIT   +0.1</c:v>
                </c:pt>
                <c:pt idx="7">
                  <c:v>HMDE/"VARIETY" DISHES -0.5</c:v>
                </c:pt>
              </c:strCache>
            </c:strRef>
          </c:cat>
          <c:val>
            <c:numRef>
              <c:f>'Comparison Net'!$O$11:$O$18</c:f>
              <c:numCache>
                <c:formatCode>0.0%</c:formatCode>
                <c:ptCount val="8"/>
                <c:pt idx="0">
                  <c:v>0.37591055395561729</c:v>
                </c:pt>
                <c:pt idx="1">
                  <c:v>8.2167020150185205E-2</c:v>
                </c:pt>
                <c:pt idx="2">
                  <c:v>8.4310120790310666E-2</c:v>
                </c:pt>
                <c:pt idx="3">
                  <c:v>9.1643054128339022E-2</c:v>
                </c:pt>
                <c:pt idx="4">
                  <c:v>0.30472349373198637</c:v>
                </c:pt>
                <c:pt idx="5">
                  <c:v>0.10220632108395021</c:v>
                </c:pt>
                <c:pt idx="6">
                  <c:v>3.4533329879347346E-2</c:v>
                </c:pt>
                <c:pt idx="7">
                  <c:v>1.2007464436228413E-2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2527232"/>
        <c:axId val="81495168"/>
      </c:barChart>
      <c:catAx>
        <c:axId val="7252723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1495168"/>
        <c:crosses val="autoZero"/>
        <c:auto val="1"/>
        <c:lblAlgn val="ctr"/>
        <c:lblOffset val="100"/>
        <c:noMultiLvlLbl val="0"/>
      </c:catAx>
      <c:valAx>
        <c:axId val="81495168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725272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F3874-EEB1-40BD-8F1E-681D83D3F6C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820EB-68B0-416C-A353-3FE68B86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6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1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0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8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5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2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7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7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4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7D2B9-9E1E-4556-845C-A6B756923605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C515-63D9-4027-B729-916362BE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2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2192"/>
              </p:ext>
            </p:extLst>
          </p:nvPr>
        </p:nvGraphicFramePr>
        <p:xfrm>
          <a:off x="152400" y="3467100"/>
          <a:ext cx="83756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4" imgW="8143951" imgH="695249" progId="Excel.Sheet.8">
                  <p:embed/>
                </p:oleObj>
              </mc:Choice>
              <mc:Fallback>
                <p:oleObj name="Worksheet" r:id="rId4" imgW="8143951" imgH="6952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467100"/>
                        <a:ext cx="837565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73113" y="585788"/>
            <a:ext cx="446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n/a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039758"/>
              </p:ext>
            </p:extLst>
          </p:nvPr>
        </p:nvGraphicFramePr>
        <p:xfrm>
          <a:off x="0" y="114300"/>
          <a:ext cx="9144000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hart" r:id="rId6" imgW="8448570" imgH="4762590" progId="MSGraph.Chart.8">
                  <p:embed followColorScheme="full"/>
                </p:oleObj>
              </mc:Choice>
              <mc:Fallback>
                <p:oleObj name="Chart" r:id="rId6" imgW="8448570" imgH="47625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"/>
                        <a:ext cx="9144000" cy="476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304800" y="4787900"/>
            <a:ext cx="861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Franklin Gothic Book"/>
                <a:ea typeface="+mj-ea"/>
                <a:cs typeface="+mj-cs"/>
              </a:rPr>
              <a:t>Figure 1: </a:t>
            </a:r>
            <a:r>
              <a:rPr lang="en-US" sz="2000" kern="0" dirty="0" smtClean="0">
                <a:solidFill>
                  <a:prstClr val="black"/>
                </a:solidFill>
                <a:latin typeface="Franklin Gothic Book"/>
                <a:ea typeface="+mj-ea"/>
                <a:cs typeface="+mj-cs"/>
              </a:rPr>
              <a:t>Over </a:t>
            </a:r>
            <a:r>
              <a:rPr lang="en-US" sz="2000" kern="0" dirty="0">
                <a:solidFill>
                  <a:prstClr val="black"/>
                </a:solidFill>
                <a:latin typeface="Franklin Gothic Book"/>
                <a:ea typeface="+mj-ea"/>
                <a:cs typeface="+mj-cs"/>
              </a:rPr>
              <a:t>the past 25 years, </a:t>
            </a:r>
            <a:r>
              <a:rPr lang="en-US" sz="2000" kern="0" dirty="0" smtClean="0">
                <a:solidFill>
                  <a:prstClr val="black"/>
                </a:solidFill>
                <a:latin typeface="Franklin Gothic Book"/>
                <a:ea typeface="+mj-ea"/>
                <a:cs typeface="+mj-cs"/>
              </a:rPr>
              <a:t>there has been a </a:t>
            </a:r>
            <a:r>
              <a:rPr lang="en-US" sz="2000" kern="0" dirty="0">
                <a:solidFill>
                  <a:prstClr val="black"/>
                </a:solidFill>
                <a:latin typeface="Franklin Gothic Book"/>
                <a:ea typeface="+mj-ea"/>
                <a:cs typeface="+mj-cs"/>
              </a:rPr>
              <a:t>slow </a:t>
            </a:r>
            <a:r>
              <a:rPr lang="en-US" sz="2000" kern="0" dirty="0" smtClean="0">
                <a:solidFill>
                  <a:prstClr val="black"/>
                </a:solidFill>
                <a:latin typeface="Franklin Gothic Book"/>
                <a:ea typeface="+mj-ea"/>
                <a:cs typeface="+mj-cs"/>
              </a:rPr>
              <a:t>but </a:t>
            </a:r>
            <a:r>
              <a:rPr lang="en-US" sz="2000" kern="0" dirty="0">
                <a:solidFill>
                  <a:prstClr val="black"/>
                </a:solidFill>
                <a:latin typeface="Franklin Gothic Book"/>
                <a:ea typeface="+mj-ea"/>
                <a:cs typeface="+mj-cs"/>
              </a:rPr>
              <a:t>consistent decline in per capita potato consumption </a:t>
            </a:r>
            <a:r>
              <a:rPr lang="en-US" sz="2000" kern="0" dirty="0" smtClean="0">
                <a:solidFill>
                  <a:prstClr val="black"/>
                </a:solidFill>
                <a:latin typeface="Franklin Gothic Book"/>
                <a:ea typeface="+mj-ea"/>
                <a:cs typeface="+mj-cs"/>
              </a:rPr>
              <a:t>in-home </a:t>
            </a:r>
            <a:r>
              <a:rPr lang="en-US" sz="2000" kern="0" dirty="0">
                <a:solidFill>
                  <a:prstClr val="black"/>
                </a:solidFill>
                <a:latin typeface="Franklin Gothic Book"/>
                <a:ea typeface="+mj-ea"/>
                <a:cs typeface="+mj-cs"/>
              </a:rPr>
              <a:t>at dinner.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152400"/>
            <a:ext cx="8991600" cy="5715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953000" y="5867400"/>
            <a:ext cx="4113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USDA NASS and U.S. Potato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3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46482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2: 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(protein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inners.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Within all traditional dinners served, potatoes lost 8.1 share points between 1997 and 2007 while no other food group changed more than 1 share point. That is, the biggest change in traditional meals over the 10 year period was the 8.1 share point reduction in potatoes.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763783190"/>
              </p:ext>
            </p:extLst>
          </p:nvPr>
        </p:nvGraphicFramePr>
        <p:xfrm>
          <a:off x="762000" y="838200"/>
          <a:ext cx="693420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ular Callout 11"/>
          <p:cNvSpPr/>
          <p:nvPr/>
        </p:nvSpPr>
        <p:spPr>
          <a:xfrm>
            <a:off x="7239000" y="1295400"/>
            <a:ext cx="1066800" cy="457200"/>
          </a:xfrm>
          <a:prstGeom prst="wedgeRectCallout">
            <a:avLst>
              <a:gd name="adj1" fmla="val -100561"/>
              <a:gd name="adj2" fmla="val -49670"/>
            </a:avLst>
          </a:prstGeom>
          <a:solidFill>
            <a:srgbClr val="D34817"/>
          </a:solidFill>
          <a:ln w="127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erpetua"/>
              </a:rPr>
              <a:t>-8.1% pts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09600" y="685800"/>
            <a:ext cx="1736725" cy="307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Arial" charset="0"/>
                <a:cs typeface="Arial" charset="0"/>
              </a:rPr>
              <a:t>Share point change</a:t>
            </a:r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>
            <a:off x="2346325" y="839788"/>
            <a:ext cx="549275" cy="22701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533400" y="457200"/>
            <a:ext cx="8534400" cy="5943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86581" y="6336268"/>
            <a:ext cx="258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U.S. Potato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79759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Office Theme</vt:lpstr>
      <vt:lpstr>Worksheet</vt:lpstr>
      <vt:lpstr>Chart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Support</dc:creator>
  <cp:lastModifiedBy>Support</cp:lastModifiedBy>
  <cp:revision>12</cp:revision>
  <dcterms:created xsi:type="dcterms:W3CDTF">2014-05-07T00:33:59Z</dcterms:created>
  <dcterms:modified xsi:type="dcterms:W3CDTF">2014-12-15T17:38:54Z</dcterms:modified>
</cp:coreProperties>
</file>