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Gabriel\AppData\Local\Temp\3D%20Drones%20Vg%20Expression%20Analysis%20CS%20II%20&amp;%20CSII%207_25_13.xlsx" TargetMode="External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C:\Users\Gabriel\AppData\Local\Temp\Copy%20of%20Honeybee%20Hemolymph%20inventory%20and%20analysis_Villar_Teal_Grozinger%207_24_13.xlsx" TargetMode="External"/><Relationship Id="rId3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Macintosh%20HD:Users:Gabriel:Documents:Drone%20Behavioral%20Maturation%20Flight%20Data%207_28_14.xlsx" TargetMode="External"/><Relationship Id="rId3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Macintosh%20HD:Users:Gabriel:Documents:Drone%20Behavioral%20Maturation%20Flight%20Data%207_28_14.xlsx" TargetMode="External"/><Relationship Id="rId3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600" b="1" i="0" baseline="0" dirty="0">
                <a:effectLst/>
              </a:rPr>
              <a:t>Drone </a:t>
            </a:r>
            <a:r>
              <a:rPr lang="en-US" sz="1600" b="1" i="1" baseline="0" dirty="0" err="1">
                <a:effectLst/>
              </a:rPr>
              <a:t>Vitellogenin</a:t>
            </a:r>
            <a:r>
              <a:rPr lang="en-US" sz="1600" b="1" i="1" baseline="0" dirty="0">
                <a:effectLst/>
              </a:rPr>
              <a:t> </a:t>
            </a:r>
            <a:r>
              <a:rPr lang="en-US" sz="1600" b="1" i="0" baseline="0" dirty="0">
                <a:effectLst/>
              </a:rPr>
              <a:t>Expression </a:t>
            </a:r>
            <a:r>
              <a:rPr lang="en-US" sz="1600" b="1" i="1" baseline="0" dirty="0" smtClean="0">
                <a:effectLst/>
              </a:rPr>
              <a:t> </a:t>
            </a:r>
            <a:endParaRPr lang="en-US" sz="160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'N:\qRT-PCR\[9ODA primer study Drones cage study II 369D Fat Body 5_16_13.xlsx]Stats CS II &amp; CSIII Combined'!$H$6:$H$7</c:f>
                <c:numCache>
                  <c:formatCode>General</c:formatCode>
                  <c:ptCount val="2"/>
                  <c:pt idx="0">
                    <c:v>0.76324698</c:v>
                  </c:pt>
                  <c:pt idx="1">
                    <c:v>0.79003569</c:v>
                  </c:pt>
                </c:numCache>
              </c:numRef>
            </c:plus>
            <c:minus>
              <c:numRef>
                <c:f>'N:\qRT-PCR\[9ODA primer study Drones cage study II 369D Fat Body 5_16_13.xlsx]Stats CS II &amp; CSIII Combined'!$H$6:$H$7</c:f>
                <c:numCache>
                  <c:formatCode>General</c:formatCode>
                  <c:ptCount val="2"/>
                  <c:pt idx="0">
                    <c:v>0.76324698</c:v>
                  </c:pt>
                  <c:pt idx="1">
                    <c:v>0.79003569</c:v>
                  </c:pt>
                </c:numCache>
              </c:numRef>
            </c:minus>
          </c:errBars>
          <c:cat>
            <c:strRef>
              <c:f>'N:\qRT-PCR\[9ODA primer study Drones cage study II 369D Fat Body 5_16_13.xlsx]Stats CS II &amp; CSIII Combined'!$F$10:$F$11</c:f>
              <c:strCache>
                <c:ptCount val="2"/>
                <c:pt idx="0">
                  <c:v>No Pheromone</c:v>
                </c:pt>
                <c:pt idx="1">
                  <c:v>Pheromone</c:v>
                </c:pt>
              </c:strCache>
            </c:strRef>
          </c:cat>
          <c:val>
            <c:numRef>
              <c:f>'N:\qRT-PCR\[9ODA primer study Drones cage study II 369D Fat Body 5_16_13.xlsx]Stats CS II &amp; CSIII Combined'!$G$10:$G$11</c:f>
              <c:numCache>
                <c:formatCode>General</c:formatCode>
                <c:ptCount val="2"/>
                <c:pt idx="0">
                  <c:v>1.0</c:v>
                </c:pt>
                <c:pt idx="1">
                  <c:v>5.088470366607496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6005208"/>
        <c:axId val="-2096018200"/>
      </c:barChart>
      <c:catAx>
        <c:axId val="-20960052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-2096018200"/>
        <c:crosses val="autoZero"/>
        <c:auto val="1"/>
        <c:lblAlgn val="ctr"/>
        <c:lblOffset val="100"/>
        <c:noMultiLvlLbl val="0"/>
      </c:catAx>
      <c:valAx>
        <c:axId val="-209601820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Relative Expression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096005208"/>
        <c:crosses val="autoZero"/>
        <c:crossBetween val="between"/>
      </c:valAx>
      <c:spPr>
        <a:solidFill>
          <a:sysClr val="window" lastClr="FFFFFF"/>
        </a:solidFill>
        <a:ln>
          <a:noFill/>
        </a:ln>
      </c:spPr>
    </c:plotArea>
    <c:plotVisOnly val="1"/>
    <c:dispBlanksAs val="gap"/>
    <c:showDLblsOverMax val="0"/>
  </c:chart>
  <c:spPr>
    <a:solidFill>
      <a:prstClr val="white">
        <a:lumMod val="95000"/>
      </a:prstClr>
    </a:solidFill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Drone JH Titers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'Figures Analysis 1'!$O$34:$O$35</c:f>
                <c:numCache>
                  <c:formatCode>General</c:formatCode>
                  <c:ptCount val="2"/>
                  <c:pt idx="0">
                    <c:v>0.159427550957</c:v>
                  </c:pt>
                  <c:pt idx="1">
                    <c:v>0.0105709199603</c:v>
                  </c:pt>
                </c:numCache>
              </c:numRef>
            </c:plus>
            <c:minus>
              <c:numRef>
                <c:f>'Figures Analysis 1'!$O$34:$O$35</c:f>
                <c:numCache>
                  <c:formatCode>General</c:formatCode>
                  <c:ptCount val="2"/>
                  <c:pt idx="0">
                    <c:v>0.159427550957</c:v>
                  </c:pt>
                  <c:pt idx="1">
                    <c:v>0.0105709199603</c:v>
                  </c:pt>
                </c:numCache>
              </c:numRef>
            </c:minus>
          </c:errBars>
          <c:cat>
            <c:strRef>
              <c:f>'Figures Analysis 1'!$L$34:$L$35</c:f>
              <c:strCache>
                <c:ptCount val="2"/>
                <c:pt idx="0">
                  <c:v>No pheromone</c:v>
                </c:pt>
                <c:pt idx="1">
                  <c:v>9-ODA</c:v>
                </c:pt>
              </c:strCache>
            </c:strRef>
          </c:cat>
          <c:val>
            <c:numRef>
              <c:f>'Figures Analysis 1'!$M$34:$M$35</c:f>
              <c:numCache>
                <c:formatCode>General</c:formatCode>
                <c:ptCount val="2"/>
                <c:pt idx="0">
                  <c:v>0.598509273705012</c:v>
                </c:pt>
                <c:pt idx="1">
                  <c:v>0.0369942831301441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6073384"/>
        <c:axId val="-2096070408"/>
      </c:barChart>
      <c:catAx>
        <c:axId val="-2096073384"/>
        <c:scaling>
          <c:orientation val="minMax"/>
        </c:scaling>
        <c:delete val="0"/>
        <c:axPos val="b"/>
        <c:majorTickMark val="none"/>
        <c:minorTickMark val="none"/>
        <c:tickLblPos val="nextTo"/>
        <c:crossAx val="-2096070408"/>
        <c:crosses val="autoZero"/>
        <c:auto val="1"/>
        <c:lblAlgn val="ctr"/>
        <c:lblOffset val="100"/>
        <c:noMultiLvlLbl val="0"/>
      </c:catAx>
      <c:valAx>
        <c:axId val="-209607040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JH </a:t>
                </a:r>
                <a:r>
                  <a:rPr lang="en-US" dirty="0" err="1" smtClean="0"/>
                  <a:t>Hemolymph</a:t>
                </a:r>
                <a:r>
                  <a:rPr lang="en-US" baseline="0" dirty="0" smtClean="0"/>
                  <a:t> Titers </a:t>
                </a:r>
                <a:r>
                  <a:rPr lang="en-US" dirty="0" smtClean="0"/>
                  <a:t> </a:t>
                </a:r>
                <a:r>
                  <a:rPr lang="en-US" dirty="0"/>
                  <a:t>(</a:t>
                </a:r>
                <a:r>
                  <a:rPr lang="en-US" dirty="0" err="1"/>
                  <a:t>pg</a:t>
                </a:r>
                <a:r>
                  <a:rPr lang="en-US" dirty="0"/>
                  <a:t>/</a:t>
                </a:r>
                <a:r>
                  <a:rPr lang="en-US" dirty="0" err="1"/>
                  <a:t>ul</a:t>
                </a:r>
                <a:r>
                  <a:rPr lang="en-US" dirty="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096073384"/>
        <c:crosses val="autoZero"/>
        <c:crossBetween val="between"/>
      </c:valAx>
      <c:spPr>
        <a:solidFill>
          <a:sysClr val="window" lastClr="FFFFFF"/>
        </a:solidFill>
        <a:ln w="25400">
          <a:noFill/>
        </a:ln>
      </c:spPr>
    </c:plotArea>
    <c:plotVisOnly val="1"/>
    <c:dispBlanksAs val="gap"/>
    <c:showDLblsOverMax val="0"/>
  </c:chart>
  <c:spPr>
    <a:solidFill>
      <a:prstClr val="white">
        <a:lumMod val="95000"/>
      </a:prstClr>
    </a:solidFill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Onset of Drone </a:t>
            </a:r>
            <a:r>
              <a:rPr lang="en-US" dirty="0"/>
              <a:t>Flights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'Survival Analysis'!$B$49</c:f>
              <c:strCache>
                <c:ptCount val="1"/>
                <c:pt idx="0">
                  <c:v>Solvent Exposed</c:v>
                </c:pt>
              </c:strCache>
            </c:strRef>
          </c:tx>
          <c:dLbls>
            <c:delete val="1"/>
          </c:dLbls>
          <c:cat>
            <c:numRef>
              <c:f>'Survival Analysis'!$A$50:$A$54</c:f>
              <c:numCache>
                <c:formatCode>General</c:formatCode>
                <c:ptCount val="5"/>
                <c:pt idx="0">
                  <c:v>4.0</c:v>
                </c:pt>
                <c:pt idx="1">
                  <c:v>5.0</c:v>
                </c:pt>
                <c:pt idx="2">
                  <c:v>6.0</c:v>
                </c:pt>
                <c:pt idx="3">
                  <c:v>7.0</c:v>
                </c:pt>
                <c:pt idx="4">
                  <c:v>8.0</c:v>
                </c:pt>
              </c:numCache>
            </c:numRef>
          </c:cat>
          <c:val>
            <c:numRef>
              <c:f>'Survival Analysis'!$B$50:$B$54</c:f>
              <c:numCache>
                <c:formatCode>General</c:formatCode>
                <c:ptCount val="5"/>
                <c:pt idx="0">
                  <c:v>0.00592592592592592</c:v>
                </c:pt>
                <c:pt idx="1">
                  <c:v>0.0122350741909102</c:v>
                </c:pt>
                <c:pt idx="2">
                  <c:v>0.0122350741909102</c:v>
                </c:pt>
                <c:pt idx="3">
                  <c:v>0.309031026973372</c:v>
                </c:pt>
                <c:pt idx="4">
                  <c:v>0.95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'Survival Analysis'!$C$49</c:f>
              <c:strCache>
                <c:ptCount val="1"/>
                <c:pt idx="0">
                  <c:v>9-ODA Exposed</c:v>
                </c:pt>
              </c:strCache>
            </c:strRef>
          </c:tx>
          <c:dLbls>
            <c:delete val="1"/>
          </c:dLbls>
          <c:cat>
            <c:numRef>
              <c:f>'Survival Analysis'!$A$50:$A$54</c:f>
              <c:numCache>
                <c:formatCode>General</c:formatCode>
                <c:ptCount val="5"/>
                <c:pt idx="0">
                  <c:v>4.0</c:v>
                </c:pt>
                <c:pt idx="1">
                  <c:v>5.0</c:v>
                </c:pt>
                <c:pt idx="2">
                  <c:v>6.0</c:v>
                </c:pt>
                <c:pt idx="3">
                  <c:v>7.0</c:v>
                </c:pt>
                <c:pt idx="4">
                  <c:v>8.0</c:v>
                </c:pt>
              </c:numCache>
            </c:numRef>
          </c:cat>
          <c:val>
            <c:numRef>
              <c:f>'Survival Analysis'!$C$50:$C$54</c:f>
              <c:numCache>
                <c:formatCode>General</c:formatCode>
                <c:ptCount val="5"/>
                <c:pt idx="0">
                  <c:v>0.0</c:v>
                </c:pt>
                <c:pt idx="1">
                  <c:v>0.0134680134680135</c:v>
                </c:pt>
                <c:pt idx="2">
                  <c:v>0.0134680134680135</c:v>
                </c:pt>
                <c:pt idx="3">
                  <c:v>0.188041068496476</c:v>
                </c:pt>
                <c:pt idx="4">
                  <c:v>0.93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146944232"/>
        <c:axId val="-2147210600"/>
      </c:lineChart>
      <c:catAx>
        <c:axId val="-2146944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Age/Day of Treatment</a:t>
                </a:r>
                <a:r>
                  <a:rPr lang="en-US" baseline="0"/>
                  <a:t> (Days)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7210600"/>
        <c:crosses val="autoZero"/>
        <c:auto val="1"/>
        <c:lblAlgn val="ctr"/>
        <c:lblOffset val="100"/>
        <c:noMultiLvlLbl val="0"/>
      </c:catAx>
      <c:valAx>
        <c:axId val="-21472106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Comulative Proportion</a:t>
                </a:r>
                <a:r>
                  <a:rPr lang="en-US" baseline="0"/>
                  <a:t> of Drones Flying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46944232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216981132075472"/>
          <c:y val="0.168292575859244"/>
          <c:w val="0.316317040558609"/>
          <c:h val="0.110307809445879"/>
        </c:manualLayout>
      </c:layout>
      <c:overlay val="1"/>
      <c:spPr>
        <a:solidFill>
          <a:schemeClr val="bg1"/>
        </a:solidFill>
        <a:ln>
          <a:noFill/>
        </a:ln>
      </c:sp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Drone Flights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'Summary Data Trial 1 &amp;2'!$D$140</c:f>
              <c:strCache>
                <c:ptCount val="1"/>
                <c:pt idx="0">
                  <c:v>Control</c:v>
                </c:pt>
              </c:strCache>
            </c:strRef>
          </c:tx>
          <c:invertIfNegative val="0"/>
          <c:cat>
            <c:strRef>
              <c:f>'Summary Data Trial 1 &amp;2'!$E$139:$F$139</c:f>
              <c:strCache>
                <c:ptCount val="2"/>
                <c:pt idx="0">
                  <c:v>Day 7</c:v>
                </c:pt>
                <c:pt idx="1">
                  <c:v>Day 8</c:v>
                </c:pt>
              </c:strCache>
            </c:strRef>
          </c:cat>
          <c:val>
            <c:numRef>
              <c:f>'Summary Data Trial 1 &amp;2'!$E$140:$F$140</c:f>
              <c:numCache>
                <c:formatCode>General</c:formatCode>
                <c:ptCount val="2"/>
                <c:pt idx="0">
                  <c:v>52.0</c:v>
                </c:pt>
                <c:pt idx="1">
                  <c:v>251.0</c:v>
                </c:pt>
              </c:numCache>
            </c:numRef>
          </c:val>
        </c:ser>
        <c:ser>
          <c:idx val="1"/>
          <c:order val="1"/>
          <c:tx>
            <c:strRef>
              <c:f>'Summary Data Trial 1 &amp;2'!$D$141</c:f>
              <c:strCache>
                <c:ptCount val="1"/>
                <c:pt idx="0">
                  <c:v>9-ODA</c:v>
                </c:pt>
              </c:strCache>
            </c:strRef>
          </c:tx>
          <c:invertIfNegative val="0"/>
          <c:cat>
            <c:strRef>
              <c:f>'Summary Data Trial 1 &amp;2'!$E$139:$F$139</c:f>
              <c:strCache>
                <c:ptCount val="2"/>
                <c:pt idx="0">
                  <c:v>Day 7</c:v>
                </c:pt>
                <c:pt idx="1">
                  <c:v>Day 8</c:v>
                </c:pt>
              </c:strCache>
            </c:strRef>
          </c:cat>
          <c:val>
            <c:numRef>
              <c:f>'Summary Data Trial 1 &amp;2'!$E$141:$F$141</c:f>
              <c:numCache>
                <c:formatCode>General</c:formatCode>
                <c:ptCount val="2"/>
                <c:pt idx="0">
                  <c:v>21.0</c:v>
                </c:pt>
                <c:pt idx="1">
                  <c:v>186.0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15369576"/>
        <c:axId val="-2096963320"/>
      </c:barChart>
      <c:catAx>
        <c:axId val="-2115369576"/>
        <c:scaling>
          <c:orientation val="minMax"/>
        </c:scaling>
        <c:delete val="0"/>
        <c:axPos val="b"/>
        <c:majorTickMark val="none"/>
        <c:minorTickMark val="none"/>
        <c:tickLblPos val="nextTo"/>
        <c:crossAx val="-2096963320"/>
        <c:crosses val="autoZero"/>
        <c:auto val="1"/>
        <c:lblAlgn val="ctr"/>
        <c:lblOffset val="100"/>
        <c:noMultiLvlLbl val="0"/>
      </c:catAx>
      <c:valAx>
        <c:axId val="-20969633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Total # Flights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153695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0.20755</cdr:x>
      <cdr:y>0.16478</cdr:y>
    </cdr:from>
    <cdr:to>
      <cdr:x>0.55033</cdr:x>
      <cdr:y>0.36591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8200" y="762000"/>
          <a:ext cx="1384351" cy="9301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err="1" smtClean="0">
              <a:latin typeface="Calibri" panose="020F0502020204030204" pitchFamily="34" charset="0"/>
            </a:rPr>
            <a:t>Tmt</a:t>
          </a:r>
          <a:r>
            <a:rPr lang="en-US" sz="1200" dirty="0" smtClean="0">
              <a:latin typeface="Calibri" panose="020F0502020204030204" pitchFamily="34" charset="0"/>
            </a:rPr>
            <a:t>: p=0.005</a:t>
          </a:r>
        </a:p>
        <a:p xmlns:a="http://schemas.openxmlformats.org/drawingml/2006/main">
          <a:r>
            <a:rPr lang="en-US" sz="1200" dirty="0" smtClean="0">
              <a:latin typeface="Calibri" panose="020F0502020204030204" pitchFamily="34" charset="0"/>
            </a:rPr>
            <a:t>Colony: p= 0.0011</a:t>
          </a:r>
        </a:p>
        <a:p xmlns:a="http://schemas.openxmlformats.org/drawingml/2006/main">
          <a:r>
            <a:rPr lang="en-US" sz="1200" dirty="0" err="1" smtClean="0">
              <a:latin typeface="Calibri" panose="020F0502020204030204" pitchFamily="34" charset="0"/>
            </a:rPr>
            <a:t>Int</a:t>
          </a:r>
          <a:r>
            <a:rPr lang="en-US" sz="1200" dirty="0" smtClean="0">
              <a:latin typeface="Calibri" panose="020F0502020204030204" pitchFamily="34" charset="0"/>
            </a:rPr>
            <a:t>: p=0.5456</a:t>
          </a:r>
          <a:endParaRPr lang="en-US" sz="1200" dirty="0">
            <a:latin typeface="Calibri" panose="020F0502020204030204" pitchFamily="34" charset="0"/>
          </a:endParaRPr>
        </a:p>
        <a:p xmlns:a="http://schemas.openxmlformats.org/drawingml/2006/main">
          <a:endParaRPr lang="en-US" sz="1100" baseline="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0.67925</cdr:x>
      <cdr:y>0.22268</cdr:y>
    </cdr:from>
    <cdr:to>
      <cdr:x>0.90636</cdr:x>
      <cdr:y>0.2966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43200" y="1029758"/>
          <a:ext cx="917225" cy="341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/>
            <a:t>p=</a:t>
          </a:r>
          <a:r>
            <a:rPr lang="en-US" sz="1200" baseline="0" dirty="0"/>
            <a:t> </a:t>
          </a:r>
          <a:r>
            <a:rPr lang="en-US" sz="1200" baseline="0" dirty="0" smtClean="0"/>
            <a:t>0.0242</a:t>
          </a:r>
          <a:endParaRPr lang="en-US" sz="12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0.74423</cdr:x>
      <cdr:y>0.65648</cdr:y>
    </cdr:from>
    <cdr:to>
      <cdr:x>0.97065</cdr:x>
      <cdr:y>0.85422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05667" y="30358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12% </a:t>
          </a:r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0.66457</cdr:x>
      <cdr:y>0.10356</cdr:y>
    </cdr:from>
    <cdr:to>
      <cdr:x>0.9434</cdr:x>
      <cdr:y>0.18778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83932" y="478902"/>
          <a:ext cx="1126068" cy="3894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35</a:t>
          </a:r>
          <a:r>
            <a:rPr lang="en-US" sz="1100" dirty="0" smtClean="0"/>
            <a:t>% more flights 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0.22642</cdr:x>
      <cdr:y>0.57158</cdr:y>
    </cdr:from>
    <cdr:to>
      <cdr:x>0.5283</cdr:x>
      <cdr:y>0.63749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914400" y="2643187"/>
          <a:ext cx="1219200" cy="3047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148</a:t>
          </a:r>
          <a:r>
            <a:rPr lang="en-US" sz="1100" dirty="0" smtClean="0"/>
            <a:t>% more flights 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82F89-2DED-F341-BD15-A5CF9DE2141E}" type="datetimeFigureOut">
              <a:rPr lang="en-US" smtClean="0"/>
              <a:t>12/30/14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14C8F-3B8B-0F4C-9138-6B5046411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92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JH:</a:t>
            </a:r>
            <a:r>
              <a:rPr lang="en-US" baseline="0" dirty="0" smtClean="0"/>
              <a:t> 2 drones/ </a:t>
            </a:r>
            <a:r>
              <a:rPr lang="en-US" baseline="0" dirty="0" err="1" smtClean="0"/>
              <a:t>hemolymph</a:t>
            </a:r>
            <a:r>
              <a:rPr lang="en-US" baseline="0" dirty="0" smtClean="0"/>
              <a:t> sample (10ul </a:t>
            </a:r>
            <a:r>
              <a:rPr lang="en-US" baseline="0" dirty="0" smtClean="0"/>
              <a:t>in methanol)</a:t>
            </a:r>
          </a:p>
          <a:p>
            <a:r>
              <a:rPr lang="en-US" baseline="0" dirty="0" smtClean="0"/>
              <a:t>Control: 5 samples</a:t>
            </a:r>
          </a:p>
          <a:p>
            <a:r>
              <a:rPr lang="en-US" baseline="0" dirty="0" smtClean="0"/>
              <a:t>9-ODA: 4 samples</a:t>
            </a:r>
          </a:p>
          <a:p>
            <a:r>
              <a:rPr lang="en-US" baseline="0" dirty="0" smtClean="0"/>
              <a:t>t=3.51, p=0.0242</a:t>
            </a:r>
          </a:p>
          <a:p>
            <a:endParaRPr lang="en-US" baseline="0" dirty="0" smtClean="0"/>
          </a:p>
          <a:p>
            <a:r>
              <a:rPr lang="en-US" baseline="0" dirty="0" smtClean="0"/>
              <a:t>Vg: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ANOVA – F</a:t>
            </a:r>
            <a:r>
              <a:rPr lang="en-US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3,27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=7.9772, p=0.0006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Colony p=0.0011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Treatment=0.0051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Colony*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Tmt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0.5456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6DFAB-D610-4584-93AC-374E51EB3E1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7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A370-279F-794D-AE22-585D4462F714}" type="datetimeFigureOut">
              <a:rPr lang="en-US" smtClean="0"/>
              <a:t>12/30/14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1802-5550-FC48-9872-AB31D289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22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A370-279F-794D-AE22-585D4462F714}" type="datetimeFigureOut">
              <a:rPr lang="en-US" smtClean="0"/>
              <a:t>12/30/14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1802-5550-FC48-9872-AB31D289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7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A370-279F-794D-AE22-585D4462F714}" type="datetimeFigureOut">
              <a:rPr lang="en-US" smtClean="0"/>
              <a:t>12/30/14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1802-5550-FC48-9872-AB31D289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7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A370-279F-794D-AE22-585D4462F714}" type="datetimeFigureOut">
              <a:rPr lang="en-US" smtClean="0"/>
              <a:t>12/30/14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1802-5550-FC48-9872-AB31D289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2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A370-279F-794D-AE22-585D4462F714}" type="datetimeFigureOut">
              <a:rPr lang="en-US" smtClean="0"/>
              <a:t>12/30/14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1802-5550-FC48-9872-AB31D289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6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A370-279F-794D-AE22-585D4462F714}" type="datetimeFigureOut">
              <a:rPr lang="en-US" smtClean="0"/>
              <a:t>12/30/14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1802-5550-FC48-9872-AB31D289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0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A370-279F-794D-AE22-585D4462F714}" type="datetimeFigureOut">
              <a:rPr lang="en-US" smtClean="0"/>
              <a:t>12/30/14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1802-5550-FC48-9872-AB31D289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0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A370-279F-794D-AE22-585D4462F714}" type="datetimeFigureOut">
              <a:rPr lang="en-US" smtClean="0"/>
              <a:t>12/30/14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1802-5550-FC48-9872-AB31D289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3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A370-279F-794D-AE22-585D4462F714}" type="datetimeFigureOut">
              <a:rPr lang="en-US" smtClean="0"/>
              <a:t>12/30/14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1802-5550-FC48-9872-AB31D289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8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A370-279F-794D-AE22-585D4462F714}" type="datetimeFigureOut">
              <a:rPr lang="en-US" smtClean="0"/>
              <a:t>12/30/14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1802-5550-FC48-9872-AB31D289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9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8A370-279F-794D-AE22-585D4462F714}" type="datetimeFigureOut">
              <a:rPr lang="en-US" smtClean="0"/>
              <a:t>12/30/14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1802-5550-FC48-9872-AB31D289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0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8A370-279F-794D-AE22-585D4462F714}" type="datetimeFigureOut">
              <a:rPr lang="en-US" smtClean="0"/>
              <a:t>12/30/14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C1802-5550-FC48-9872-AB31D289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6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807135"/>
              </p:ext>
            </p:extLst>
          </p:nvPr>
        </p:nvGraphicFramePr>
        <p:xfrm>
          <a:off x="533400" y="1066800"/>
          <a:ext cx="4038600" cy="4624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676250"/>
              </p:ext>
            </p:extLst>
          </p:nvPr>
        </p:nvGraphicFramePr>
        <p:xfrm>
          <a:off x="4724400" y="1066800"/>
          <a:ext cx="4038600" cy="4624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1143000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1143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64255"/>
            <a:ext cx="93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8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892802"/>
              </p:ext>
            </p:extLst>
          </p:nvPr>
        </p:nvGraphicFramePr>
        <p:xfrm>
          <a:off x="457200" y="1166813"/>
          <a:ext cx="4038600" cy="4624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191228"/>
              </p:ext>
            </p:extLst>
          </p:nvPr>
        </p:nvGraphicFramePr>
        <p:xfrm>
          <a:off x="4648200" y="1166813"/>
          <a:ext cx="4038600" cy="4624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4400" y="1143000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1143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64255"/>
            <a:ext cx="93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27452"/>
      </p:ext>
    </p:extLst>
  </p:cSld>
  <p:clrMapOvr>
    <a:masterClrMapping/>
  </p:clrMapOvr>
</p:sld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ange Red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Century Gothic-Palatino Linotype">
    <a:majorFont>
      <a:latin typeface="Century Gothic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Palatino Linotype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1SubtleSolids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5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range Red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  <a:fontScheme name="Century Gothic-Palatino Linotype">
    <a:majorFont>
      <a:latin typeface="Century Gothic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Palatino Linotype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1SubtleSolids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5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  <a:fontScheme name="Module">
    <a:majorFont>
      <a:latin typeface="Corbel"/>
      <a:ea typeface=""/>
      <a:cs typeface=""/>
      <a:font script="Jpan" typeface="ＭＳ ゴシック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rbel"/>
      <a:ea typeface=""/>
      <a:cs typeface=""/>
      <a:font script="Jpan" typeface="ＭＳ ゴシック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Modul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7500"/>
              <a:satMod val="137000"/>
            </a:schemeClr>
          </a:gs>
          <a:gs pos="55000">
            <a:schemeClr val="phClr">
              <a:shade val="69000"/>
              <a:satMod val="137000"/>
            </a:schemeClr>
          </a:gs>
          <a:gs pos="100000">
            <a:schemeClr val="phClr">
              <a:shade val="98000"/>
              <a:satMod val="137000"/>
            </a:schemeClr>
          </a:gs>
        </a:gsLst>
        <a:lin ang="16200000" scaled="0"/>
      </a:gradFill>
    </a:fillStyleLst>
    <a:lnStyleLst>
      <a:ln w="6350" cap="rnd" cmpd="sng" algn="ctr">
        <a:solidFill>
          <a:schemeClr val="phClr">
            <a:shade val="95000"/>
            <a:satMod val="105000"/>
          </a:schemeClr>
        </a:solidFill>
        <a:prstDash val="solid"/>
      </a:ln>
      <a:ln w="48000" cap="flat" cmpd="thickThin" algn="ctr">
        <a:solidFill>
          <a:schemeClr val="phClr"/>
        </a:solidFill>
        <a:prstDash val="solid"/>
      </a:ln>
      <a:ln w="48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45000" dist="25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8000"/>
              <a:satMod val="300000"/>
            </a:schemeClr>
          </a:gs>
          <a:gs pos="12000">
            <a:schemeClr val="phClr">
              <a:tint val="48000"/>
              <a:satMod val="300000"/>
            </a:schemeClr>
          </a:gs>
          <a:gs pos="20000">
            <a:schemeClr val="phClr">
              <a:tint val="49000"/>
              <a:satMod val="300000"/>
            </a:schemeClr>
          </a:gs>
          <a:gs pos="100000">
            <a:schemeClr val="phClr">
              <a:shade val="30000"/>
            </a:schemeClr>
          </a:gs>
        </a:gsLst>
        <a:path path="circle">
          <a:fillToRect l="10000" t="-25000" r="10000" b="125000"/>
        </a:path>
      </a:gradFill>
      <a:blipFill>
        <a:blip xmlns:r="http://schemas.openxmlformats.org/officeDocument/2006/relationships" r:embed="rId1">
          <a:duotone>
            <a:schemeClr val="phClr">
              <a:shade val="75000"/>
              <a:satMod val="105000"/>
            </a:schemeClr>
            <a:schemeClr val="phClr">
              <a:tint val="95000"/>
              <a:satMod val="105000"/>
            </a:schemeClr>
          </a:duotone>
        </a:blip>
        <a:tile tx="0" ty="0" sx="38000" sy="38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  <a:fontScheme name="Module">
    <a:majorFont>
      <a:latin typeface="Corbel"/>
      <a:ea typeface=""/>
      <a:cs typeface=""/>
      <a:font script="Jpan" typeface="ＭＳ ゴシック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rbel"/>
      <a:ea typeface=""/>
      <a:cs typeface=""/>
      <a:font script="Jpan" typeface="ＭＳ ゴシック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Modul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7500"/>
              <a:satMod val="137000"/>
            </a:schemeClr>
          </a:gs>
          <a:gs pos="55000">
            <a:schemeClr val="phClr">
              <a:shade val="69000"/>
              <a:satMod val="137000"/>
            </a:schemeClr>
          </a:gs>
          <a:gs pos="100000">
            <a:schemeClr val="phClr">
              <a:shade val="98000"/>
              <a:satMod val="137000"/>
            </a:schemeClr>
          </a:gs>
        </a:gsLst>
        <a:lin ang="16200000" scaled="0"/>
      </a:gradFill>
    </a:fillStyleLst>
    <a:lnStyleLst>
      <a:ln w="6350" cap="rnd" cmpd="sng" algn="ctr">
        <a:solidFill>
          <a:schemeClr val="phClr">
            <a:shade val="95000"/>
            <a:satMod val="105000"/>
          </a:schemeClr>
        </a:solidFill>
        <a:prstDash val="solid"/>
      </a:ln>
      <a:ln w="48000" cap="flat" cmpd="thickThin" algn="ctr">
        <a:solidFill>
          <a:schemeClr val="phClr"/>
        </a:solidFill>
        <a:prstDash val="solid"/>
      </a:ln>
      <a:ln w="48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45000" dist="25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8000"/>
              <a:satMod val="300000"/>
            </a:schemeClr>
          </a:gs>
          <a:gs pos="12000">
            <a:schemeClr val="phClr">
              <a:tint val="48000"/>
              <a:satMod val="300000"/>
            </a:schemeClr>
          </a:gs>
          <a:gs pos="20000">
            <a:schemeClr val="phClr">
              <a:tint val="49000"/>
              <a:satMod val="300000"/>
            </a:schemeClr>
          </a:gs>
          <a:gs pos="100000">
            <a:schemeClr val="phClr">
              <a:shade val="30000"/>
            </a:schemeClr>
          </a:gs>
        </a:gsLst>
        <a:path path="circle">
          <a:fillToRect l="10000" t="-25000" r="10000" b="125000"/>
        </a:path>
      </a:gradFill>
      <a:blipFill>
        <a:blip xmlns:r="http://schemas.openxmlformats.org/officeDocument/2006/relationships" r:embed="rId1">
          <a:duotone>
            <a:schemeClr val="phClr">
              <a:shade val="75000"/>
              <a:satMod val="105000"/>
            </a:schemeClr>
            <a:schemeClr val="phClr">
              <a:tint val="95000"/>
              <a:satMod val="105000"/>
            </a:schemeClr>
          </a:duotone>
        </a:blip>
        <a:tile tx="0" ty="0" sx="38000" sy="38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127</Words>
  <Application>Microsoft Macintosh PowerPoint</Application>
  <PresentationFormat>On-screen Show (4:3)</PresentationFormat>
  <Paragraphs>33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Pennsylvania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 Villar</dc:creator>
  <cp:lastModifiedBy>Gabriel Villar</cp:lastModifiedBy>
  <cp:revision>2</cp:revision>
  <dcterms:created xsi:type="dcterms:W3CDTF">2014-12-30T17:15:02Z</dcterms:created>
  <dcterms:modified xsi:type="dcterms:W3CDTF">2014-12-30T17:28:56Z</dcterms:modified>
</cp:coreProperties>
</file>