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495" r:id="rId2"/>
    <p:sldId id="496" r:id="rId3"/>
    <p:sldId id="494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CC99FF"/>
    <a:srgbClr val="66FFFF"/>
    <a:srgbClr val="000000"/>
    <a:srgbClr val="66FF33"/>
    <a:srgbClr val="FFFF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2260" autoAdjust="0"/>
  </p:normalViewPr>
  <p:slideViewPr>
    <p:cSldViewPr>
      <p:cViewPr>
        <p:scale>
          <a:sx n="73" d="100"/>
          <a:sy n="73" d="100"/>
        </p:scale>
        <p:origin x="-1482" y="-3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2014%20Data\SARE%20Data%20Spring%202013-2014%20PTB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2014%20Data\SARE%20Data%20Spring%202013-2014%20PTB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E:\2014%20Data\SARE%20LPTB%20Florida%20Data%2011-13-2013%20to%2010-201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2014</a:t>
            </a:r>
            <a:endParaRPr lang="en-US" dirty="0"/>
          </a:p>
        </c:rich>
      </c:tx>
      <c:layout>
        <c:manualLayout>
          <c:xMode val="edge"/>
          <c:yMode val="edge"/>
          <c:x val="0.88845654993514911"/>
          <c:y val="1.2799997849869127E-2"/>
        </c:manualLayout>
      </c:layout>
      <c:overlay val="1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1">
                <a:lumMod val="95000"/>
                <a:lumOff val="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2.5940337224383916E-3"/>
                  <c:y val="-8.1066653049171059E-2"/>
                </c:manualLayout>
              </c:layout>
              <c:tx>
                <c:rich>
                  <a:bodyPr/>
                  <a:lstStyle/>
                  <a:p>
                    <a:r>
                      <a:rPr lang="en-US" sz="1600"/>
                      <a:t>B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6.3999989249345635E-2"/>
                </c:manualLayout>
              </c:layout>
              <c:tx>
                <c:rich>
                  <a:bodyPr/>
                  <a:lstStyle/>
                  <a:p>
                    <a:r>
                      <a:rPr lang="en-US" sz="1600"/>
                      <a:t>B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8.5333318999127522E-2"/>
                </c:manualLayout>
              </c:layout>
              <c:tx>
                <c:rich>
                  <a:bodyPr/>
                  <a:lstStyle/>
                  <a:p>
                    <a:r>
                      <a:rPr lang="en-US" sz="1600"/>
                      <a:t>AB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6.8266655199302015E-2"/>
                </c:manualLayout>
              </c:layout>
              <c:tx>
                <c:rich>
                  <a:bodyPr/>
                  <a:lstStyle/>
                  <a:p>
                    <a:r>
                      <a:rPr lang="en-US" sz="1600"/>
                      <a:t>A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errBars>
            <c:errBarType val="plus"/>
            <c:errValType val="cust"/>
            <c:noEndCap val="0"/>
            <c:plus>
              <c:numRef>
                <c:f>Figs!$D$28:$D$31</c:f>
                <c:numCache>
                  <c:formatCode>General</c:formatCode>
                  <c:ptCount val="4"/>
                  <c:pt idx="0">
                    <c:v>11.967838800000001</c:v>
                  </c:pt>
                  <c:pt idx="1">
                    <c:v>11.967838800000001</c:v>
                  </c:pt>
                  <c:pt idx="2">
                    <c:v>7.2168783999999997</c:v>
                  </c:pt>
                  <c:pt idx="3">
                    <c:v>10.206207300000001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</c:errBars>
          <c:cat>
            <c:strRef>
              <c:f>Figs!$B$28:$B$31</c:f>
              <c:strCache>
                <c:ptCount val="4"/>
                <c:pt idx="0">
                  <c:v>Chlorpyrifos</c:v>
                </c:pt>
                <c:pt idx="1">
                  <c:v>EPN+Barric</c:v>
                </c:pt>
                <c:pt idx="2">
                  <c:v>EPN+Irrig</c:v>
                </c:pt>
                <c:pt idx="3">
                  <c:v>EPN-NoIrrig</c:v>
                </c:pt>
              </c:strCache>
            </c:strRef>
          </c:cat>
          <c:val>
            <c:numRef>
              <c:f>Figs!$C$28:$C$31</c:f>
              <c:numCache>
                <c:formatCode>General</c:formatCode>
                <c:ptCount val="4"/>
                <c:pt idx="0">
                  <c:v>18.75</c:v>
                </c:pt>
                <c:pt idx="1">
                  <c:v>18.75</c:v>
                </c:pt>
                <c:pt idx="2">
                  <c:v>37.5</c:v>
                </c:pt>
                <c:pt idx="3">
                  <c:v>75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38406912"/>
        <c:axId val="140133504"/>
      </c:barChart>
      <c:catAx>
        <c:axId val="1384069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Treatment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140133504"/>
        <c:crosses val="autoZero"/>
        <c:auto val="1"/>
        <c:lblAlgn val="ctr"/>
        <c:lblOffset val="100"/>
        <c:noMultiLvlLbl val="0"/>
      </c:catAx>
      <c:valAx>
        <c:axId val="140133504"/>
        <c:scaling>
          <c:orientation val="minMax"/>
          <c:max val="100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%</a:t>
                </a:r>
                <a:r>
                  <a:rPr lang="en-US" sz="1400" baseline="0"/>
                  <a:t> Infestation</a:t>
                </a:r>
                <a:endParaRPr lang="en-US" sz="140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138406912"/>
        <c:crosses val="autoZero"/>
        <c:crossBetween val="between"/>
        <c:majorUnit val="20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1">
                <a:lumMod val="95000"/>
                <a:lumOff val="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-5.1199991399476508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B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5940337224383916E-3"/>
                  <c:y val="-6.8266655199302015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B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8.9887640449438172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A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1959935589664801E-3"/>
                  <c:y val="-0.10998643427998467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AB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7953642286271439E-3"/>
                  <c:y val="-8.9887935356395054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B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-6.741573033707865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B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"/>
                  <c:y val="-7.116104868913857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B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errBars>
            <c:errBarType val="plus"/>
            <c:errValType val="cust"/>
            <c:noEndCap val="0"/>
            <c:plus>
              <c:numRef>
                <c:f>Figs!$D$52:$D$58</c:f>
                <c:numCache>
                  <c:formatCode>General</c:formatCode>
                  <c:ptCount val="7"/>
                  <c:pt idx="0">
                    <c:v>4.3355787000000001</c:v>
                  </c:pt>
                  <c:pt idx="1">
                    <c:v>8.4645238999999997</c:v>
                  </c:pt>
                  <c:pt idx="2">
                    <c:v>10.7009971</c:v>
                  </c:pt>
                  <c:pt idx="3">
                    <c:v>11.1057386</c:v>
                  </c:pt>
                  <c:pt idx="4">
                    <c:v>12.758800000000001</c:v>
                  </c:pt>
                  <c:pt idx="5">
                    <c:v>5.1672500000000001</c:v>
                  </c:pt>
                  <c:pt idx="6">
                    <c:v>5.1669999999999998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</c:errBars>
          <c:cat>
            <c:strRef>
              <c:f>Figs!$B$52:$B$58</c:f>
              <c:strCache>
                <c:ptCount val="7"/>
                <c:pt idx="0">
                  <c:v>Boom</c:v>
                </c:pt>
                <c:pt idx="1">
                  <c:v>Chlorpyrifos</c:v>
                </c:pt>
                <c:pt idx="2">
                  <c:v>Control</c:v>
                </c:pt>
                <c:pt idx="3">
                  <c:v>Handgun</c:v>
                </c:pt>
                <c:pt idx="4">
                  <c:v>Trunk-B</c:v>
                </c:pt>
                <c:pt idx="5">
                  <c:v>Trunk-E</c:v>
                </c:pt>
                <c:pt idx="6">
                  <c:v>Watercan</c:v>
                </c:pt>
              </c:strCache>
            </c:strRef>
          </c:cat>
          <c:val>
            <c:numRef>
              <c:f>Figs!$C$52:$C$58</c:f>
              <c:numCache>
                <c:formatCode>General</c:formatCode>
                <c:ptCount val="7"/>
                <c:pt idx="0">
                  <c:v>27.3816667</c:v>
                </c:pt>
                <c:pt idx="1">
                  <c:v>21.906666699999999</c:v>
                </c:pt>
                <c:pt idx="2">
                  <c:v>59.524999999999999</c:v>
                </c:pt>
                <c:pt idx="3">
                  <c:v>32.938333299999996</c:v>
                </c:pt>
                <c:pt idx="4">
                  <c:v>29.366700000000002</c:v>
                </c:pt>
                <c:pt idx="5">
                  <c:v>22.221699999999998</c:v>
                </c:pt>
                <c:pt idx="6">
                  <c:v>22.225000000000001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40343936"/>
        <c:axId val="140374784"/>
      </c:barChart>
      <c:catAx>
        <c:axId val="1403439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Treatment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140374784"/>
        <c:crosses val="autoZero"/>
        <c:auto val="1"/>
        <c:lblAlgn val="ctr"/>
        <c:lblOffset val="100"/>
        <c:noMultiLvlLbl val="0"/>
      </c:catAx>
      <c:valAx>
        <c:axId val="140374784"/>
        <c:scaling>
          <c:orientation val="minMax"/>
          <c:max val="100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%</a:t>
                </a:r>
                <a:r>
                  <a:rPr lang="en-US" sz="1600" baseline="0"/>
                  <a:t> Infestation</a:t>
                </a:r>
                <a:endParaRPr lang="en-US" sz="160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140343936"/>
        <c:crosses val="autoZero"/>
        <c:crossBetween val="between"/>
        <c:majorUnit val="20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846303587051632"/>
          <c:y val="5.4235928842228116E-2"/>
          <c:w val="0.81820363079615044"/>
          <c:h val="0.691797900262467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</c:spPr>
          <c:invertIfNegative val="0"/>
          <c:dLbls>
            <c:dLbl>
              <c:idx val="0"/>
              <c:layout>
                <c:manualLayout>
                  <c:x val="1.9323671497584541E-3"/>
                  <c:y val="-5.3333333333333337E-2"/>
                </c:manualLayout>
              </c:layout>
              <c:tx>
                <c:rich>
                  <a:bodyPr/>
                  <a:lstStyle/>
                  <a:p>
                    <a:r>
                      <a:rPr lang="en-US" sz="1600"/>
                      <a:t>B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6.6666666666666666E-2"/>
                </c:manualLayout>
              </c:layout>
              <c:tx>
                <c:rich>
                  <a:bodyPr/>
                  <a:lstStyle/>
                  <a:p>
                    <a:r>
                      <a:rPr lang="en-US" sz="1600"/>
                      <a:t>AB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0852643662024309E-17"/>
                  <c:y val="-5.3333333333333295E-2"/>
                </c:manualLayout>
              </c:layout>
              <c:tx>
                <c:rich>
                  <a:bodyPr/>
                  <a:lstStyle/>
                  <a:p>
                    <a:r>
                      <a:rPr lang="en-US" sz="1600"/>
                      <a:t>A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7.5555555555555556E-2"/>
                </c:manualLayout>
              </c:layout>
              <c:tx>
                <c:rich>
                  <a:bodyPr/>
                  <a:lstStyle/>
                  <a:p>
                    <a:r>
                      <a:rPr lang="en-US" sz="1600"/>
                      <a:t>AB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-0.08"/>
                </c:manualLayout>
              </c:layout>
              <c:tx>
                <c:rich>
                  <a:bodyPr/>
                  <a:lstStyle/>
                  <a:p>
                    <a:r>
                      <a:rPr lang="en-US" sz="1600"/>
                      <a:t>AB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errBars>
            <c:errBarType val="plus"/>
            <c:errValType val="cust"/>
            <c:noEndCap val="0"/>
            <c:plus>
              <c:numRef>
                <c:f>graphs!$C$46:$C$50</c:f>
                <c:numCache>
                  <c:formatCode>General</c:formatCode>
                  <c:ptCount val="5"/>
                  <c:pt idx="0">
                    <c:v>7.7708700000000006E-2</c:v>
                  </c:pt>
                  <c:pt idx="1">
                    <c:v>0.1118034</c:v>
                  </c:pt>
                  <c:pt idx="2">
                    <c:v>0.152701</c:v>
                  </c:pt>
                  <c:pt idx="3">
                    <c:v>0.1060456</c:v>
                  </c:pt>
                  <c:pt idx="4">
                    <c:v>0.125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</c:errBars>
          <c:cat>
            <c:strRef>
              <c:f>graphs!$A$46:$A$50</c:f>
              <c:strCache>
                <c:ptCount val="5"/>
                <c:pt idx="0">
                  <c:v>Sc+Barr2%</c:v>
                </c:pt>
                <c:pt idx="1">
                  <c:v>Sc+BarrFull</c:v>
                </c:pt>
                <c:pt idx="2">
                  <c:v>Control</c:v>
                </c:pt>
                <c:pt idx="3">
                  <c:v>Chlorpyrifos</c:v>
                </c:pt>
                <c:pt idx="4">
                  <c:v>Sc-only</c:v>
                </c:pt>
              </c:strCache>
            </c:strRef>
          </c:cat>
          <c:val>
            <c:numRef>
              <c:f>graphs!$B$46:$B$50</c:f>
              <c:numCache>
                <c:formatCode>General</c:formatCode>
                <c:ptCount val="5"/>
                <c:pt idx="0">
                  <c:v>0.1666667</c:v>
                </c:pt>
                <c:pt idx="1">
                  <c:v>0.25</c:v>
                </c:pt>
                <c:pt idx="2">
                  <c:v>0.68200000000000005</c:v>
                </c:pt>
                <c:pt idx="3">
                  <c:v>0.23529410000000001</c:v>
                </c:pt>
                <c:pt idx="4">
                  <c:v>0.375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8282880"/>
        <c:axId val="138313728"/>
      </c:barChart>
      <c:catAx>
        <c:axId val="1382828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1"/>
                </a:pPr>
                <a:r>
                  <a:rPr lang="en-US" sz="1600" b="1"/>
                  <a:t>Treatment</a:t>
                </a:r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138313728"/>
        <c:crosses val="autoZero"/>
        <c:auto val="1"/>
        <c:lblAlgn val="ctr"/>
        <c:lblOffset val="100"/>
        <c:noMultiLvlLbl val="0"/>
      </c:catAx>
      <c:valAx>
        <c:axId val="138313728"/>
        <c:scaling>
          <c:orientation val="minMax"/>
          <c:max val="2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% Live</a:t>
                </a:r>
              </a:p>
            </c:rich>
          </c:tx>
          <c:layout>
            <c:manualLayout>
              <c:xMode val="edge"/>
              <c:yMode val="edge"/>
              <c:x val="6.0643158735592832E-2"/>
              <c:y val="0.3177014873140857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138282880"/>
        <c:crosses val="autoZero"/>
        <c:crossBetween val="between"/>
        <c:majorUnit val="0.5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0.34792</cdr:x>
      <cdr:y>0.26736</cdr:y>
    </cdr:from>
    <cdr:to>
      <cdr:x>0.45833</cdr:x>
      <cdr:y>0.42361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590675" y="733425"/>
          <a:ext cx="504825" cy="4286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87A6307-5E3F-4FF3-8D3D-5421B2B75B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2516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69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69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8376B4E-A9CD-40E0-9820-F46902345F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2972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Fig.</a:t>
            </a:r>
            <a:r>
              <a:rPr lang="en-US" baseline="0" dirty="0" smtClean="0"/>
              <a:t>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376B4E-A9CD-40E0-9820-F46902345F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3171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376B4E-A9CD-40E0-9820-F46902345FF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188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E3AF04-9EEA-4686-A842-A97626B9EF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718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9A92AF-6D25-4466-BA4A-29DA27A50A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947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B1E17-115A-4DCC-BF6B-0383B19950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601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0D941F-79AD-404B-93BE-81045707AE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0485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E46956-931C-40C9-82A4-E1C1370DE7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0893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1609D-F50F-4C02-BAC0-DCCA6D9751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302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06719B-D2D6-4788-A05D-D371D8F648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78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C1A108-741F-4162-8825-54ECEE49B6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532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6EF3C5-1E95-4ACC-9BF0-2B05FB3326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431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0A76A-7282-4C51-B739-86019844BA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558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7A146-2771-4F93-9524-88F35E5B41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632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CBDD22-12BB-45AC-8966-E941552BF9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664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A231C6-E436-486F-928E-DE0A4289FC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330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C406EA-79C4-4161-B84B-91E9FF77B3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659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2F"/>
            </a:gs>
            <a:gs pos="100000">
              <a:srgbClr val="0000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9F5E517-5ED3-47C0-A032-0C03671403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z="2800" dirty="0" smtClean="0"/>
              <a:t>Fig. 1: Peachtree borer control with beneficial nematodes: Irrigation </a:t>
            </a:r>
            <a:r>
              <a:rPr lang="en-US" sz="2800" dirty="0" smtClean="0"/>
              <a:t>Effects, 2nd </a:t>
            </a:r>
            <a:r>
              <a:rPr lang="en-US" sz="2800" dirty="0" smtClean="0"/>
              <a:t>Trial (2014)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534400" cy="4114800"/>
          </a:xfrm>
        </p:spPr>
        <p:txBody>
          <a:bodyPr/>
          <a:lstStyle/>
          <a:p>
            <a:r>
              <a:rPr lang="en-US" sz="2400" dirty="0" smtClean="0"/>
              <a:t>Treatments (same): </a:t>
            </a:r>
            <a:r>
              <a:rPr lang="en-US" sz="2400" dirty="0"/>
              <a:t>n</a:t>
            </a:r>
            <a:r>
              <a:rPr lang="en-US" sz="2400" dirty="0" smtClean="0"/>
              <a:t>o irrigation, Irrigation (3X per </a:t>
            </a:r>
            <a:r>
              <a:rPr lang="en-US" sz="2400" dirty="0" err="1" smtClean="0"/>
              <a:t>wk</a:t>
            </a:r>
            <a:r>
              <a:rPr lang="en-US" sz="2400" dirty="0" smtClean="0"/>
              <a:t> over 2 </a:t>
            </a:r>
            <a:r>
              <a:rPr lang="en-US" sz="2400" dirty="0" err="1" smtClean="0"/>
              <a:t>wks</a:t>
            </a:r>
            <a:r>
              <a:rPr lang="en-US" sz="2400" dirty="0" smtClean="0"/>
              <a:t>), Barricade, chlorpyrifos</a:t>
            </a:r>
          </a:p>
          <a:p>
            <a:r>
              <a:rPr lang="en-US" sz="2400" dirty="0" smtClean="0"/>
              <a:t>Apply in fall 2013, assess infestation spring 2014 (4 reps of 4 trees)</a:t>
            </a:r>
          </a:p>
          <a:p>
            <a:r>
              <a:rPr lang="en-US" sz="2400" dirty="0"/>
              <a:t>Peach orchard, USDA-ARS, Byron, GA</a:t>
            </a:r>
          </a:p>
          <a:p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3886200"/>
            <a:ext cx="321113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Lack of irrigation = fail</a:t>
            </a:r>
          </a:p>
          <a:p>
            <a:endParaRPr lang="en-US" dirty="0" smtClean="0"/>
          </a:p>
          <a:p>
            <a:r>
              <a:rPr lang="en-US" dirty="0" smtClean="0"/>
              <a:t>Nematodes with </a:t>
            </a:r>
            <a:r>
              <a:rPr lang="en-US" dirty="0" err="1" smtClean="0"/>
              <a:t>irrig</a:t>
            </a:r>
            <a:r>
              <a:rPr lang="en-US" dirty="0" smtClean="0"/>
              <a:t> </a:t>
            </a:r>
          </a:p>
          <a:p>
            <a:r>
              <a:rPr lang="en-US" dirty="0" smtClean="0"/>
              <a:t>or Barricade </a:t>
            </a:r>
          </a:p>
          <a:p>
            <a:r>
              <a:rPr lang="en-US" dirty="0" smtClean="0"/>
              <a:t>=  suppression similar to</a:t>
            </a:r>
          </a:p>
          <a:p>
            <a:r>
              <a:rPr lang="en-US" dirty="0"/>
              <a:t>c</a:t>
            </a:r>
            <a:r>
              <a:rPr lang="en-US" dirty="0" smtClean="0"/>
              <a:t>hemical insecticide</a:t>
            </a:r>
            <a:endParaRPr lang="en-US" dirty="0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3368350288"/>
              </p:ext>
            </p:extLst>
          </p:nvPr>
        </p:nvGraphicFramePr>
        <p:xfrm>
          <a:off x="3458740" y="3429001"/>
          <a:ext cx="5332835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1540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en-US" sz="2400" dirty="0" smtClean="0"/>
              <a:t>Fig. 2: Peachtree </a:t>
            </a:r>
            <a:r>
              <a:rPr lang="en-US" sz="2400" dirty="0"/>
              <a:t>borer control with beneficial nematodes: Effect </a:t>
            </a:r>
            <a:r>
              <a:rPr lang="en-US" sz="2400" dirty="0"/>
              <a:t>of Application </a:t>
            </a:r>
            <a:r>
              <a:rPr lang="en-US" sz="2400" dirty="0" smtClean="0"/>
              <a:t>Method: Results (2 years combined)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2672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sz="2800" dirty="0" smtClean="0"/>
              <a:t>All methods of nematode application suppressed infestation below the control and were similar to chlorpyrifos, except handgun treatment</a:t>
            </a:r>
            <a:endParaRPr lang="en-US" sz="2800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779601861"/>
              </p:ext>
            </p:extLst>
          </p:nvPr>
        </p:nvGraphicFramePr>
        <p:xfrm>
          <a:off x="1295400" y="1752600"/>
          <a:ext cx="66294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75096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Fig. 3: Field </a:t>
            </a:r>
            <a:r>
              <a:rPr lang="en-US" dirty="0" smtClean="0"/>
              <a:t>Trial Results 2014</a:t>
            </a:r>
            <a:br>
              <a:rPr lang="en-US" dirty="0" smtClean="0"/>
            </a:br>
            <a:r>
              <a:rPr lang="en-US" sz="3200" dirty="0" smtClean="0"/>
              <a:t>% live </a:t>
            </a:r>
            <a:r>
              <a:rPr lang="en-US" sz="3200" dirty="0" smtClean="0"/>
              <a:t>lesser peachtree borer </a:t>
            </a:r>
            <a:r>
              <a:rPr lang="en-US" sz="3200" dirty="0" smtClean="0"/>
              <a:t>per </a:t>
            </a:r>
            <a:r>
              <a:rPr lang="en-US" sz="3200" dirty="0" smtClean="0"/>
              <a:t>wound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153400" cy="44958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sz="2400" dirty="0" smtClean="0"/>
              <a:t>Only </a:t>
            </a:r>
            <a:r>
              <a:rPr lang="en-US" sz="2400" dirty="0" err="1" smtClean="0"/>
              <a:t>Sc</a:t>
            </a:r>
            <a:r>
              <a:rPr lang="en-US" sz="2400" dirty="0" smtClean="0"/>
              <a:t> + 2% Barricade </a:t>
            </a:r>
            <a:r>
              <a:rPr lang="en-US" sz="2400" dirty="0" smtClean="0"/>
              <a:t>(Barr) decreased </a:t>
            </a:r>
            <a:r>
              <a:rPr lang="en-US" sz="2400" dirty="0" smtClean="0"/>
              <a:t>survival (75% control); chlorpyrifos &amp; full barricade rate was not separated from the control </a:t>
            </a:r>
            <a:r>
              <a:rPr lang="en-US" sz="2400" dirty="0" smtClean="0"/>
              <a:t>; </a:t>
            </a:r>
            <a:r>
              <a:rPr lang="en-US" sz="2400" dirty="0" err="1" smtClean="0"/>
              <a:t>Sc</a:t>
            </a:r>
            <a:r>
              <a:rPr lang="en-US" sz="2400" dirty="0" smtClean="0"/>
              <a:t> = </a:t>
            </a:r>
            <a:r>
              <a:rPr lang="en-US" sz="2400" i="1" dirty="0" smtClean="0"/>
              <a:t>S. carpocapsae </a:t>
            </a:r>
            <a:r>
              <a:rPr lang="en-US" sz="2400" dirty="0" smtClean="0"/>
              <a:t>nematodes</a:t>
            </a:r>
            <a:endParaRPr lang="en-US" sz="2400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4093802"/>
              </p:ext>
            </p:extLst>
          </p:nvPr>
        </p:nvGraphicFramePr>
        <p:xfrm>
          <a:off x="1143000" y="1600200"/>
          <a:ext cx="7315200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4542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808080"/>
      </a:dk1>
      <a:lt1>
        <a:srgbClr val="FFFFFF"/>
      </a:lt1>
      <a:dk2>
        <a:srgbClr val="000066"/>
      </a:dk2>
      <a:lt2>
        <a:srgbClr val="FFFF00"/>
      </a:lt2>
      <a:accent1>
        <a:srgbClr val="00CC99"/>
      </a:accent1>
      <a:accent2>
        <a:srgbClr val="3333CC"/>
      </a:accent2>
      <a:accent3>
        <a:srgbClr val="AAAAB8"/>
      </a:accent3>
      <a:accent4>
        <a:srgbClr val="DADADA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39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AE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60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B6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Designs\Factory.pot</Template>
  <TotalTime>6109</TotalTime>
  <Words>192</Words>
  <Application>Microsoft Office PowerPoint</Application>
  <PresentationFormat>On-screen Show (4:3)</PresentationFormat>
  <Paragraphs>50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Fig. 1: Peachtree borer control with beneficial nematodes: Irrigation Effects, 2nd Trial (2014)</vt:lpstr>
      <vt:lpstr>Fig. 2: Peachtree borer control with beneficial nematodes: Effect of Application Method: Results (2 years combined)</vt:lpstr>
      <vt:lpstr>Fig. 3: Field Trial Results 2014 % live lesser peachtree borer per wound</vt:lpstr>
    </vt:vector>
  </TitlesOfParts>
  <Company>USDA-ARS-SAA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Production Technology for Entomopathogenic Nematodes and Their Bacterial Symbionts</dc:title>
  <dc:creator>David Shapiro</dc:creator>
  <cp:lastModifiedBy>D Shapiro-Ilan</cp:lastModifiedBy>
  <cp:revision>543</cp:revision>
  <cp:lastPrinted>2013-01-14T14:43:53Z</cp:lastPrinted>
  <dcterms:created xsi:type="dcterms:W3CDTF">2001-07-02T18:13:28Z</dcterms:created>
  <dcterms:modified xsi:type="dcterms:W3CDTF">2015-04-15T18:35:13Z</dcterms:modified>
</cp:coreProperties>
</file>