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4" r:id="rId1"/>
  </p:sldMasterIdLst>
  <p:notesMasterIdLst>
    <p:notesMasterId r:id="rId31"/>
  </p:notesMasterIdLst>
  <p:handoutMasterIdLst>
    <p:handoutMasterId r:id="rId32"/>
  </p:handoutMasterIdLst>
  <p:sldIdLst>
    <p:sldId id="256" r:id="rId2"/>
    <p:sldId id="257" r:id="rId3"/>
    <p:sldId id="258" r:id="rId4"/>
    <p:sldId id="259" r:id="rId5"/>
    <p:sldId id="260" r:id="rId6"/>
    <p:sldId id="261" r:id="rId7"/>
    <p:sldId id="262" r:id="rId8"/>
    <p:sldId id="265" r:id="rId9"/>
    <p:sldId id="263" r:id="rId10"/>
    <p:sldId id="264" r:id="rId11"/>
    <p:sldId id="267" r:id="rId12"/>
    <p:sldId id="266" r:id="rId13"/>
    <p:sldId id="268" r:id="rId14"/>
    <p:sldId id="272" r:id="rId15"/>
    <p:sldId id="285" r:id="rId16"/>
    <p:sldId id="270" r:id="rId17"/>
    <p:sldId id="274" r:id="rId18"/>
    <p:sldId id="273" r:id="rId19"/>
    <p:sldId id="277" r:id="rId20"/>
    <p:sldId id="271" r:id="rId21"/>
    <p:sldId id="276" r:id="rId22"/>
    <p:sldId id="278" r:id="rId23"/>
    <p:sldId id="279" r:id="rId24"/>
    <p:sldId id="280" r:id="rId25"/>
    <p:sldId id="281" r:id="rId26"/>
    <p:sldId id="282" r:id="rId27"/>
    <p:sldId id="283" r:id="rId28"/>
    <p:sldId id="284" r:id="rId29"/>
    <p:sldId id="269" r:id="rId30"/>
  </p:sldIdLst>
  <p:sldSz cx="12192000" cy="6858000"/>
  <p:notesSz cx="7077075" cy="85201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9" autoAdjust="0"/>
    <p:restoredTop sz="93825" autoAdjust="0"/>
  </p:normalViewPr>
  <p:slideViewPr>
    <p:cSldViewPr snapToGrid="0">
      <p:cViewPr varScale="1">
        <p:scale>
          <a:sx n="109" d="100"/>
          <a:sy n="109" d="100"/>
        </p:scale>
        <p:origin x="5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2748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27485"/>
          </a:xfrm>
          <a:prstGeom prst="rect">
            <a:avLst/>
          </a:prstGeom>
        </p:spPr>
        <p:txBody>
          <a:bodyPr vert="horz" lIns="91440" tIns="45720" rIns="91440" bIns="45720" rtlCol="0"/>
          <a:lstStyle>
            <a:lvl1pPr algn="r">
              <a:defRPr sz="1200"/>
            </a:lvl1pPr>
          </a:lstStyle>
          <a:p>
            <a:fld id="{A911EEFB-42E1-4248-B3E9-9B91DA0858DF}" type="datetimeFigureOut">
              <a:rPr lang="en-US" smtClean="0"/>
              <a:t>4/21/2017</a:t>
            </a:fld>
            <a:endParaRPr lang="en-US"/>
          </a:p>
        </p:txBody>
      </p:sp>
      <p:sp>
        <p:nvSpPr>
          <p:cNvPr id="4" name="Footer Placeholder 3"/>
          <p:cNvSpPr>
            <a:spLocks noGrp="1"/>
          </p:cNvSpPr>
          <p:nvPr>
            <p:ph type="ftr" sz="quarter" idx="2"/>
          </p:nvPr>
        </p:nvSpPr>
        <p:spPr>
          <a:xfrm>
            <a:off x="0" y="8092629"/>
            <a:ext cx="3066733" cy="4274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092629"/>
            <a:ext cx="3066733" cy="427484"/>
          </a:xfrm>
          <a:prstGeom prst="rect">
            <a:avLst/>
          </a:prstGeom>
        </p:spPr>
        <p:txBody>
          <a:bodyPr vert="horz" lIns="91440" tIns="45720" rIns="91440" bIns="45720" rtlCol="0" anchor="b"/>
          <a:lstStyle>
            <a:lvl1pPr algn="r">
              <a:defRPr sz="1200"/>
            </a:lvl1pPr>
          </a:lstStyle>
          <a:p>
            <a:fld id="{9D6E2666-0F9C-4DC3-904C-5596FC58A3A4}" type="slidenum">
              <a:rPr lang="en-US" smtClean="0"/>
              <a:t>‹#›</a:t>
            </a:fld>
            <a:endParaRPr lang="en-US"/>
          </a:p>
        </p:txBody>
      </p:sp>
    </p:spTree>
    <p:extLst>
      <p:ext uri="{BB962C8B-B14F-4D97-AF65-F5344CB8AC3E}">
        <p14:creationId xmlns:p14="http://schemas.microsoft.com/office/powerpoint/2010/main" val="1655694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2748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705" y="0"/>
            <a:ext cx="3066733" cy="427485"/>
          </a:xfrm>
          <a:prstGeom prst="rect">
            <a:avLst/>
          </a:prstGeom>
        </p:spPr>
        <p:txBody>
          <a:bodyPr vert="horz" lIns="91440" tIns="45720" rIns="91440" bIns="45720" rtlCol="0"/>
          <a:lstStyle>
            <a:lvl1pPr algn="r">
              <a:defRPr sz="1200"/>
            </a:lvl1pPr>
          </a:lstStyle>
          <a:p>
            <a:fld id="{02633631-CECD-4829-B917-926FF8233511}" type="datetimeFigureOut">
              <a:rPr lang="en-US" smtClean="0"/>
              <a:t>4/21/2017</a:t>
            </a:fld>
            <a:endParaRPr lang="en-US"/>
          </a:p>
        </p:txBody>
      </p:sp>
      <p:sp>
        <p:nvSpPr>
          <p:cNvPr id="4" name="Slide Image Placeholder 3"/>
          <p:cNvSpPr>
            <a:spLocks noGrp="1" noRot="1" noChangeAspect="1"/>
          </p:cNvSpPr>
          <p:nvPr>
            <p:ph type="sldImg" idx="2"/>
          </p:nvPr>
        </p:nvSpPr>
        <p:spPr>
          <a:xfrm>
            <a:off x="982663" y="1065213"/>
            <a:ext cx="5111750" cy="28749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7708" y="4100305"/>
            <a:ext cx="5661660" cy="335479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092629"/>
            <a:ext cx="3066733" cy="4274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092629"/>
            <a:ext cx="3066733" cy="427484"/>
          </a:xfrm>
          <a:prstGeom prst="rect">
            <a:avLst/>
          </a:prstGeom>
        </p:spPr>
        <p:txBody>
          <a:bodyPr vert="horz" lIns="91440" tIns="45720" rIns="91440" bIns="45720" rtlCol="0" anchor="b"/>
          <a:lstStyle>
            <a:lvl1pPr algn="r">
              <a:defRPr sz="1200"/>
            </a:lvl1pPr>
          </a:lstStyle>
          <a:p>
            <a:fld id="{45DACE75-5060-4A7B-9990-5157FAA33012}" type="slidenum">
              <a:rPr lang="en-US" smtClean="0"/>
              <a:t>‹#›</a:t>
            </a:fld>
            <a:endParaRPr lang="en-US"/>
          </a:p>
        </p:txBody>
      </p:sp>
    </p:spTree>
    <p:extLst>
      <p:ext uri="{BB962C8B-B14F-4D97-AF65-F5344CB8AC3E}">
        <p14:creationId xmlns:p14="http://schemas.microsoft.com/office/powerpoint/2010/main" val="370500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ACE75-5060-4A7B-9990-5157FAA33012}" type="slidenum">
              <a:rPr lang="en-US" smtClean="0"/>
              <a:t>1</a:t>
            </a:fld>
            <a:endParaRPr lang="en-US"/>
          </a:p>
        </p:txBody>
      </p:sp>
    </p:spTree>
    <p:extLst>
      <p:ext uri="{BB962C8B-B14F-4D97-AF65-F5344CB8AC3E}">
        <p14:creationId xmlns:p14="http://schemas.microsoft.com/office/powerpoint/2010/main" val="2012271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ACE75-5060-4A7B-9990-5157FAA33012}" type="slidenum">
              <a:rPr lang="en-US" smtClean="0"/>
              <a:t>10</a:t>
            </a:fld>
            <a:endParaRPr lang="en-US"/>
          </a:p>
        </p:txBody>
      </p:sp>
    </p:spTree>
    <p:extLst>
      <p:ext uri="{BB962C8B-B14F-4D97-AF65-F5344CB8AC3E}">
        <p14:creationId xmlns:p14="http://schemas.microsoft.com/office/powerpoint/2010/main" val="4175946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ACE75-5060-4A7B-9990-5157FAA33012}" type="slidenum">
              <a:rPr lang="en-US" smtClean="0"/>
              <a:t>11</a:t>
            </a:fld>
            <a:endParaRPr lang="en-US"/>
          </a:p>
        </p:txBody>
      </p:sp>
    </p:spTree>
    <p:extLst>
      <p:ext uri="{BB962C8B-B14F-4D97-AF65-F5344CB8AC3E}">
        <p14:creationId xmlns:p14="http://schemas.microsoft.com/office/powerpoint/2010/main" val="1773747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-Knowledge Gap</a:t>
            </a:r>
            <a:r>
              <a:rPr lang="en-US" baseline="0" dirty="0" smtClean="0"/>
              <a:t> - </a:t>
            </a:r>
            <a:r>
              <a:rPr lang="en-US" dirty="0" smtClean="0"/>
              <a:t>Consumer is often intimidated to learn about the processes as the necessary amount of information has not always been accessible.  However, understanding the principles of grafting opens the door to many possible gardening and farming techniques and so education and research are very important.   Many Cucurbits, including Cucumber, pumpkin, muskmelon, and squash can be grafted using the methods described in this presentation.</a:t>
            </a:r>
          </a:p>
          <a:p>
            <a:endParaRPr lang="en-US" dirty="0"/>
          </a:p>
        </p:txBody>
      </p:sp>
      <p:sp>
        <p:nvSpPr>
          <p:cNvPr id="4" name="Slide Number Placeholder 3"/>
          <p:cNvSpPr>
            <a:spLocks noGrp="1"/>
          </p:cNvSpPr>
          <p:nvPr>
            <p:ph type="sldNum" sz="quarter" idx="10"/>
          </p:nvPr>
        </p:nvSpPr>
        <p:spPr/>
        <p:txBody>
          <a:bodyPr/>
          <a:lstStyle/>
          <a:p>
            <a:fld id="{45DACE75-5060-4A7B-9990-5157FAA33012}" type="slidenum">
              <a:rPr lang="en-US" smtClean="0"/>
              <a:t>12</a:t>
            </a:fld>
            <a:endParaRPr lang="en-US"/>
          </a:p>
        </p:txBody>
      </p:sp>
    </p:spTree>
    <p:extLst>
      <p:ext uri="{BB962C8B-B14F-4D97-AF65-F5344CB8AC3E}">
        <p14:creationId xmlns:p14="http://schemas.microsoft.com/office/powerpoint/2010/main" val="4257406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-It is necessary to ensure full removal of buds at grafting time and to check several times throughout the season.  Rootstock leaves are markedly different from scion leaves.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de-DE" dirty="0" smtClean="0"/>
              <a:t>Most commonly done in one cotyledon grafting.  There is some evidence that use of fatty alcohols also increases carbohydrate content and could lead to improved production.</a:t>
            </a:r>
            <a:endParaRPr lang="en-US" dirty="0" smtClean="0"/>
          </a:p>
          <a:p>
            <a:endParaRPr lang="en-US" dirty="0"/>
          </a:p>
        </p:txBody>
      </p:sp>
      <p:sp>
        <p:nvSpPr>
          <p:cNvPr id="4" name="Slide Number Placeholder 3"/>
          <p:cNvSpPr>
            <a:spLocks noGrp="1"/>
          </p:cNvSpPr>
          <p:nvPr>
            <p:ph type="sldNum" sz="quarter" idx="10"/>
          </p:nvPr>
        </p:nvSpPr>
        <p:spPr/>
        <p:txBody>
          <a:bodyPr/>
          <a:lstStyle/>
          <a:p>
            <a:fld id="{45DACE75-5060-4A7B-9990-5157FAA33012}" type="slidenum">
              <a:rPr lang="en-US" smtClean="0"/>
              <a:t>13</a:t>
            </a:fld>
            <a:endParaRPr lang="en-US"/>
          </a:p>
        </p:txBody>
      </p:sp>
    </p:spTree>
    <p:extLst>
      <p:ext uri="{BB962C8B-B14F-4D97-AF65-F5344CB8AC3E}">
        <p14:creationId xmlns:p14="http://schemas.microsoft.com/office/powerpoint/2010/main" val="701272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ACE75-5060-4A7B-9990-5157FAA33012}" type="slidenum">
              <a:rPr lang="en-US" smtClean="0"/>
              <a:t>14</a:t>
            </a:fld>
            <a:endParaRPr lang="en-US"/>
          </a:p>
        </p:txBody>
      </p:sp>
    </p:spTree>
    <p:extLst>
      <p:ext uri="{BB962C8B-B14F-4D97-AF65-F5344CB8AC3E}">
        <p14:creationId xmlns:p14="http://schemas.microsoft.com/office/powerpoint/2010/main" val="508870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ACE75-5060-4A7B-9990-5157FAA33012}" type="slidenum">
              <a:rPr lang="en-US" smtClean="0"/>
              <a:t>15</a:t>
            </a:fld>
            <a:endParaRPr lang="en-US"/>
          </a:p>
        </p:txBody>
      </p:sp>
    </p:spTree>
    <p:extLst>
      <p:ext uri="{BB962C8B-B14F-4D97-AF65-F5344CB8AC3E}">
        <p14:creationId xmlns:p14="http://schemas.microsoft.com/office/powerpoint/2010/main" val="1115302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ACE75-5060-4A7B-9990-5157FAA33012}" type="slidenum">
              <a:rPr lang="en-US" smtClean="0"/>
              <a:t>16</a:t>
            </a:fld>
            <a:endParaRPr lang="en-US"/>
          </a:p>
        </p:txBody>
      </p:sp>
    </p:spTree>
    <p:extLst>
      <p:ext uri="{BB962C8B-B14F-4D97-AF65-F5344CB8AC3E}">
        <p14:creationId xmlns:p14="http://schemas.microsoft.com/office/powerpoint/2010/main" val="537437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-You are allowing the cuttings to lose some stem turgidity so that poking the skewer through does not split the stem.</a:t>
            </a:r>
          </a:p>
          <a:p>
            <a:endParaRPr lang="en-US" dirty="0"/>
          </a:p>
        </p:txBody>
      </p:sp>
      <p:sp>
        <p:nvSpPr>
          <p:cNvPr id="4" name="Slide Number Placeholder 3"/>
          <p:cNvSpPr>
            <a:spLocks noGrp="1"/>
          </p:cNvSpPr>
          <p:nvPr>
            <p:ph type="sldNum" sz="quarter" idx="10"/>
          </p:nvPr>
        </p:nvSpPr>
        <p:spPr/>
        <p:txBody>
          <a:bodyPr/>
          <a:lstStyle/>
          <a:p>
            <a:fld id="{45DACE75-5060-4A7B-9990-5157FAA33012}" type="slidenum">
              <a:rPr lang="en-US" smtClean="0"/>
              <a:t>17</a:t>
            </a:fld>
            <a:endParaRPr lang="en-US"/>
          </a:p>
        </p:txBody>
      </p:sp>
    </p:spTree>
    <p:extLst>
      <p:ext uri="{BB962C8B-B14F-4D97-AF65-F5344CB8AC3E}">
        <p14:creationId xmlns:p14="http://schemas.microsoft.com/office/powerpoint/2010/main" val="4276765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ACE75-5060-4A7B-9990-5157FAA33012}" type="slidenum">
              <a:rPr lang="en-US" smtClean="0"/>
              <a:t>18</a:t>
            </a:fld>
            <a:endParaRPr lang="en-US"/>
          </a:p>
        </p:txBody>
      </p:sp>
    </p:spTree>
    <p:extLst>
      <p:ext uri="{BB962C8B-B14F-4D97-AF65-F5344CB8AC3E}">
        <p14:creationId xmlns:p14="http://schemas.microsoft.com/office/powerpoint/2010/main" val="177767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ACE75-5060-4A7B-9990-5157FAA33012}" type="slidenum">
              <a:rPr lang="en-US" smtClean="0"/>
              <a:t>19</a:t>
            </a:fld>
            <a:endParaRPr lang="en-US"/>
          </a:p>
        </p:txBody>
      </p:sp>
    </p:spTree>
    <p:extLst>
      <p:ext uri="{BB962C8B-B14F-4D97-AF65-F5344CB8AC3E}">
        <p14:creationId xmlns:p14="http://schemas.microsoft.com/office/powerpoint/2010/main" val="1880277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Grafting by humans can be traced back as far as 3000 years by people in central Asia.  Some say even more.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the United States, grafted vegetables have been utilized widely by growers for the past 5 years or so as new regulations go into effect for treating soil for commercial growers, and home gardeners are discovering their benefits as retail garden centers begin to make them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-Who has tried grafting?  Anyone tried grafting watermelons?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5DACE75-5060-4A7B-9990-5157FAA33012}" type="slidenum">
              <a:rPr lang="en-US" smtClean="0"/>
              <a:t>2</a:t>
            </a:fld>
            <a:endParaRPr lang="en-US"/>
          </a:p>
        </p:txBody>
      </p:sp>
    </p:spTree>
    <p:extLst>
      <p:ext uri="{BB962C8B-B14F-4D97-AF65-F5344CB8AC3E}">
        <p14:creationId xmlns:p14="http://schemas.microsoft.com/office/powerpoint/2010/main" val="152301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ACE75-5060-4A7B-9990-5157FAA33012}" type="slidenum">
              <a:rPr lang="en-US" smtClean="0"/>
              <a:t>20</a:t>
            </a:fld>
            <a:endParaRPr lang="en-US"/>
          </a:p>
        </p:txBody>
      </p:sp>
    </p:spTree>
    <p:extLst>
      <p:ext uri="{BB962C8B-B14F-4D97-AF65-F5344CB8AC3E}">
        <p14:creationId xmlns:p14="http://schemas.microsoft.com/office/powerpoint/2010/main" val="2270228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ACE75-5060-4A7B-9990-5157FAA33012}" type="slidenum">
              <a:rPr lang="en-US" smtClean="0"/>
              <a:t>21</a:t>
            </a:fld>
            <a:endParaRPr lang="en-US"/>
          </a:p>
        </p:txBody>
      </p:sp>
    </p:spTree>
    <p:extLst>
      <p:ext uri="{BB962C8B-B14F-4D97-AF65-F5344CB8AC3E}">
        <p14:creationId xmlns:p14="http://schemas.microsoft.com/office/powerpoint/2010/main" val="3843811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ACE75-5060-4A7B-9990-5157FAA33012}" type="slidenum">
              <a:rPr lang="en-US" smtClean="0"/>
              <a:t>22</a:t>
            </a:fld>
            <a:endParaRPr lang="en-US"/>
          </a:p>
        </p:txBody>
      </p:sp>
    </p:spTree>
    <p:extLst>
      <p:ext uri="{BB962C8B-B14F-4D97-AF65-F5344CB8AC3E}">
        <p14:creationId xmlns:p14="http://schemas.microsoft.com/office/powerpoint/2010/main" val="3199675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ACE75-5060-4A7B-9990-5157FAA33012}" type="slidenum">
              <a:rPr lang="en-US" smtClean="0"/>
              <a:t>23</a:t>
            </a:fld>
            <a:endParaRPr lang="en-US"/>
          </a:p>
        </p:txBody>
      </p:sp>
    </p:spTree>
    <p:extLst>
      <p:ext uri="{BB962C8B-B14F-4D97-AF65-F5344CB8AC3E}">
        <p14:creationId xmlns:p14="http://schemas.microsoft.com/office/powerpoint/2010/main" val="499311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ACE75-5060-4A7B-9990-5157FAA33012}" type="slidenum">
              <a:rPr lang="en-US" smtClean="0"/>
              <a:t>24</a:t>
            </a:fld>
            <a:endParaRPr lang="en-US"/>
          </a:p>
        </p:txBody>
      </p:sp>
    </p:spTree>
    <p:extLst>
      <p:ext uri="{BB962C8B-B14F-4D97-AF65-F5344CB8AC3E}">
        <p14:creationId xmlns:p14="http://schemas.microsoft.com/office/powerpoint/2010/main" val="2125775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ACE75-5060-4A7B-9990-5157FAA33012}" type="slidenum">
              <a:rPr lang="en-US" smtClean="0"/>
              <a:t>25</a:t>
            </a:fld>
            <a:endParaRPr lang="en-US"/>
          </a:p>
        </p:txBody>
      </p:sp>
    </p:spTree>
    <p:extLst>
      <p:ext uri="{BB962C8B-B14F-4D97-AF65-F5344CB8AC3E}">
        <p14:creationId xmlns:p14="http://schemas.microsoft.com/office/powerpoint/2010/main" val="3642630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ACE75-5060-4A7B-9990-5157FAA33012}" type="slidenum">
              <a:rPr lang="en-US" smtClean="0"/>
              <a:t>26</a:t>
            </a:fld>
            <a:endParaRPr lang="en-US"/>
          </a:p>
        </p:txBody>
      </p:sp>
    </p:spTree>
    <p:extLst>
      <p:ext uri="{BB962C8B-B14F-4D97-AF65-F5344CB8AC3E}">
        <p14:creationId xmlns:p14="http://schemas.microsoft.com/office/powerpoint/2010/main" val="2784048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ACE75-5060-4A7B-9990-5157FAA33012}" type="slidenum">
              <a:rPr lang="en-US" smtClean="0"/>
              <a:t>27</a:t>
            </a:fld>
            <a:endParaRPr lang="en-US"/>
          </a:p>
        </p:txBody>
      </p:sp>
    </p:spTree>
    <p:extLst>
      <p:ext uri="{BB962C8B-B14F-4D97-AF65-F5344CB8AC3E}">
        <p14:creationId xmlns:p14="http://schemas.microsoft.com/office/powerpoint/2010/main" val="3249081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ACE75-5060-4A7B-9990-5157FAA33012}" type="slidenum">
              <a:rPr lang="en-US" smtClean="0"/>
              <a:t>28</a:t>
            </a:fld>
            <a:endParaRPr lang="en-US"/>
          </a:p>
        </p:txBody>
      </p:sp>
    </p:spTree>
    <p:extLst>
      <p:ext uri="{BB962C8B-B14F-4D97-AF65-F5344CB8AC3E}">
        <p14:creationId xmlns:p14="http://schemas.microsoft.com/office/powerpoint/2010/main" val="1539531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ACE75-5060-4A7B-9990-5157FAA33012}" type="slidenum">
              <a:rPr lang="en-US" smtClean="0"/>
              <a:t>29</a:t>
            </a:fld>
            <a:endParaRPr lang="en-US"/>
          </a:p>
        </p:txBody>
      </p:sp>
    </p:spTree>
    <p:extLst>
      <p:ext uri="{BB962C8B-B14F-4D97-AF65-F5344CB8AC3E}">
        <p14:creationId xmlns:p14="http://schemas.microsoft.com/office/powerpoint/2010/main" val="4142424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-Xylem</a:t>
            </a:r>
            <a:r>
              <a:rPr lang="en-US" sz="1200" dirty="0" smtClean="0"/>
              <a:t> and </a:t>
            </a:r>
            <a:r>
              <a:rPr lang="en-US" sz="1200" b="1" dirty="0" smtClean="0"/>
              <a:t>phloem</a:t>
            </a:r>
            <a:r>
              <a:rPr lang="en-US" sz="1200" dirty="0" smtClean="0"/>
              <a:t> are the conducting elements of vascular plants. They function in the transport of water, nutrients, sugars, proteins and RNA throughout the plant. The xylem and phloem are generally found together in vascular bundles and can lie in various positions relative to each other.</a:t>
            </a:r>
          </a:p>
          <a:p>
            <a:r>
              <a:rPr lang="en-US" sz="1200" dirty="0" smtClean="0"/>
              <a:t>-While we can not always perfectly line up these tissues, that is exactly what we are going for in grafting.  Think of it like connecting water pipes.</a:t>
            </a:r>
          </a:p>
        </p:txBody>
      </p:sp>
      <p:sp>
        <p:nvSpPr>
          <p:cNvPr id="4" name="Slide Number Placeholder 3"/>
          <p:cNvSpPr>
            <a:spLocks noGrp="1"/>
          </p:cNvSpPr>
          <p:nvPr>
            <p:ph type="sldNum" sz="quarter" idx="10"/>
          </p:nvPr>
        </p:nvSpPr>
        <p:spPr/>
        <p:txBody>
          <a:bodyPr/>
          <a:lstStyle/>
          <a:p>
            <a:fld id="{45DACE75-5060-4A7B-9990-5157FAA33012}" type="slidenum">
              <a:rPr lang="en-US" smtClean="0"/>
              <a:t>3</a:t>
            </a:fld>
            <a:endParaRPr lang="en-US"/>
          </a:p>
        </p:txBody>
      </p:sp>
    </p:spTree>
    <p:extLst>
      <p:ext uri="{BB962C8B-B14F-4D97-AF65-F5344CB8AC3E}">
        <p14:creationId xmlns:p14="http://schemas.microsoft.com/office/powerpoint/2010/main" val="3626262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t>
            </a:r>
            <a:r>
              <a:rPr lang="en-US" sz="1200" baseline="0" dirty="0" smtClean="0"/>
              <a:t> </a:t>
            </a:r>
            <a:r>
              <a:rPr lang="en-US" sz="1200" dirty="0" smtClean="0"/>
              <a:t>All commercially available rootstocks are hybrids.  Also known as stock.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Prolific callusing helps graft union success.  Root and shoot differentiation occurs from callus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45DACE75-5060-4A7B-9990-5157FAA33012}" type="slidenum">
              <a:rPr lang="en-US" smtClean="0"/>
              <a:t>4</a:t>
            </a:fld>
            <a:endParaRPr lang="en-US"/>
          </a:p>
        </p:txBody>
      </p:sp>
    </p:spTree>
    <p:extLst>
      <p:ext uri="{BB962C8B-B14F-4D97-AF65-F5344CB8AC3E}">
        <p14:creationId xmlns:p14="http://schemas.microsoft.com/office/powerpoint/2010/main" val="428424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Cotyledons - embryonic leaves that appear after a seed germinates.  These are not considered “true leaves”</a:t>
            </a:r>
            <a:endParaRPr lang="en-US" dirty="0"/>
          </a:p>
        </p:txBody>
      </p:sp>
      <p:sp>
        <p:nvSpPr>
          <p:cNvPr id="4" name="Slide Number Placeholder 3"/>
          <p:cNvSpPr>
            <a:spLocks noGrp="1"/>
          </p:cNvSpPr>
          <p:nvPr>
            <p:ph type="sldNum" sz="quarter" idx="10"/>
          </p:nvPr>
        </p:nvSpPr>
        <p:spPr/>
        <p:txBody>
          <a:bodyPr/>
          <a:lstStyle/>
          <a:p>
            <a:fld id="{45DACE75-5060-4A7B-9990-5157FAA33012}" type="slidenum">
              <a:rPr lang="en-US" smtClean="0"/>
              <a:t>5</a:t>
            </a:fld>
            <a:endParaRPr lang="en-US"/>
          </a:p>
        </p:txBody>
      </p:sp>
    </p:spTree>
    <p:extLst>
      <p:ext uri="{BB962C8B-B14F-4D97-AF65-F5344CB8AC3E}">
        <p14:creationId xmlns:p14="http://schemas.microsoft.com/office/powerpoint/2010/main" val="2057003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In Alaska, </a:t>
            </a:r>
            <a:r>
              <a:rPr lang="en-US" sz="1200" dirty="0" err="1" smtClean="0"/>
              <a:t>soilborne</a:t>
            </a:r>
            <a:r>
              <a:rPr lang="en-US" sz="1200" dirty="0" smtClean="0"/>
              <a:t> disease is not as much of a concern as more temperate areas, though the rapidly increasing number of high tunnel growers in the state may potentiate </a:t>
            </a:r>
            <a:r>
              <a:rPr lang="en-US" sz="1200" dirty="0" err="1" smtClean="0"/>
              <a:t>soilborne</a:t>
            </a:r>
            <a:r>
              <a:rPr lang="en-US" sz="1200" dirty="0" smtClean="0"/>
              <a:t> diseases due to limited space for crop rotation.  It’s estimated that there are at least 600 high tunnels in the state of Alaska.  Most are not moveable and the growing of the same crops in a space that doesn’t have a solid crop rotation plan can allow disease buildup.  Using disease resistant rootstocks becomes important if production is to continue in the presence of disease.  In Europe, this is the prime motivation for grafting.</a:t>
            </a:r>
          </a:p>
        </p:txBody>
      </p:sp>
      <p:sp>
        <p:nvSpPr>
          <p:cNvPr id="4" name="Slide Number Placeholder 3"/>
          <p:cNvSpPr>
            <a:spLocks noGrp="1"/>
          </p:cNvSpPr>
          <p:nvPr>
            <p:ph type="sldNum" sz="quarter" idx="10"/>
          </p:nvPr>
        </p:nvSpPr>
        <p:spPr/>
        <p:txBody>
          <a:bodyPr/>
          <a:lstStyle/>
          <a:p>
            <a:fld id="{45DACE75-5060-4A7B-9990-5157FAA33012}" type="slidenum">
              <a:rPr lang="en-US" smtClean="0"/>
              <a:t>6</a:t>
            </a:fld>
            <a:endParaRPr lang="en-US"/>
          </a:p>
        </p:txBody>
      </p:sp>
    </p:spTree>
    <p:extLst>
      <p:ext uri="{BB962C8B-B14F-4D97-AF65-F5344CB8AC3E}">
        <p14:creationId xmlns:p14="http://schemas.microsoft.com/office/powerpoint/2010/main" val="2995070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Lycopene content studies have shown no negative effect on lycopene content and some pairings of rootstock/scion have been shown to actually produce more lycopene when plants are grafted.</a:t>
            </a:r>
          </a:p>
          <a:p>
            <a:endParaRPr lang="en-US" dirty="0"/>
          </a:p>
        </p:txBody>
      </p:sp>
      <p:sp>
        <p:nvSpPr>
          <p:cNvPr id="4" name="Slide Number Placeholder 3"/>
          <p:cNvSpPr>
            <a:spLocks noGrp="1"/>
          </p:cNvSpPr>
          <p:nvPr>
            <p:ph type="sldNum" sz="quarter" idx="10"/>
          </p:nvPr>
        </p:nvSpPr>
        <p:spPr/>
        <p:txBody>
          <a:bodyPr/>
          <a:lstStyle/>
          <a:p>
            <a:fld id="{45DACE75-5060-4A7B-9990-5157FAA33012}" type="slidenum">
              <a:rPr lang="en-US" smtClean="0"/>
              <a:t>7</a:t>
            </a:fld>
            <a:endParaRPr lang="en-US"/>
          </a:p>
        </p:txBody>
      </p:sp>
    </p:spTree>
    <p:extLst>
      <p:ext uri="{BB962C8B-B14F-4D97-AF65-F5344CB8AC3E}">
        <p14:creationId xmlns:p14="http://schemas.microsoft.com/office/powerpoint/2010/main" val="1170968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Larger root system means more water and nutrient uptake – in 2015 &amp; 2016, it appeared grafted varieties had much larger plants, earlier ripening, larger fruit, more harvestable fruit, and much larger root systems than non grafted.  We are taking the next two years to evaluate most of these observations and see if there is scientific merit to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Combined, all of these factors should increase production, but you still have to grow it correctly and ensure pollination.  It is common practice to supplement commercial watermelon production with European honeybees.  In high tunnels, bumblebees may be an effective alternative pollinator.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45DACE75-5060-4A7B-9990-5157FAA33012}" type="slidenum">
              <a:rPr lang="en-US" smtClean="0"/>
              <a:t>8</a:t>
            </a:fld>
            <a:endParaRPr lang="en-US"/>
          </a:p>
        </p:txBody>
      </p:sp>
    </p:spTree>
    <p:extLst>
      <p:ext uri="{BB962C8B-B14F-4D97-AF65-F5344CB8AC3E}">
        <p14:creationId xmlns:p14="http://schemas.microsoft.com/office/powerpoint/2010/main" val="3793279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ACE75-5060-4A7B-9990-5157FAA33012}" type="slidenum">
              <a:rPr lang="en-US" smtClean="0"/>
              <a:t>9</a:t>
            </a:fld>
            <a:endParaRPr lang="en-US"/>
          </a:p>
        </p:txBody>
      </p:sp>
    </p:spTree>
    <p:extLst>
      <p:ext uri="{BB962C8B-B14F-4D97-AF65-F5344CB8AC3E}">
        <p14:creationId xmlns:p14="http://schemas.microsoft.com/office/powerpoint/2010/main" val="1912550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E700B27-DE4C-4B9E-BB11-B9027034A00F}" type="datetimeFigureOut">
              <a:rPr lang="en-US" smtClean="0"/>
              <a:pPr/>
              <a:t>4/21/2017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5088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0D914D-B099-4142-A885-11F276715148}" type="datetimeFigureOut">
              <a:rPr lang="en-US" smtClean="0"/>
              <a:t>4/21/2017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013697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0D914D-B099-4142-A885-11F276715148}" type="datetimeFigureOut">
              <a:rPr lang="en-US" smtClean="0"/>
              <a:t>4/21/2017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9307019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0D914D-B099-4142-A885-11F276715148}" type="datetimeFigureOut">
              <a:rPr lang="en-US" smtClean="0"/>
              <a:t>4/21/2017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863612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0D914D-B099-4142-A885-11F276715148}" type="datetimeFigureOut">
              <a:rPr lang="en-US" smtClean="0"/>
              <a:t>4/21/2017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5682984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0D914D-B099-4142-A885-11F276715148}" type="datetimeFigureOut">
              <a:rPr lang="en-US" smtClean="0"/>
              <a:t>4/21/2017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149013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smtClean="0"/>
              <a:t>4/21/2017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99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smtClean="0"/>
              <a:t>4/21/2017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0482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smtClean="0"/>
              <a:t>4/21/2017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5603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AA073D-A903-47F8-8D16-77642FB0DF1F}" type="datetimeFigureOut">
              <a:rPr lang="en-US" smtClean="0"/>
              <a:t>4/21/2017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1605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smtClean="0"/>
              <a:t>4/21/2017</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7431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smtClean="0"/>
              <a:t>4/21/2017</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7767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smtClean="0"/>
              <a:t>4/21/2017</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4347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smtClean="0"/>
              <a:t>4/21/2017</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4228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665CEB-0076-4E37-B880-BCEA9784DE0A}" type="datetimeFigureOut">
              <a:rPr lang="en-US" smtClean="0"/>
              <a:t>4/21/2017</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0296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149E5E-3896-4118-99A7-7B85668F1C5E}" type="datetimeFigureOut">
              <a:rPr lang="en-US" smtClean="0"/>
              <a:t>4/21/2017</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26549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E0D914D-B099-4142-A885-11F276715148}" type="datetimeFigureOut">
              <a:rPr lang="en-US" smtClean="0"/>
              <a:t>4/21/2017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
              </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8001755"/>
      </p:ext>
    </p:extLst>
  </p:cSld>
  <p:clrMap bg1="dk1" tx1="lt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hyperlink" Target="http://www.flattopfarmak.wordpress.com/" TargetMode="External"/><Relationship Id="rId7" Type="http://schemas.openxmlformats.org/officeDocument/2006/relationships/image" Target="../media/image4.t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1334" y="89635"/>
            <a:ext cx="7559565" cy="1357828"/>
          </a:xfrm>
        </p:spPr>
        <p:txBody>
          <a:bodyPr>
            <a:normAutofit fontScale="90000"/>
          </a:bodyPr>
          <a:lstStyle/>
          <a:p>
            <a:r>
              <a:rPr lang="en-US" dirty="0" smtClean="0"/>
              <a:t>Grafting Watermelons and other Cucurbits.</a:t>
            </a:r>
            <a:endParaRPr lang="en-US" dirty="0"/>
          </a:p>
        </p:txBody>
      </p:sp>
      <p:sp>
        <p:nvSpPr>
          <p:cNvPr id="3" name="Subtitle 2"/>
          <p:cNvSpPr>
            <a:spLocks noGrp="1"/>
          </p:cNvSpPr>
          <p:nvPr>
            <p:ph type="subTitle" idx="1"/>
          </p:nvPr>
        </p:nvSpPr>
        <p:spPr>
          <a:xfrm>
            <a:off x="170328" y="1447463"/>
            <a:ext cx="6368487" cy="861420"/>
          </a:xfrm>
        </p:spPr>
        <p:txBody>
          <a:bodyPr>
            <a:normAutofit/>
          </a:bodyPr>
          <a:lstStyle/>
          <a:p>
            <a:r>
              <a:rPr lang="en-US" dirty="0" smtClean="0"/>
              <a:t>Presented by Rob Brown, Grower &amp; Owner, Flattop farm</a:t>
            </a:r>
          </a:p>
          <a:p>
            <a:r>
              <a:rPr lang="en-US" dirty="0" smtClean="0">
                <a:hlinkClick r:id="rId3"/>
              </a:rPr>
              <a:t>www.flattopfarmak.wordpress.com</a:t>
            </a:r>
            <a:r>
              <a:rPr lang="en-US" dirty="0" smtClean="0"/>
              <a:t>           </a:t>
            </a:r>
            <a:r>
              <a:rPr lang="en-US" b="1" dirty="0" smtClean="0"/>
              <a:t>Flattop Farm</a:t>
            </a:r>
          </a:p>
          <a:p>
            <a:endParaRPr lang="en-US" dirty="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8962" y="1792597"/>
            <a:ext cx="362139" cy="362139"/>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9074" t="10494" r="31481" b="16420"/>
          <a:stretch/>
        </p:blipFill>
        <p:spPr>
          <a:xfrm rot="5400000">
            <a:off x="502817" y="2266638"/>
            <a:ext cx="3122122" cy="3461229"/>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15871" b="12809"/>
          <a:stretch/>
        </p:blipFill>
        <p:spPr>
          <a:xfrm>
            <a:off x="4260369" y="2689152"/>
            <a:ext cx="4890999" cy="26162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9521" y="224114"/>
            <a:ext cx="1895856" cy="1749552"/>
          </a:xfrm>
          <a:prstGeom prst="rect">
            <a:avLst/>
          </a:prstGeom>
        </p:spPr>
      </p:pic>
      <p:sp>
        <p:nvSpPr>
          <p:cNvPr id="8" name="TextBox 7"/>
          <p:cNvSpPr txBox="1"/>
          <p:nvPr/>
        </p:nvSpPr>
        <p:spPr>
          <a:xfrm>
            <a:off x="5501054" y="5818800"/>
            <a:ext cx="6690946" cy="830997"/>
          </a:xfrm>
          <a:prstGeom prst="rect">
            <a:avLst/>
          </a:prstGeom>
          <a:noFill/>
        </p:spPr>
        <p:txBody>
          <a:bodyPr wrap="square" rtlCol="0">
            <a:spAutoFit/>
          </a:bodyPr>
          <a:lstStyle/>
          <a:p>
            <a:r>
              <a:rPr lang="en-US" sz="1200" i="1" dirty="0"/>
              <a:t>This material is based upon work that is supported by the National Institute of Food and Agriculture, U.S. Department of Agriculture, under award number </a:t>
            </a:r>
            <a:r>
              <a:rPr lang="en-US" sz="1200" i="1" dirty="0" smtClean="0"/>
              <a:t>2016-38640-25383 through </a:t>
            </a:r>
            <a:r>
              <a:rPr lang="en-US" sz="1200" i="1" dirty="0"/>
              <a:t>the Western Sustainable Agriculture Research and Education program under subaward number </a:t>
            </a:r>
            <a:r>
              <a:rPr lang="en-US" sz="1200" dirty="0"/>
              <a:t>200592-402</a:t>
            </a:r>
            <a:r>
              <a:rPr lang="en-US" sz="1200" i="1" dirty="0" smtClean="0"/>
              <a:t>. </a:t>
            </a:r>
            <a:r>
              <a:rPr lang="en-US" sz="1200" i="1" dirty="0"/>
              <a:t>USDA is an equal opportunity employer and service provider.”</a:t>
            </a:r>
            <a:endParaRPr lang="en-US" sz="1200"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2086" y="2689152"/>
            <a:ext cx="1390725" cy="2636264"/>
          </a:xfrm>
          <a:prstGeom prst="rect">
            <a:avLst/>
          </a:prstGeom>
        </p:spPr>
      </p:pic>
    </p:spTree>
    <p:extLst>
      <p:ext uri="{BB962C8B-B14F-4D97-AF65-F5344CB8AC3E}">
        <p14:creationId xmlns:p14="http://schemas.microsoft.com/office/powerpoint/2010/main" val="18128738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569439" y="1132815"/>
            <a:ext cx="5464329" cy="4098246"/>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7973" y="221225"/>
            <a:ext cx="6449961" cy="4837471"/>
          </a:xfrm>
          <a:prstGeom prst="rect">
            <a:avLst/>
          </a:prstGeom>
        </p:spPr>
      </p:pic>
      <p:sp>
        <p:nvSpPr>
          <p:cNvPr id="9" name="TextBox 8"/>
          <p:cNvSpPr txBox="1"/>
          <p:nvPr/>
        </p:nvSpPr>
        <p:spPr>
          <a:xfrm>
            <a:off x="113602" y="5914103"/>
            <a:ext cx="4473146" cy="923330"/>
          </a:xfrm>
          <a:prstGeom prst="rect">
            <a:avLst/>
          </a:prstGeom>
          <a:noFill/>
        </p:spPr>
        <p:txBody>
          <a:bodyPr wrap="square" rtlCol="0">
            <a:spAutoFit/>
          </a:bodyPr>
          <a:lstStyle/>
          <a:p>
            <a:r>
              <a:rPr lang="en-US" dirty="0" smtClean="0"/>
              <a:t>Graft Union of Golden Midget Watermelon grafted to </a:t>
            </a:r>
            <a:r>
              <a:rPr lang="en-US" dirty="0" err="1" smtClean="0"/>
              <a:t>Shintosa</a:t>
            </a:r>
            <a:r>
              <a:rPr lang="en-US" dirty="0" smtClean="0"/>
              <a:t> rootstock.  </a:t>
            </a:r>
            <a:endParaRPr lang="en-US" dirty="0"/>
          </a:p>
        </p:txBody>
      </p:sp>
      <p:sp>
        <p:nvSpPr>
          <p:cNvPr id="10" name="TextBox 9"/>
          <p:cNvSpPr txBox="1"/>
          <p:nvPr/>
        </p:nvSpPr>
        <p:spPr>
          <a:xfrm>
            <a:off x="4807972" y="5058696"/>
            <a:ext cx="6449962" cy="923330"/>
          </a:xfrm>
          <a:prstGeom prst="rect">
            <a:avLst/>
          </a:prstGeom>
          <a:noFill/>
        </p:spPr>
        <p:txBody>
          <a:bodyPr wrap="square" rtlCol="0">
            <a:spAutoFit/>
          </a:bodyPr>
          <a:lstStyle/>
          <a:p>
            <a:r>
              <a:rPr lang="en-US" dirty="0" smtClean="0"/>
              <a:t>Left to Right:  Non Grafted, Flexifort, </a:t>
            </a:r>
            <a:r>
              <a:rPr lang="en-US" dirty="0" err="1" smtClean="0"/>
              <a:t>Shintosa</a:t>
            </a:r>
            <a:r>
              <a:rPr lang="en-US" dirty="0" smtClean="0"/>
              <a:t> rootstock grafted to Golden Midget Watermelon Harvested 9/16/16.  Note the amount of branching.</a:t>
            </a:r>
            <a:endParaRPr lang="en-US" dirty="0"/>
          </a:p>
        </p:txBody>
      </p:sp>
    </p:spTree>
    <p:extLst>
      <p:ext uri="{BB962C8B-B14F-4D97-AF65-F5344CB8AC3E}">
        <p14:creationId xmlns:p14="http://schemas.microsoft.com/office/powerpoint/2010/main" val="10398663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06180" y="923617"/>
            <a:ext cx="6985820" cy="5239365"/>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4675240" cy="329257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92576"/>
            <a:ext cx="4675241" cy="3506430"/>
          </a:xfrm>
          <a:prstGeom prst="rect">
            <a:avLst/>
          </a:prstGeom>
        </p:spPr>
      </p:pic>
      <p:sp>
        <p:nvSpPr>
          <p:cNvPr id="7" name="TextBox 6"/>
          <p:cNvSpPr txBox="1"/>
          <p:nvPr/>
        </p:nvSpPr>
        <p:spPr>
          <a:xfrm>
            <a:off x="4866968" y="221225"/>
            <a:ext cx="7211961" cy="461665"/>
          </a:xfrm>
          <a:prstGeom prst="rect">
            <a:avLst/>
          </a:prstGeom>
          <a:noFill/>
        </p:spPr>
        <p:txBody>
          <a:bodyPr wrap="square" rtlCol="0">
            <a:spAutoFit/>
          </a:bodyPr>
          <a:lstStyle/>
          <a:p>
            <a:r>
              <a:rPr lang="en-US" sz="2400" dirty="0" smtClean="0"/>
              <a:t>High Tunnel grown Blacktail Mountain Watermelon</a:t>
            </a:r>
          </a:p>
        </p:txBody>
      </p:sp>
    </p:spTree>
    <p:extLst>
      <p:ext uri="{BB962C8B-B14F-4D97-AF65-F5344CB8AC3E}">
        <p14:creationId xmlns:p14="http://schemas.microsoft.com/office/powerpoint/2010/main" val="29638975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884" y="133350"/>
            <a:ext cx="8596668" cy="1320800"/>
          </a:xfrm>
        </p:spPr>
        <p:txBody>
          <a:bodyPr/>
          <a:lstStyle/>
          <a:p>
            <a:r>
              <a:rPr lang="en-US" dirty="0"/>
              <a:t>Potential </a:t>
            </a:r>
            <a:r>
              <a:rPr lang="en-US" dirty="0" smtClean="0"/>
              <a:t>pitfalls </a:t>
            </a:r>
            <a:r>
              <a:rPr lang="en-US" dirty="0"/>
              <a:t>in grafting </a:t>
            </a:r>
            <a:r>
              <a:rPr lang="en-US" dirty="0" smtClean="0"/>
              <a:t>watermelons</a:t>
            </a:r>
            <a:endParaRPr lang="en-US" dirty="0"/>
          </a:p>
        </p:txBody>
      </p:sp>
      <p:sp>
        <p:nvSpPr>
          <p:cNvPr id="3" name="Content Placeholder 2"/>
          <p:cNvSpPr>
            <a:spLocks noGrp="1"/>
          </p:cNvSpPr>
          <p:nvPr>
            <p:ph idx="1"/>
          </p:nvPr>
        </p:nvSpPr>
        <p:spPr>
          <a:xfrm>
            <a:off x="1020234" y="1454150"/>
            <a:ext cx="8596668" cy="4927599"/>
          </a:xfrm>
        </p:spPr>
        <p:txBody>
          <a:bodyPr>
            <a:normAutofit/>
          </a:bodyPr>
          <a:lstStyle/>
          <a:p>
            <a:r>
              <a:rPr lang="en-US" sz="2400" b="1" dirty="0" smtClean="0"/>
              <a:t>Cost</a:t>
            </a:r>
            <a:r>
              <a:rPr lang="en-US" dirty="0" smtClean="0"/>
              <a:t> – If not grafted on-farm, plants must be purchased.  In Alaska, there are few economically viable routes to purchase grafted plants.  Rootstock seed costs about $0.15 each.  Skilled labor for grafting, healing chamber, and growing environment all add to expenses.  </a:t>
            </a:r>
          </a:p>
          <a:p>
            <a:r>
              <a:rPr lang="en-US" sz="2200" b="1" dirty="0" smtClean="0"/>
              <a:t>Transplant success </a:t>
            </a:r>
            <a:r>
              <a:rPr lang="en-US" dirty="0" smtClean="0"/>
              <a:t>can be low due to disturbed roots.  It is common knowledge that most melons do not like to have their roots disturbed.  We have found it best to transplant no more than twice and it’s better to stick the new graft cutting in the final container size – I prefer 32 cell propagation trays if not transplanting and 72 cell trays to transplant to 3.5” </a:t>
            </a:r>
            <a:r>
              <a:rPr lang="en-US" dirty="0" err="1" smtClean="0"/>
              <a:t>tek</a:t>
            </a:r>
            <a:r>
              <a:rPr lang="en-US" dirty="0" smtClean="0"/>
              <a:t> squares.  Allow plugs to fully root out before transplanting.  Do not “tease” roots or otherwise disturb the </a:t>
            </a:r>
            <a:r>
              <a:rPr lang="en-US" dirty="0" err="1" smtClean="0"/>
              <a:t>rootball</a:t>
            </a:r>
            <a:r>
              <a:rPr lang="en-US" dirty="0" smtClean="0"/>
              <a:t> when planting.</a:t>
            </a:r>
          </a:p>
          <a:p>
            <a:r>
              <a:rPr lang="en-US" sz="2400" b="1" dirty="0"/>
              <a:t>Knowledge gap </a:t>
            </a:r>
            <a:endParaRPr lang="en-US" dirty="0" smtClean="0"/>
          </a:p>
          <a:p>
            <a:endParaRPr lang="en-US" dirty="0"/>
          </a:p>
        </p:txBody>
      </p:sp>
    </p:spTree>
    <p:extLst>
      <p:ext uri="{BB962C8B-B14F-4D97-AF65-F5344CB8AC3E}">
        <p14:creationId xmlns:p14="http://schemas.microsoft.com/office/powerpoint/2010/main" val="3948888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882" y="358877"/>
            <a:ext cx="6329992" cy="1320800"/>
          </a:xfrm>
        </p:spPr>
        <p:txBody>
          <a:bodyPr/>
          <a:lstStyle/>
          <a:p>
            <a:r>
              <a:rPr lang="en-US" dirty="0" smtClean="0"/>
              <a:t>Potential pitfalls </a:t>
            </a:r>
            <a:r>
              <a:rPr lang="en-US" dirty="0"/>
              <a:t>in grafting </a:t>
            </a:r>
          </a:p>
        </p:txBody>
      </p:sp>
      <p:sp>
        <p:nvSpPr>
          <p:cNvPr id="3" name="Content Placeholder 2"/>
          <p:cNvSpPr>
            <a:spLocks noGrp="1"/>
          </p:cNvSpPr>
          <p:nvPr>
            <p:ph idx="1"/>
          </p:nvPr>
        </p:nvSpPr>
        <p:spPr>
          <a:xfrm>
            <a:off x="677334" y="2160589"/>
            <a:ext cx="6329992" cy="3880773"/>
          </a:xfrm>
        </p:spPr>
        <p:txBody>
          <a:bodyPr/>
          <a:lstStyle/>
          <a:p>
            <a:r>
              <a:rPr lang="en-US" dirty="0" smtClean="0"/>
              <a:t>Rootstock may regrow from </a:t>
            </a:r>
            <a:r>
              <a:rPr lang="en-US" dirty="0" err="1" smtClean="0"/>
              <a:t>cotyledonary</a:t>
            </a:r>
            <a:r>
              <a:rPr lang="en-US" dirty="0" smtClean="0"/>
              <a:t> buds and overtake the scion. </a:t>
            </a:r>
            <a:endParaRPr lang="en-US" dirty="0" smtClean="0"/>
          </a:p>
          <a:p>
            <a:r>
              <a:rPr lang="en-US" dirty="0" smtClean="0"/>
              <a:t>Commercial </a:t>
            </a:r>
            <a:r>
              <a:rPr lang="en-US" dirty="0" smtClean="0"/>
              <a:t>growers are using fatty alcohol solutions like </a:t>
            </a:r>
            <a:r>
              <a:rPr lang="de-DE" dirty="0" smtClean="0"/>
              <a:t>FAIR </a:t>
            </a:r>
            <a:r>
              <a:rPr lang="de-DE" dirty="0"/>
              <a:t>85®, Offshoot-T®, </a:t>
            </a:r>
            <a:r>
              <a:rPr lang="de-DE" dirty="0" smtClean="0"/>
              <a:t>&amp; Sucker </a:t>
            </a:r>
            <a:r>
              <a:rPr lang="de-DE" dirty="0"/>
              <a:t>Plucker</a:t>
            </a:r>
            <a:r>
              <a:rPr lang="de-DE" dirty="0" smtClean="0"/>
              <a:t>® to prevent rootstock regrowth.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03847" y="1037814"/>
            <a:ext cx="6427838" cy="4820879"/>
          </a:xfrm>
          <a:prstGeom prst="rect">
            <a:avLst/>
          </a:prstGeom>
        </p:spPr>
      </p:pic>
      <p:cxnSp>
        <p:nvCxnSpPr>
          <p:cNvPr id="6" name="Straight Arrow Connector 5"/>
          <p:cNvCxnSpPr/>
          <p:nvPr/>
        </p:nvCxnSpPr>
        <p:spPr>
          <a:xfrm>
            <a:off x="8613058" y="1224116"/>
            <a:ext cx="1548581" cy="1519084"/>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9188245" y="2035277"/>
            <a:ext cx="265471" cy="929149"/>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160342" y="762451"/>
            <a:ext cx="3583858" cy="461665"/>
          </a:xfrm>
          <a:prstGeom prst="rect">
            <a:avLst/>
          </a:prstGeom>
          <a:noFill/>
        </p:spPr>
        <p:txBody>
          <a:bodyPr wrap="square" rtlCol="0">
            <a:spAutoFit/>
          </a:bodyPr>
          <a:lstStyle/>
          <a:p>
            <a:r>
              <a:rPr lang="en-US" sz="2400" b="1" dirty="0" smtClean="0">
                <a:solidFill>
                  <a:schemeClr val="accent5"/>
                </a:solidFill>
              </a:rPr>
              <a:t>Rootstock regrowth</a:t>
            </a:r>
            <a:endParaRPr lang="en-US" sz="2400" b="1" dirty="0">
              <a:solidFill>
                <a:schemeClr val="accent5"/>
              </a:solidFill>
            </a:endParaRPr>
          </a:p>
        </p:txBody>
      </p:sp>
    </p:spTree>
    <p:extLst>
      <p:ext uri="{BB962C8B-B14F-4D97-AF65-F5344CB8AC3E}">
        <p14:creationId xmlns:p14="http://schemas.microsoft.com/office/powerpoint/2010/main" val="32159248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26149"/>
          </a:xfrm>
        </p:spPr>
        <p:txBody>
          <a:bodyPr/>
          <a:lstStyle/>
          <a:p>
            <a:r>
              <a:rPr lang="en-US" dirty="0" smtClean="0"/>
              <a:t>Process</a:t>
            </a:r>
            <a:endParaRPr lang="en-US" dirty="0"/>
          </a:p>
        </p:txBody>
      </p:sp>
      <p:sp>
        <p:nvSpPr>
          <p:cNvPr id="3" name="Content Placeholder 2"/>
          <p:cNvSpPr>
            <a:spLocks noGrp="1"/>
          </p:cNvSpPr>
          <p:nvPr>
            <p:ph idx="1"/>
          </p:nvPr>
        </p:nvSpPr>
        <p:spPr>
          <a:xfrm>
            <a:off x="677334" y="1535749"/>
            <a:ext cx="5692986" cy="4788851"/>
          </a:xfrm>
        </p:spPr>
        <p:txBody>
          <a:bodyPr>
            <a:normAutofit/>
          </a:bodyPr>
          <a:lstStyle/>
          <a:p>
            <a:r>
              <a:rPr lang="en-US" sz="2000" b="1" dirty="0">
                <a:latin typeface="Arial Black" panose="020B0A04020102020204" pitchFamily="34" charset="0"/>
              </a:rPr>
              <a:t>Germination</a:t>
            </a:r>
            <a:r>
              <a:rPr lang="en-US" sz="2000" dirty="0"/>
              <a:t>:  Seedling heat mat, soilless potting media like Pro-Mix or a seedling mix, light source, container – I prefer starting in 72 cell plug trays</a:t>
            </a:r>
            <a:r>
              <a:rPr lang="en-US" sz="2000" dirty="0" smtClean="0"/>
              <a:t>.  Give them space as their cotyledons are large.  </a:t>
            </a:r>
            <a:endParaRPr lang="en-US" sz="2000" dirty="0"/>
          </a:p>
          <a:p>
            <a:endParaRPr lang="en-US" sz="2000" dirty="0" smtClean="0"/>
          </a:p>
          <a:p>
            <a:r>
              <a:rPr lang="en-US" sz="2000" dirty="0" smtClean="0"/>
              <a:t>I typically sow Scion seed 2-3 days before sowing rootstock seed.  This is the preferred method when using Squash hybrid rootstocks as they are more aggressive growing than watermelon.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501" t="11778" r="25833" b="8889"/>
          <a:stretch/>
        </p:blipFill>
        <p:spPr>
          <a:xfrm rot="16200000">
            <a:off x="7140402" y="1623060"/>
            <a:ext cx="4267200" cy="5440680"/>
          </a:xfrm>
          <a:prstGeom prst="rect">
            <a:avLst/>
          </a:prstGeom>
        </p:spPr>
      </p:pic>
    </p:spTree>
    <p:extLst>
      <p:ext uri="{BB962C8B-B14F-4D97-AF65-F5344CB8AC3E}">
        <p14:creationId xmlns:p14="http://schemas.microsoft.com/office/powerpoint/2010/main" val="14862524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28600"/>
            <a:ext cx="3075516" cy="762000"/>
          </a:xfrm>
        </p:spPr>
        <p:txBody>
          <a:bodyPr/>
          <a:lstStyle/>
          <a:p>
            <a:r>
              <a:rPr lang="en-US" dirty="0" smtClean="0"/>
              <a:t>Germination</a:t>
            </a:r>
            <a:endParaRPr lang="en-US" dirty="0"/>
          </a:p>
        </p:txBody>
      </p:sp>
      <p:sp>
        <p:nvSpPr>
          <p:cNvPr id="3" name="Content Placeholder 2"/>
          <p:cNvSpPr>
            <a:spLocks noGrp="1"/>
          </p:cNvSpPr>
          <p:nvPr>
            <p:ph idx="1"/>
          </p:nvPr>
        </p:nvSpPr>
        <p:spPr>
          <a:xfrm>
            <a:off x="677334" y="1276351"/>
            <a:ext cx="8596668" cy="4765012"/>
          </a:xfrm>
        </p:spPr>
        <p:txBody>
          <a:bodyPr>
            <a:normAutofit/>
          </a:bodyPr>
          <a:lstStyle/>
          <a:p>
            <a:r>
              <a:rPr lang="en-US" dirty="0"/>
              <a:t>The rootstock seed I am evaluating are Winter Squash x Pumpkin hybrids </a:t>
            </a:r>
            <a:r>
              <a:rPr lang="en-US" dirty="0" smtClean="0"/>
              <a:t>= Cucurbita </a:t>
            </a:r>
            <a:r>
              <a:rPr lang="en-US" dirty="0"/>
              <a:t>maxima (female parent) x Cucurbita moschata (male parent</a:t>
            </a:r>
            <a:r>
              <a:rPr lang="en-US" dirty="0" smtClean="0"/>
              <a:t>).  They have been shown to thrive in cooler temperatures than watermelons, and positively influence the scion’s growth, vigor, and fruit production, among other things</a:t>
            </a:r>
          </a:p>
          <a:p>
            <a:pPr lvl="1"/>
            <a:r>
              <a:rPr lang="en-US" sz="1800" dirty="0" smtClean="0"/>
              <a:t>Lagenaria, or Bottle Gourd, rootstock may have even more cold tolerance, though it does not have as much vigor and isn’t able to be used with multiple cucurbits.</a:t>
            </a:r>
            <a:endParaRPr lang="en-US" dirty="0"/>
          </a:p>
          <a:p>
            <a:endParaRPr lang="en-US" dirty="0"/>
          </a:p>
          <a:p>
            <a:r>
              <a:rPr lang="en-US" dirty="0" smtClean="0"/>
              <a:t>Rootstock seeds are planted and germinated at 80-85F in sterile mix 2-3 days after scion seeds are planted.</a:t>
            </a:r>
          </a:p>
          <a:p>
            <a:endParaRPr lang="en-US" dirty="0"/>
          </a:p>
        </p:txBody>
      </p:sp>
    </p:spTree>
    <p:extLst>
      <p:ext uri="{BB962C8B-B14F-4D97-AF65-F5344CB8AC3E}">
        <p14:creationId xmlns:p14="http://schemas.microsoft.com/office/powerpoint/2010/main" val="40447174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4332816" cy="1320800"/>
          </a:xfrm>
        </p:spPr>
        <p:txBody>
          <a:bodyPr/>
          <a:lstStyle/>
          <a:p>
            <a:r>
              <a:rPr lang="en-US" dirty="0" smtClean="0"/>
              <a:t>Grafting Equipment</a:t>
            </a:r>
            <a:endParaRPr lang="en-US" dirty="0"/>
          </a:p>
        </p:txBody>
      </p:sp>
      <p:sp>
        <p:nvSpPr>
          <p:cNvPr id="3" name="Content Placeholder 2"/>
          <p:cNvSpPr>
            <a:spLocks noGrp="1"/>
          </p:cNvSpPr>
          <p:nvPr>
            <p:ph idx="1"/>
          </p:nvPr>
        </p:nvSpPr>
        <p:spPr>
          <a:xfrm>
            <a:off x="401321" y="1638300"/>
            <a:ext cx="3666066" cy="4838700"/>
          </a:xfrm>
        </p:spPr>
        <p:txBody>
          <a:bodyPr>
            <a:normAutofit fontScale="92500" lnSpcReduction="10000"/>
          </a:bodyPr>
          <a:lstStyle/>
          <a:p>
            <a:pPr marL="457200" lvl="1" indent="0">
              <a:buNone/>
            </a:pPr>
            <a:endParaRPr lang="en-US" u="sng" dirty="0" smtClean="0"/>
          </a:p>
          <a:p>
            <a:pPr marL="457200" lvl="1" indent="0">
              <a:buNone/>
            </a:pPr>
            <a:r>
              <a:rPr lang="en-US" sz="2200" b="1" dirty="0" smtClean="0"/>
              <a:t>Grafting</a:t>
            </a:r>
            <a:r>
              <a:rPr lang="en-US" dirty="0" smtClean="0"/>
              <a:t> </a:t>
            </a:r>
            <a:r>
              <a:rPr lang="en-US" sz="1800" dirty="0"/>
              <a:t>– 70% Isopropyl (Rubbing) </a:t>
            </a:r>
            <a:r>
              <a:rPr lang="en-US" sz="1800" dirty="0" smtClean="0"/>
              <a:t>alcohol</a:t>
            </a:r>
            <a:r>
              <a:rPr lang="en-US" sz="1800" dirty="0"/>
              <a:t> </a:t>
            </a:r>
            <a:r>
              <a:rPr lang="en-US" sz="1800" dirty="0" smtClean="0"/>
              <a:t>to sterilize tools and surface.</a:t>
            </a:r>
          </a:p>
          <a:p>
            <a:pPr marL="457200" lvl="1" indent="0">
              <a:buNone/>
            </a:pPr>
            <a:r>
              <a:rPr lang="en-US" sz="1800" dirty="0" smtClean="0"/>
              <a:t>X-</a:t>
            </a:r>
            <a:r>
              <a:rPr lang="en-US" sz="1800" dirty="0" err="1" smtClean="0"/>
              <a:t>acto</a:t>
            </a:r>
            <a:r>
              <a:rPr lang="en-US" sz="1800" dirty="0" smtClean="0"/>
              <a:t> knife or surgical sharp knife that narrows to a point</a:t>
            </a:r>
          </a:p>
          <a:p>
            <a:pPr marL="457200" lvl="1" indent="0">
              <a:buNone/>
            </a:pPr>
            <a:r>
              <a:rPr lang="en-US" sz="1800" dirty="0"/>
              <a:t>G</a:t>
            </a:r>
            <a:r>
              <a:rPr lang="en-US" sz="1800" dirty="0" smtClean="0"/>
              <a:t>rafting clip used if stem splits and you think you can repair it </a:t>
            </a:r>
          </a:p>
          <a:p>
            <a:pPr marL="457200" lvl="1" indent="0">
              <a:buNone/>
            </a:pPr>
            <a:r>
              <a:rPr lang="en-US" sz="1800" dirty="0"/>
              <a:t>S</a:t>
            </a:r>
            <a:r>
              <a:rPr lang="en-US" sz="1800" dirty="0" smtClean="0"/>
              <a:t>pray </a:t>
            </a:r>
            <a:r>
              <a:rPr lang="en-US" sz="1800" dirty="0"/>
              <a:t>mist bottle with clean water, good lighting, pencil and </a:t>
            </a:r>
            <a:r>
              <a:rPr lang="en-US" sz="1800" dirty="0" smtClean="0"/>
              <a:t>labels, self-healing pad for cutting on </a:t>
            </a:r>
          </a:p>
          <a:p>
            <a:pPr marL="457200" lvl="1" indent="0">
              <a:buNone/>
            </a:pPr>
            <a:r>
              <a:rPr lang="en-US" sz="1800" dirty="0"/>
              <a:t>S</a:t>
            </a:r>
            <a:r>
              <a:rPr lang="en-US" sz="1800" dirty="0" smtClean="0"/>
              <a:t>harpened small wooden skewer is no more than 1.5 mm wide or a 1.4 </a:t>
            </a:r>
            <a:r>
              <a:rPr lang="en-US" sz="1800" dirty="0"/>
              <a:t>mm drill </a:t>
            </a:r>
            <a:r>
              <a:rPr lang="en-US" sz="1800" dirty="0" smtClean="0"/>
              <a:t>bit</a:t>
            </a:r>
            <a:endParaRPr lang="en-US" sz="1800"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762000"/>
            <a:ext cx="7315200" cy="5486400"/>
          </a:xfrm>
          <a:prstGeom prst="rect">
            <a:avLst/>
          </a:prstGeom>
        </p:spPr>
      </p:pic>
      <p:cxnSp>
        <p:nvCxnSpPr>
          <p:cNvPr id="9" name="Straight Arrow Connector 8"/>
          <p:cNvCxnSpPr/>
          <p:nvPr/>
        </p:nvCxnSpPr>
        <p:spPr>
          <a:xfrm flipH="1">
            <a:off x="7086600" y="3124200"/>
            <a:ext cx="1097280" cy="7620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579360" y="2644745"/>
            <a:ext cx="2087880" cy="400110"/>
          </a:xfrm>
          <a:prstGeom prst="rect">
            <a:avLst/>
          </a:prstGeom>
          <a:noFill/>
        </p:spPr>
        <p:txBody>
          <a:bodyPr wrap="square" rtlCol="0">
            <a:spAutoFit/>
          </a:bodyPr>
          <a:lstStyle/>
          <a:p>
            <a:r>
              <a:rPr lang="en-US" sz="2000" dirty="0" smtClean="0">
                <a:solidFill>
                  <a:schemeClr val="bg1"/>
                </a:solidFill>
              </a:rPr>
              <a:t>4” long skewer</a:t>
            </a:r>
            <a:endParaRPr lang="en-US" sz="2000" dirty="0">
              <a:solidFill>
                <a:schemeClr val="bg1"/>
              </a:solidFill>
            </a:endParaRPr>
          </a:p>
        </p:txBody>
      </p:sp>
      <p:cxnSp>
        <p:nvCxnSpPr>
          <p:cNvPr id="14" name="Straight Arrow Connector 13"/>
          <p:cNvCxnSpPr/>
          <p:nvPr/>
        </p:nvCxnSpPr>
        <p:spPr>
          <a:xfrm flipH="1">
            <a:off x="7754620" y="4366260"/>
            <a:ext cx="868680" cy="43434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940040" y="3886200"/>
            <a:ext cx="2392680" cy="400110"/>
          </a:xfrm>
          <a:prstGeom prst="rect">
            <a:avLst/>
          </a:prstGeom>
          <a:noFill/>
        </p:spPr>
        <p:txBody>
          <a:bodyPr wrap="square" rtlCol="0">
            <a:spAutoFit/>
          </a:bodyPr>
          <a:lstStyle/>
          <a:p>
            <a:r>
              <a:rPr lang="en-US" sz="2000" dirty="0" smtClean="0">
                <a:solidFill>
                  <a:schemeClr val="bg1"/>
                </a:solidFill>
              </a:rPr>
              <a:t>Grafting clip </a:t>
            </a:r>
            <a:endParaRPr lang="en-US" sz="2000" dirty="0">
              <a:solidFill>
                <a:schemeClr val="bg1"/>
              </a:solidFill>
            </a:endParaRPr>
          </a:p>
        </p:txBody>
      </p:sp>
    </p:spTree>
    <p:extLst>
      <p:ext uri="{BB962C8B-B14F-4D97-AF65-F5344CB8AC3E}">
        <p14:creationId xmlns:p14="http://schemas.microsoft.com/office/powerpoint/2010/main" val="33860726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80" y="514668"/>
            <a:ext cx="5952066" cy="914400"/>
          </a:xfrm>
        </p:spPr>
        <p:txBody>
          <a:bodyPr/>
          <a:lstStyle/>
          <a:p>
            <a:r>
              <a:rPr lang="en-US" dirty="0" smtClean="0"/>
              <a:t>Grafting</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79960" y="971868"/>
            <a:ext cx="4023320" cy="5364428"/>
          </a:xfrm>
        </p:spPr>
      </p:pic>
      <p:sp>
        <p:nvSpPr>
          <p:cNvPr id="5" name="TextBox 4"/>
          <p:cNvSpPr txBox="1"/>
          <p:nvPr/>
        </p:nvSpPr>
        <p:spPr>
          <a:xfrm>
            <a:off x="480080" y="1706880"/>
            <a:ext cx="6324600" cy="4401205"/>
          </a:xfrm>
          <a:prstGeom prst="rect">
            <a:avLst/>
          </a:prstGeom>
          <a:noFill/>
        </p:spPr>
        <p:txBody>
          <a:bodyPr wrap="square" rtlCol="0">
            <a:spAutoFit/>
          </a:bodyPr>
          <a:lstStyle/>
          <a:p>
            <a:r>
              <a:rPr lang="en-US" sz="2000" b="1" dirty="0"/>
              <a:t>Graft Timing is important!</a:t>
            </a:r>
            <a:r>
              <a:rPr lang="en-US" sz="2000" dirty="0"/>
              <a:t>:  Graft when rootstock’s 2</a:t>
            </a:r>
            <a:r>
              <a:rPr lang="en-US" sz="2000" baseline="30000" dirty="0"/>
              <a:t>nd</a:t>
            </a:r>
            <a:r>
              <a:rPr lang="en-US" sz="2000" dirty="0"/>
              <a:t> true leaf is as big as a kernel of rice or </a:t>
            </a:r>
            <a:r>
              <a:rPr lang="en-US" sz="2000" dirty="0" smtClean="0"/>
              <a:t>slightly smaller</a:t>
            </a:r>
            <a:r>
              <a:rPr lang="en-US" sz="2000" dirty="0"/>
              <a:t>.</a:t>
            </a:r>
          </a:p>
          <a:p>
            <a:endParaRPr lang="en-US" sz="2000" dirty="0" smtClean="0"/>
          </a:p>
          <a:p>
            <a:r>
              <a:rPr lang="en-US" sz="2000" dirty="0" smtClean="0"/>
              <a:t>Rootstock</a:t>
            </a:r>
            <a:r>
              <a:rPr lang="en-US" dirty="0" smtClean="0"/>
              <a:t> </a:t>
            </a:r>
            <a:r>
              <a:rPr lang="en-US" dirty="0"/>
              <a:t>cutting is taken and allowed to wilt for 20-30 minutes.  Stems are less firm than at cutting time but there is no </a:t>
            </a:r>
            <a:r>
              <a:rPr lang="en-US" dirty="0" smtClean="0"/>
              <a:t>actual wilt.  Only cut 10-15 minutes of rootstock work at a time.  If it is above 80F, use lower times. </a:t>
            </a:r>
          </a:p>
          <a:p>
            <a:endParaRPr lang="en-US" dirty="0"/>
          </a:p>
          <a:p>
            <a:r>
              <a:rPr lang="en-US" dirty="0" smtClean="0"/>
              <a:t>Hypocotyl </a:t>
            </a:r>
            <a:r>
              <a:rPr lang="en-US" dirty="0" smtClean="0"/>
              <a:t>is cut so it’s long enough to stick the cutting 1.5”-2” deep in potting soil. Cutting should stand on it’s own when planted, but a grafting clip and bamboo skewer may be used as a stake occasionally. </a:t>
            </a:r>
            <a:endParaRPr lang="en-US" dirty="0"/>
          </a:p>
          <a:p>
            <a:r>
              <a:rPr lang="en-US" dirty="0" smtClean="0"/>
              <a:t> </a:t>
            </a:r>
            <a:endParaRPr lang="en-US" dirty="0"/>
          </a:p>
        </p:txBody>
      </p:sp>
    </p:spTree>
    <p:extLst>
      <p:ext uri="{BB962C8B-B14F-4D97-AF65-F5344CB8AC3E}">
        <p14:creationId xmlns:p14="http://schemas.microsoft.com/office/powerpoint/2010/main" val="20228905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3178" y="242510"/>
            <a:ext cx="2294466" cy="548640"/>
          </a:xfrm>
        </p:spPr>
        <p:txBody>
          <a:bodyPr>
            <a:normAutofit fontScale="90000"/>
          </a:bodyPr>
          <a:lstStyle/>
          <a:p>
            <a:r>
              <a:rPr lang="en-US" dirty="0" smtClean="0"/>
              <a:t>Grafting</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72839" y="1160720"/>
            <a:ext cx="7182643" cy="5386983"/>
          </a:xfrm>
        </p:spPr>
      </p:pic>
      <p:cxnSp>
        <p:nvCxnSpPr>
          <p:cNvPr id="8" name="Straight Arrow Connector 7"/>
          <p:cNvCxnSpPr/>
          <p:nvPr/>
        </p:nvCxnSpPr>
        <p:spPr>
          <a:xfrm flipH="1" flipV="1">
            <a:off x="8183880" y="5303520"/>
            <a:ext cx="1203960" cy="7620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387840" y="5759351"/>
            <a:ext cx="2164080" cy="646331"/>
          </a:xfrm>
          <a:prstGeom prst="rect">
            <a:avLst/>
          </a:prstGeom>
          <a:noFill/>
          <a:ln>
            <a:solidFill>
              <a:schemeClr val="tx2"/>
            </a:solidFill>
          </a:ln>
        </p:spPr>
        <p:txBody>
          <a:bodyPr wrap="square" rtlCol="0">
            <a:spAutoFit/>
          </a:bodyPr>
          <a:lstStyle/>
          <a:p>
            <a:r>
              <a:rPr lang="en-US" b="1" dirty="0" smtClean="0">
                <a:solidFill>
                  <a:schemeClr val="bg1"/>
                </a:solidFill>
                <a:latin typeface="Arial Black" panose="020B0A04020102020204" pitchFamily="34" charset="0"/>
              </a:rPr>
              <a:t>Scion hypocotyl</a:t>
            </a:r>
            <a:endParaRPr lang="en-US" b="1" dirty="0">
              <a:solidFill>
                <a:schemeClr val="bg1"/>
              </a:solidFill>
              <a:latin typeface="Arial Black" panose="020B0A04020102020204" pitchFamily="34" charset="0"/>
            </a:endParaRPr>
          </a:p>
        </p:txBody>
      </p:sp>
      <p:sp>
        <p:nvSpPr>
          <p:cNvPr id="11" name="TextBox 10"/>
          <p:cNvSpPr txBox="1"/>
          <p:nvPr/>
        </p:nvSpPr>
        <p:spPr>
          <a:xfrm>
            <a:off x="9168446" y="3392547"/>
            <a:ext cx="2316480" cy="923330"/>
          </a:xfrm>
          <a:prstGeom prst="rect">
            <a:avLst/>
          </a:prstGeom>
          <a:noFill/>
        </p:spPr>
        <p:txBody>
          <a:bodyPr wrap="square" rtlCol="0">
            <a:spAutoFit/>
          </a:bodyPr>
          <a:lstStyle/>
          <a:p>
            <a:r>
              <a:rPr lang="en-US" b="1" dirty="0" smtClean="0">
                <a:solidFill>
                  <a:schemeClr val="bg1"/>
                </a:solidFill>
                <a:latin typeface="Arial Black" panose="020B0A04020102020204" pitchFamily="34" charset="0"/>
              </a:rPr>
              <a:t>Rootstock Cotyledonary buds</a:t>
            </a:r>
            <a:endParaRPr lang="en-US" b="1" dirty="0">
              <a:solidFill>
                <a:schemeClr val="bg1"/>
              </a:solidFill>
              <a:latin typeface="Arial Black" panose="020B0A04020102020204" pitchFamily="34" charset="0"/>
            </a:endParaRPr>
          </a:p>
        </p:txBody>
      </p:sp>
      <p:cxnSp>
        <p:nvCxnSpPr>
          <p:cNvPr id="13" name="Straight Arrow Connector 12"/>
          <p:cNvCxnSpPr/>
          <p:nvPr/>
        </p:nvCxnSpPr>
        <p:spPr>
          <a:xfrm flipH="1">
            <a:off x="9387840" y="4267398"/>
            <a:ext cx="568483" cy="396042"/>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flipH="1">
            <a:off x="9662160" y="4298771"/>
            <a:ext cx="294163" cy="75571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42978" y="5113020"/>
            <a:ext cx="1600200" cy="646331"/>
          </a:xfrm>
          <a:prstGeom prst="rect">
            <a:avLst/>
          </a:prstGeom>
          <a:noFill/>
        </p:spPr>
        <p:txBody>
          <a:bodyPr wrap="square" rtlCol="0">
            <a:spAutoFit/>
          </a:bodyPr>
          <a:lstStyle/>
          <a:p>
            <a:r>
              <a:rPr lang="en-US" dirty="0" smtClean="0">
                <a:solidFill>
                  <a:schemeClr val="bg1"/>
                </a:solidFill>
                <a:latin typeface="Arial Black" panose="020B0A04020102020204" pitchFamily="34" charset="0"/>
              </a:rPr>
              <a:t>Rootstock hypocotyl</a:t>
            </a:r>
            <a:endParaRPr lang="en-US" dirty="0">
              <a:solidFill>
                <a:schemeClr val="bg1"/>
              </a:solidFill>
              <a:latin typeface="Arial Black" panose="020B0A04020102020204" pitchFamily="34" charset="0"/>
            </a:endParaRPr>
          </a:p>
        </p:txBody>
      </p:sp>
      <p:cxnSp>
        <p:nvCxnSpPr>
          <p:cNvPr id="19" name="Straight Arrow Connector 18"/>
          <p:cNvCxnSpPr/>
          <p:nvPr/>
        </p:nvCxnSpPr>
        <p:spPr>
          <a:xfrm flipV="1">
            <a:off x="5623560" y="4922520"/>
            <a:ext cx="701040" cy="3810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889001" y="2286000"/>
            <a:ext cx="1036321" cy="3048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016762" y="2007612"/>
            <a:ext cx="1438594" cy="646331"/>
          </a:xfrm>
          <a:prstGeom prst="rect">
            <a:avLst/>
          </a:prstGeom>
          <a:noFill/>
        </p:spPr>
        <p:txBody>
          <a:bodyPr wrap="square" rtlCol="0">
            <a:spAutoFit/>
          </a:bodyPr>
          <a:lstStyle/>
          <a:p>
            <a:r>
              <a:rPr lang="en-US" dirty="0" smtClean="0">
                <a:solidFill>
                  <a:schemeClr val="bg1"/>
                </a:solidFill>
                <a:latin typeface="Arial Black" panose="020B0A04020102020204" pitchFamily="34" charset="0"/>
              </a:rPr>
              <a:t>Bamboo Skewer</a:t>
            </a:r>
            <a:endParaRPr lang="en-US" dirty="0">
              <a:solidFill>
                <a:schemeClr val="bg1"/>
              </a:solidFill>
              <a:latin typeface="Arial Black" panose="020B0A04020102020204" pitchFamily="34" charset="0"/>
            </a:endParaRPr>
          </a:p>
        </p:txBody>
      </p:sp>
      <p:sp>
        <p:nvSpPr>
          <p:cNvPr id="3" name="TextBox 2"/>
          <p:cNvSpPr txBox="1"/>
          <p:nvPr/>
        </p:nvSpPr>
        <p:spPr>
          <a:xfrm>
            <a:off x="595074" y="546060"/>
            <a:ext cx="2772965" cy="6001643"/>
          </a:xfrm>
          <a:prstGeom prst="rect">
            <a:avLst/>
          </a:prstGeom>
          <a:noFill/>
        </p:spPr>
        <p:txBody>
          <a:bodyPr wrap="square" rtlCol="0">
            <a:spAutoFit/>
          </a:bodyPr>
          <a:lstStyle/>
          <a:p>
            <a:r>
              <a:rPr lang="en-US" sz="1600" dirty="0"/>
              <a:t>Bamboo skewer or 1.4mm drill bit is inserted at a 45 degree angle from base of one cotyledon to just below the bottom of the other.  Skewer is barely protruding through back, </a:t>
            </a:r>
          </a:p>
          <a:p>
            <a:endParaRPr lang="en-US" sz="1600" dirty="0"/>
          </a:p>
          <a:p>
            <a:r>
              <a:rPr lang="en-US" sz="1600" dirty="0"/>
              <a:t>Scion is prepared taking a 1+ inch cutting, trimming it a 45 degree angle, rotate the stem 90 degrees, and cut again at a 45 degree forming an oblique angle.</a:t>
            </a:r>
          </a:p>
          <a:p>
            <a:endParaRPr lang="en-US" sz="1600" dirty="0"/>
          </a:p>
          <a:p>
            <a:r>
              <a:rPr lang="en-US" sz="1600" dirty="0"/>
              <a:t>Remove skewer and insert scion with cut surfaces facing down</a:t>
            </a:r>
          </a:p>
          <a:p>
            <a:r>
              <a:rPr lang="en-US" sz="1600" dirty="0"/>
              <a:t>	</a:t>
            </a:r>
          </a:p>
          <a:p>
            <a:r>
              <a:rPr lang="en-US" sz="1600" dirty="0"/>
              <a:t>Try having the Scion hypocotyl be about the same width as the rootstock stem.  Use fresh scions.</a:t>
            </a:r>
          </a:p>
          <a:p>
            <a:endParaRPr lang="en-US" sz="1600" dirty="0"/>
          </a:p>
        </p:txBody>
      </p:sp>
      <p:sp>
        <p:nvSpPr>
          <p:cNvPr id="5" name="TextBox 4"/>
          <p:cNvSpPr txBox="1"/>
          <p:nvPr/>
        </p:nvSpPr>
        <p:spPr>
          <a:xfrm>
            <a:off x="3751118" y="1226127"/>
            <a:ext cx="3106882" cy="830997"/>
          </a:xfrm>
          <a:prstGeom prst="rect">
            <a:avLst/>
          </a:prstGeom>
          <a:noFill/>
        </p:spPr>
        <p:txBody>
          <a:bodyPr wrap="square" rtlCol="0">
            <a:spAutoFit/>
          </a:bodyPr>
          <a:lstStyle/>
          <a:p>
            <a:r>
              <a:rPr lang="en-US" sz="1600" dirty="0" smtClean="0">
                <a:solidFill>
                  <a:schemeClr val="bg1"/>
                </a:solidFill>
                <a:latin typeface="Arial Black" panose="020B0A04020102020204" pitchFamily="34" charset="0"/>
              </a:rPr>
              <a:t>Cotyledonary buds of the rootstock are scooped out using knife</a:t>
            </a:r>
            <a:endParaRPr lang="en-US" sz="16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3693313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389" y="193964"/>
            <a:ext cx="3094517" cy="1005840"/>
          </a:xfrm>
        </p:spPr>
        <p:txBody>
          <a:bodyPr/>
          <a:lstStyle/>
          <a:p>
            <a:r>
              <a:rPr lang="en-US" dirty="0" smtClean="0"/>
              <a:t>Grafting</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0469" r="16240"/>
          <a:stretch/>
        </p:blipFill>
        <p:spPr>
          <a:xfrm>
            <a:off x="471389" y="1199804"/>
            <a:ext cx="2818621" cy="5127625"/>
          </a:xfrm>
        </p:spPr>
      </p:pic>
      <p:sp>
        <p:nvSpPr>
          <p:cNvPr id="6" name="TextBox 5"/>
          <p:cNvSpPr txBox="1"/>
          <p:nvPr/>
        </p:nvSpPr>
        <p:spPr>
          <a:xfrm>
            <a:off x="3565906" y="1778457"/>
            <a:ext cx="3126556" cy="3970318"/>
          </a:xfrm>
          <a:prstGeom prst="rect">
            <a:avLst/>
          </a:prstGeom>
          <a:noFill/>
        </p:spPr>
        <p:txBody>
          <a:bodyPr wrap="square" rtlCol="0">
            <a:spAutoFit/>
          </a:bodyPr>
          <a:lstStyle/>
          <a:p>
            <a:r>
              <a:rPr lang="en-US" dirty="0" smtClean="0"/>
              <a:t>Completed graft is stuck as a cutting in potting soil and placed in healing chamber in total darkness at 75F-80F and 85-95% humidity for 2-3 days.  Do not allow temperature to drop below 70F or humidity to drop below 85% during this time.  Cooler temperatures and low humidity mean grafts take longer to heal and they may not make a successful union.</a:t>
            </a:r>
            <a:endParaRPr lang="en-US"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9333" t="14445" r="-1499" b="1333"/>
          <a:stretch/>
        </p:blipFill>
        <p:spPr>
          <a:xfrm>
            <a:off x="6968359" y="1005840"/>
            <a:ext cx="4770120" cy="5775960"/>
          </a:xfrm>
          <a:prstGeom prst="rect">
            <a:avLst/>
          </a:prstGeom>
        </p:spPr>
      </p:pic>
    </p:spTree>
    <p:extLst>
      <p:ext uri="{BB962C8B-B14F-4D97-AF65-F5344CB8AC3E}">
        <p14:creationId xmlns:p14="http://schemas.microsoft.com/office/powerpoint/2010/main" val="2493806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741768"/>
          </a:xfrm>
        </p:spPr>
        <p:txBody>
          <a:bodyPr/>
          <a:lstStyle/>
          <a:p>
            <a:r>
              <a:rPr lang="en-US" dirty="0" smtClean="0"/>
              <a:t>What is grafting</a:t>
            </a:r>
            <a:r>
              <a:rPr lang="en-US" dirty="0"/>
              <a:t>?</a:t>
            </a:r>
          </a:p>
        </p:txBody>
      </p:sp>
      <p:sp>
        <p:nvSpPr>
          <p:cNvPr id="3" name="Content Placeholder 2"/>
          <p:cNvSpPr>
            <a:spLocks noGrp="1"/>
          </p:cNvSpPr>
          <p:nvPr>
            <p:ph idx="1"/>
          </p:nvPr>
        </p:nvSpPr>
        <p:spPr>
          <a:xfrm>
            <a:off x="527222" y="1334530"/>
            <a:ext cx="9522631" cy="4913869"/>
          </a:xfrm>
        </p:spPr>
        <p:txBody>
          <a:bodyPr>
            <a:normAutofit/>
          </a:bodyPr>
          <a:lstStyle/>
          <a:p>
            <a:r>
              <a:rPr lang="en-US" dirty="0" smtClean="0"/>
              <a:t>Grafting is a technique where tissue from one plant is combined with another by aligning their vascular pathways so that they heal together.  In typical vegetable grafting, one plant acts as the roots and one or more as the </a:t>
            </a:r>
            <a:r>
              <a:rPr lang="en-US" dirty="0" smtClean="0"/>
              <a:t>shoots. </a:t>
            </a:r>
            <a:endParaRPr lang="en-US" dirty="0" smtClean="0"/>
          </a:p>
          <a:p>
            <a:pPr lvl="1"/>
            <a:r>
              <a:rPr lang="en-US" dirty="0" smtClean="0"/>
              <a:t>It can be natural or human </a:t>
            </a:r>
            <a:r>
              <a:rPr lang="en-US" dirty="0" smtClean="0"/>
              <a:t>made</a:t>
            </a:r>
          </a:p>
          <a:p>
            <a:pPr marL="457200" lvl="1" indent="0">
              <a:buNone/>
            </a:pPr>
            <a:endParaRPr lang="en-US" dirty="0" smtClean="0"/>
          </a:p>
          <a:p>
            <a:r>
              <a:rPr lang="en-US" dirty="0" smtClean="0"/>
              <a:t>It </a:t>
            </a:r>
            <a:r>
              <a:rPr lang="en-US" dirty="0" smtClean="0"/>
              <a:t>is estimated that Europe produces around 100 million grafted tomatoes per year.  Asia produces over 1 billion grafted vegetables per year! </a:t>
            </a:r>
            <a:endParaRPr lang="en-US" dirty="0" smtClean="0"/>
          </a:p>
          <a:p>
            <a:endParaRPr lang="en-US" dirty="0"/>
          </a:p>
          <a:p>
            <a:r>
              <a:rPr lang="en-US" dirty="0" smtClean="0"/>
              <a:t>With </a:t>
            </a:r>
            <a:r>
              <a:rPr lang="en-US" dirty="0" smtClean="0"/>
              <a:t>watermelons, the three most commonly employed grafting techniques are Hole Insertion, One Cotyledon, and Tongue Approach.  Today we will be discussing Hole Insertion</a:t>
            </a:r>
            <a:endParaRPr lang="en-US" dirty="0"/>
          </a:p>
        </p:txBody>
      </p:sp>
    </p:spTree>
    <p:extLst>
      <p:ext uri="{BB962C8B-B14F-4D97-AF65-F5344CB8AC3E}">
        <p14:creationId xmlns:p14="http://schemas.microsoft.com/office/powerpoint/2010/main" val="26055636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652" y="125506"/>
            <a:ext cx="2612713" cy="699247"/>
          </a:xfrm>
        </p:spPr>
        <p:txBody>
          <a:bodyPr/>
          <a:lstStyle/>
          <a:p>
            <a:r>
              <a:rPr lang="en-US" dirty="0" smtClean="0"/>
              <a:t>Process</a:t>
            </a:r>
            <a:endParaRPr lang="en-US" dirty="0"/>
          </a:p>
        </p:txBody>
      </p:sp>
      <p:sp>
        <p:nvSpPr>
          <p:cNvPr id="3" name="Content Placeholder 2"/>
          <p:cNvSpPr>
            <a:spLocks noGrp="1"/>
          </p:cNvSpPr>
          <p:nvPr>
            <p:ph idx="1"/>
          </p:nvPr>
        </p:nvSpPr>
        <p:spPr>
          <a:xfrm>
            <a:off x="439271" y="824753"/>
            <a:ext cx="5191311" cy="5588000"/>
          </a:xfrm>
        </p:spPr>
        <p:txBody>
          <a:bodyPr>
            <a:normAutofit lnSpcReduction="10000"/>
          </a:bodyPr>
          <a:lstStyle/>
          <a:p>
            <a:r>
              <a:rPr lang="en-US" sz="2000" b="1" dirty="0">
                <a:latin typeface="Arial Black" panose="020B0A04020102020204" pitchFamily="34" charset="0"/>
              </a:rPr>
              <a:t>Healing Chamber </a:t>
            </a:r>
            <a:r>
              <a:rPr lang="en-US" dirty="0"/>
              <a:t>– Different ways to accomplish this.  Constructing a chamber that can be used to hold a steady 85-95% humidity is necessary. </a:t>
            </a:r>
            <a:endParaRPr lang="en-US" dirty="0" smtClean="0"/>
          </a:p>
          <a:p>
            <a:pPr lvl="1"/>
            <a:r>
              <a:rPr lang="en-US" dirty="0" smtClean="0"/>
              <a:t> </a:t>
            </a:r>
            <a:r>
              <a:rPr lang="en-US" dirty="0"/>
              <a:t>A grow tent or portable mini greenhouse with shelves and a modified </a:t>
            </a:r>
            <a:r>
              <a:rPr lang="en-US" dirty="0" smtClean="0"/>
              <a:t>humidifier work well.   Opaque Rubbermaid-type </a:t>
            </a:r>
            <a:r>
              <a:rPr lang="en-US" dirty="0"/>
              <a:t>storage </a:t>
            </a:r>
            <a:r>
              <a:rPr lang="en-US" dirty="0" smtClean="0"/>
              <a:t>containers inverted, and ½ of the lid filled with perlite and water and the plants sitting on top of that is a good solution (mist chamber with water frequently).</a:t>
            </a:r>
          </a:p>
          <a:p>
            <a:pPr lvl="1"/>
            <a:r>
              <a:rPr lang="en-US" dirty="0" smtClean="0"/>
              <a:t> Dark </a:t>
            </a:r>
            <a:r>
              <a:rPr lang="en-US" dirty="0"/>
              <a:t>Fabric/black plastic cover, Always have a Mist bottle handy, Heat source enough to keep the chamber at </a:t>
            </a:r>
            <a:r>
              <a:rPr lang="en-US" dirty="0" smtClean="0"/>
              <a:t>75-80F </a:t>
            </a:r>
            <a:r>
              <a:rPr lang="en-US" u="sng" dirty="0"/>
              <a:t>constantly</a:t>
            </a:r>
            <a:r>
              <a:rPr lang="en-US" dirty="0"/>
              <a:t>.  Light source - T8 or T5 </a:t>
            </a:r>
            <a:r>
              <a:rPr lang="en-US" dirty="0" smtClean="0"/>
              <a:t>fluorescent.  A seedling heat mat can help keep the temperature.</a:t>
            </a:r>
          </a:p>
          <a:p>
            <a:pPr lvl="1"/>
            <a:r>
              <a:rPr lang="en-US" dirty="0" smtClean="0"/>
              <a:t>Humidistats with switches to turn on/off the humidifier are available </a:t>
            </a:r>
          </a:p>
          <a:p>
            <a:r>
              <a:rPr lang="en-US" dirty="0" smtClean="0"/>
              <a:t>Keep chamber clean and as sterile as possible.</a:t>
            </a:r>
            <a:endParaRPr lang="en-US" dirty="0"/>
          </a:p>
          <a:p>
            <a:endParaRPr lang="en-US"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6160" y="3291840"/>
            <a:ext cx="4165600" cy="3124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1800" y="233680"/>
            <a:ext cx="3793067" cy="2844800"/>
          </a:xfrm>
          <a:prstGeom prst="rect">
            <a:avLst/>
          </a:prstGeom>
        </p:spPr>
      </p:pic>
    </p:spTree>
    <p:extLst>
      <p:ext uri="{BB962C8B-B14F-4D97-AF65-F5344CB8AC3E}">
        <p14:creationId xmlns:p14="http://schemas.microsoft.com/office/powerpoint/2010/main" val="20938220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Healing Chamber</a:t>
            </a:r>
            <a:endParaRPr lang="en-US" dirty="0"/>
          </a:p>
        </p:txBody>
      </p:sp>
      <p:sp>
        <p:nvSpPr>
          <p:cNvPr id="3" name="Content Placeholder 2"/>
          <p:cNvSpPr>
            <a:spLocks noGrp="1"/>
          </p:cNvSpPr>
          <p:nvPr>
            <p:ph idx="1"/>
          </p:nvPr>
        </p:nvSpPr>
        <p:spPr>
          <a:xfrm>
            <a:off x="677334" y="1383349"/>
            <a:ext cx="8596668" cy="3880773"/>
          </a:xfrm>
        </p:spPr>
        <p:txBody>
          <a:bodyPr>
            <a:normAutofit fontScale="92500"/>
          </a:bodyPr>
          <a:lstStyle/>
          <a:p>
            <a:r>
              <a:rPr lang="en-US" u="sng" dirty="0"/>
              <a:t>Day 1 in Healing Chamber </a:t>
            </a:r>
            <a:r>
              <a:rPr lang="en-US" dirty="0"/>
              <a:t> - Keep humidity at </a:t>
            </a:r>
            <a:r>
              <a:rPr lang="en-US" dirty="0" smtClean="0"/>
              <a:t>85-95</a:t>
            </a:r>
            <a:r>
              <a:rPr lang="en-US" dirty="0"/>
              <a:t>%.  It is beneficial to get everything set up and running and tested before you need it.</a:t>
            </a:r>
          </a:p>
          <a:p>
            <a:r>
              <a:rPr lang="en-US" dirty="0"/>
              <a:t>Keep temperature at 70 – 80F constantly for proper callousing and healing.  Yes, 68F will slow down the process and allow for more complications.  I shoot for </a:t>
            </a:r>
            <a:r>
              <a:rPr lang="en-US" dirty="0" smtClean="0"/>
              <a:t>75F</a:t>
            </a:r>
            <a:r>
              <a:rPr lang="en-US" dirty="0"/>
              <a:t>.</a:t>
            </a:r>
          </a:p>
          <a:p>
            <a:r>
              <a:rPr lang="en-US" dirty="0"/>
              <a:t>Get new grafts into healing chamber right after grafting.  Give </a:t>
            </a:r>
            <a:r>
              <a:rPr lang="en-US" dirty="0" smtClean="0"/>
              <a:t>48-72 </a:t>
            </a:r>
            <a:r>
              <a:rPr lang="en-US" dirty="0"/>
              <a:t>hours of darkness.  Check humidity and temp frequently – you may need to mist</a:t>
            </a:r>
            <a:r>
              <a:rPr lang="en-US" dirty="0" smtClean="0"/>
              <a:t>.</a:t>
            </a:r>
          </a:p>
          <a:p>
            <a:r>
              <a:rPr lang="en-US" u="sng" dirty="0"/>
              <a:t>Day </a:t>
            </a:r>
            <a:r>
              <a:rPr lang="en-US" u="sng" dirty="0" smtClean="0"/>
              <a:t>3-4 </a:t>
            </a:r>
            <a:r>
              <a:rPr lang="en-US" u="sng" dirty="0"/>
              <a:t>in Healing Chamber</a:t>
            </a:r>
            <a:r>
              <a:rPr lang="en-US" dirty="0"/>
              <a:t> – Introduce light – Keep T5’s minimum 1.5’ and  T8’s 1’ at this point – Inspect several times for hard wilt and adjust distance to light.</a:t>
            </a:r>
          </a:p>
          <a:p>
            <a:r>
              <a:rPr lang="en-US" u="sng" dirty="0"/>
              <a:t>Day 5-7 in Healing Chamber</a:t>
            </a:r>
            <a:r>
              <a:rPr lang="en-US" dirty="0"/>
              <a:t> – gradually increase light.  On day 7 start decreasing humidity</a:t>
            </a:r>
            <a:r>
              <a:rPr lang="en-US" dirty="0" smtClean="0"/>
              <a:t>.  Slightly opening the healing chamber is a good way to start reducing humidity.  Monitor plants frequently and increase humidity if needed.  </a:t>
            </a:r>
            <a:r>
              <a:rPr lang="en-US" b="1" dirty="0" smtClean="0"/>
              <a:t>It</a:t>
            </a:r>
            <a:endParaRPr lang="en-US" u="sng" dirty="0"/>
          </a:p>
          <a:p>
            <a:endParaRPr lang="en-US" dirty="0"/>
          </a:p>
        </p:txBody>
      </p:sp>
    </p:spTree>
    <p:extLst>
      <p:ext uri="{BB962C8B-B14F-4D97-AF65-F5344CB8AC3E}">
        <p14:creationId xmlns:p14="http://schemas.microsoft.com/office/powerpoint/2010/main" val="28829480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Healing Chamber</a:t>
            </a:r>
            <a:endParaRPr lang="en-US" dirty="0"/>
          </a:p>
        </p:txBody>
      </p:sp>
      <p:sp>
        <p:nvSpPr>
          <p:cNvPr id="3" name="Content Placeholder 2"/>
          <p:cNvSpPr>
            <a:spLocks noGrp="1"/>
          </p:cNvSpPr>
          <p:nvPr>
            <p:ph idx="1"/>
          </p:nvPr>
        </p:nvSpPr>
        <p:spPr>
          <a:xfrm>
            <a:off x="677334" y="2160589"/>
            <a:ext cx="6531186" cy="3880773"/>
          </a:xfrm>
        </p:spPr>
        <p:txBody>
          <a:bodyPr/>
          <a:lstStyle/>
          <a:p>
            <a:r>
              <a:rPr lang="en-US" u="sng" dirty="0"/>
              <a:t>Day 7-10 in Healing Chamber</a:t>
            </a:r>
            <a:r>
              <a:rPr lang="en-US" dirty="0"/>
              <a:t> – Continue reducing humidity by about 15% a day.  Day 10 at the latest, they should be in normal humidity, but may still benefit from some shading.  Some grafts may need watering during </a:t>
            </a:r>
            <a:r>
              <a:rPr lang="en-US" dirty="0" smtClean="0"/>
              <a:t>these days.  </a:t>
            </a:r>
            <a:r>
              <a:rPr lang="en-US" dirty="0"/>
              <a:t>Take care to water gently without disturbing the graft or water from the bottom</a:t>
            </a:r>
            <a:r>
              <a:rPr lang="en-US" dirty="0" smtClean="0"/>
              <a:t>.</a:t>
            </a:r>
          </a:p>
          <a:p>
            <a:endParaRPr lang="en-US" dirty="0"/>
          </a:p>
          <a:p>
            <a:r>
              <a:rPr lang="en-US" dirty="0" smtClean="0"/>
              <a:t>Take out of Healing chamber and allow plug to root out in proper growing environment (greenhouse or under lights).  Plants may need shading for a few days as they acclimate.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970395" y="1884045"/>
            <a:ext cx="5684520" cy="4263390"/>
          </a:xfrm>
          <a:prstGeom prst="rect">
            <a:avLst/>
          </a:prstGeom>
        </p:spPr>
      </p:pic>
    </p:spTree>
    <p:extLst>
      <p:ext uri="{BB962C8B-B14F-4D97-AF65-F5344CB8AC3E}">
        <p14:creationId xmlns:p14="http://schemas.microsoft.com/office/powerpoint/2010/main" val="34698394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Planting out</a:t>
            </a:r>
            <a:endParaRPr lang="en-US" dirty="0"/>
          </a:p>
        </p:txBody>
      </p:sp>
      <p:sp>
        <p:nvSpPr>
          <p:cNvPr id="3" name="Content Placeholder 2"/>
          <p:cNvSpPr>
            <a:spLocks noGrp="1"/>
          </p:cNvSpPr>
          <p:nvPr>
            <p:ph idx="1"/>
          </p:nvPr>
        </p:nvSpPr>
        <p:spPr>
          <a:xfrm>
            <a:off x="494454" y="1270000"/>
            <a:ext cx="5555826" cy="5374640"/>
          </a:xfrm>
        </p:spPr>
        <p:txBody>
          <a:bodyPr>
            <a:normAutofit/>
          </a:bodyPr>
          <a:lstStyle/>
          <a:p>
            <a:r>
              <a:rPr lang="en-US" dirty="0"/>
              <a:t>Transplant, making sure to not disturb the graft union until it is sufficiently healed and the plant is rooted.  NOTE:  Do not disturb the roots or “tease” them when transplanting.  Melons and watermelons can die with slight root damage.  It may be advantageous to wait an extra week when transplanting</a:t>
            </a:r>
            <a:r>
              <a:rPr lang="en-US" dirty="0" smtClean="0"/>
              <a:t>.</a:t>
            </a:r>
          </a:p>
          <a:p>
            <a:r>
              <a:rPr lang="en-US" dirty="0" smtClean="0"/>
              <a:t>Plugs may be transplanted into another container, though there is a risk of losing plants.  I don’t recommend more than one pot change before plants are in final place.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89955" y="1304925"/>
            <a:ext cx="6090920" cy="4568190"/>
          </a:xfrm>
          <a:prstGeom prst="rect">
            <a:avLst/>
          </a:prstGeom>
        </p:spPr>
      </p:pic>
    </p:spTree>
    <p:extLst>
      <p:ext uri="{BB962C8B-B14F-4D97-AF65-F5344CB8AC3E}">
        <p14:creationId xmlns:p14="http://schemas.microsoft.com/office/powerpoint/2010/main" val="13761580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77240"/>
          </a:xfrm>
        </p:spPr>
        <p:txBody>
          <a:bodyPr/>
          <a:lstStyle/>
          <a:p>
            <a:r>
              <a:rPr lang="en-US" dirty="0" smtClean="0"/>
              <a:t>Planting Out</a:t>
            </a:r>
            <a:endParaRPr lang="en-US" dirty="0"/>
          </a:p>
        </p:txBody>
      </p:sp>
      <p:sp>
        <p:nvSpPr>
          <p:cNvPr id="3" name="Content Placeholder 2"/>
          <p:cNvSpPr>
            <a:spLocks noGrp="1"/>
          </p:cNvSpPr>
          <p:nvPr>
            <p:ph idx="1"/>
          </p:nvPr>
        </p:nvSpPr>
        <p:spPr>
          <a:xfrm>
            <a:off x="677334" y="1264921"/>
            <a:ext cx="5281506" cy="4776442"/>
          </a:xfrm>
        </p:spPr>
        <p:txBody>
          <a:bodyPr>
            <a:normAutofit/>
          </a:bodyPr>
          <a:lstStyle/>
          <a:p>
            <a:r>
              <a:rPr lang="en-US" dirty="0"/>
              <a:t>Plant in ground on mounds when soil temperature has reached 65.  First Peony to flower is about the right time</a:t>
            </a:r>
            <a:r>
              <a:rPr lang="en-US" dirty="0" smtClean="0"/>
              <a:t>.  Ideally, soil temperature stays at 70-80 degrees </a:t>
            </a:r>
            <a:r>
              <a:rPr lang="en-US" dirty="0" err="1" smtClean="0"/>
              <a:t>Farenheit</a:t>
            </a:r>
            <a:r>
              <a:rPr lang="en-US" dirty="0" smtClean="0"/>
              <a:t>.</a:t>
            </a:r>
            <a:endParaRPr lang="en-US" dirty="0"/>
          </a:p>
          <a:p>
            <a:r>
              <a:rPr lang="en-US" dirty="0"/>
              <a:t>Soil warming techniques such as using </a:t>
            </a:r>
            <a:r>
              <a:rPr lang="en-US" dirty="0" err="1"/>
              <a:t>InfraRed</a:t>
            </a:r>
            <a:r>
              <a:rPr lang="en-US" dirty="0"/>
              <a:t> Transmitting (IRT) plastic “mulch”, high tunnels, and plastic low tunnels shorten production </a:t>
            </a:r>
            <a:r>
              <a:rPr lang="en-US" dirty="0" smtClean="0"/>
              <a:t>times and may make the difference in getting edible fruits before frost. Drip tube should be installed under plastic mulch.</a:t>
            </a:r>
            <a:endParaRPr lang="en-US" dirty="0"/>
          </a:p>
          <a:p>
            <a:r>
              <a:rPr lang="en-US" dirty="0"/>
              <a:t>Biodegradable plastic “mulch” is not recommended for fruits that sit on the ground.</a:t>
            </a:r>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69000" y="1056640"/>
            <a:ext cx="6380480" cy="4785360"/>
          </a:xfrm>
          <a:prstGeom prst="rect">
            <a:avLst/>
          </a:prstGeom>
        </p:spPr>
      </p:pic>
    </p:spTree>
    <p:extLst>
      <p:ext uri="{BB962C8B-B14F-4D97-AF65-F5344CB8AC3E}">
        <p14:creationId xmlns:p14="http://schemas.microsoft.com/office/powerpoint/2010/main" val="1652019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28600"/>
            <a:ext cx="5571066" cy="746760"/>
          </a:xfrm>
        </p:spPr>
        <p:txBody>
          <a:bodyPr/>
          <a:lstStyle/>
          <a:p>
            <a:r>
              <a:rPr lang="en-US" dirty="0" smtClean="0"/>
              <a:t>Planting Out</a:t>
            </a:r>
            <a:endParaRPr lang="en-US" dirty="0"/>
          </a:p>
        </p:txBody>
      </p:sp>
      <p:sp>
        <p:nvSpPr>
          <p:cNvPr id="3" name="Content Placeholder 2"/>
          <p:cNvSpPr>
            <a:spLocks noGrp="1"/>
          </p:cNvSpPr>
          <p:nvPr>
            <p:ph idx="1"/>
          </p:nvPr>
        </p:nvSpPr>
        <p:spPr>
          <a:xfrm>
            <a:off x="677334" y="975360"/>
            <a:ext cx="4565226" cy="5362891"/>
          </a:xfrm>
        </p:spPr>
        <p:txBody>
          <a:bodyPr>
            <a:normAutofit/>
          </a:bodyPr>
          <a:lstStyle/>
          <a:p>
            <a:r>
              <a:rPr lang="en-US" dirty="0" smtClean="0"/>
              <a:t>Amend soil with finished compost at rate of 5 cubic yards/1000 square feet and rock powders as recommended by soil testing</a:t>
            </a:r>
          </a:p>
          <a:p>
            <a:r>
              <a:rPr lang="en-US" dirty="0" smtClean="0"/>
              <a:t>Fertilize twice:  Once at planting and once when vines are running = tip of runner is 2” off the ground.  Hydrolyzed fish and other good nitrogen sources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445"/>
          <a:stretch/>
        </p:blipFill>
        <p:spPr>
          <a:xfrm rot="5400000">
            <a:off x="5937613" y="801733"/>
            <a:ext cx="6327038" cy="5419735"/>
          </a:xfrm>
          <a:prstGeom prst="rect">
            <a:avLst/>
          </a:prstGeom>
        </p:spPr>
      </p:pic>
      <p:cxnSp>
        <p:nvCxnSpPr>
          <p:cNvPr id="6" name="Straight Arrow Connector 5"/>
          <p:cNvCxnSpPr/>
          <p:nvPr/>
        </p:nvCxnSpPr>
        <p:spPr>
          <a:xfrm flipH="1">
            <a:off x="9204960" y="2926080"/>
            <a:ext cx="1112520" cy="109728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357360" y="2160589"/>
            <a:ext cx="2834640" cy="707886"/>
          </a:xfrm>
          <a:prstGeom prst="rect">
            <a:avLst/>
          </a:prstGeom>
          <a:noFill/>
        </p:spPr>
        <p:txBody>
          <a:bodyPr wrap="square" rtlCol="0">
            <a:spAutoFit/>
          </a:bodyPr>
          <a:lstStyle/>
          <a:p>
            <a:r>
              <a:rPr lang="en-US" sz="2000" dirty="0" smtClean="0">
                <a:solidFill>
                  <a:schemeClr val="bg1"/>
                </a:solidFill>
                <a:latin typeface="Arial Black" panose="020B0A04020102020204" pitchFamily="34" charset="0"/>
              </a:rPr>
              <a:t>Enlarged base = Female flower</a:t>
            </a:r>
            <a:endParaRPr lang="en-US" sz="20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5579275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3650826" cy="670560"/>
          </a:xfrm>
        </p:spPr>
        <p:txBody>
          <a:bodyPr/>
          <a:lstStyle/>
          <a:p>
            <a:r>
              <a:rPr lang="en-US" dirty="0" smtClean="0"/>
              <a:t>Pollination</a:t>
            </a:r>
            <a:endParaRPr lang="en-US" dirty="0"/>
          </a:p>
        </p:txBody>
      </p:sp>
      <p:sp>
        <p:nvSpPr>
          <p:cNvPr id="3" name="Content Placeholder 2"/>
          <p:cNvSpPr>
            <a:spLocks noGrp="1"/>
          </p:cNvSpPr>
          <p:nvPr>
            <p:ph idx="1"/>
          </p:nvPr>
        </p:nvSpPr>
        <p:spPr>
          <a:xfrm>
            <a:off x="621450" y="1427582"/>
            <a:ext cx="4168986" cy="5125618"/>
          </a:xfrm>
        </p:spPr>
        <p:txBody>
          <a:bodyPr>
            <a:normAutofit fontScale="92500" lnSpcReduction="10000"/>
          </a:bodyPr>
          <a:lstStyle/>
          <a:p>
            <a:r>
              <a:rPr lang="en-US" sz="2000" b="1" dirty="0">
                <a:latin typeface="Arial Black" panose="020B0A04020102020204" pitchFamily="34" charset="0"/>
              </a:rPr>
              <a:t>Pollination</a:t>
            </a:r>
            <a:r>
              <a:rPr lang="en-US" b="1" dirty="0"/>
              <a:t>: </a:t>
            </a:r>
            <a:r>
              <a:rPr lang="en-US" dirty="0"/>
              <a:t>First flush of flowers will be male.  When the female flowers appear, ensure pollination is completed in the morning before 10 am as flowers close during the day and pollen is not viable at higher temperatures.</a:t>
            </a:r>
          </a:p>
          <a:p>
            <a:r>
              <a:rPr lang="en-US" dirty="0"/>
              <a:t>Hand pollination techniques should be studied and </a:t>
            </a:r>
            <a:r>
              <a:rPr lang="en-US" dirty="0" smtClean="0"/>
              <a:t>planned for.  </a:t>
            </a:r>
          </a:p>
          <a:p>
            <a:r>
              <a:rPr lang="en-US" dirty="0" smtClean="0"/>
              <a:t>Take </a:t>
            </a:r>
            <a:r>
              <a:rPr lang="en-US" dirty="0"/>
              <a:t>note of early morning bumblebees as they can be great pollinators of watermelons and work at lower temperatures than honeybees</a:t>
            </a:r>
            <a:r>
              <a:rPr lang="en-US" dirty="0" smtClean="0"/>
              <a:t>.</a:t>
            </a:r>
          </a:p>
          <a:p>
            <a:r>
              <a:rPr lang="en-US" dirty="0" smtClean="0"/>
              <a:t>Xerces Society and WSARE (Western Sustainable Agricultural Research and Education) have great information on building alternative pollinator habitats</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889" b="10889"/>
          <a:stretch/>
        </p:blipFill>
        <p:spPr>
          <a:xfrm>
            <a:off x="5825058" y="2160589"/>
            <a:ext cx="6031662" cy="3810000"/>
          </a:xfrm>
          <a:prstGeom prst="rect">
            <a:avLst/>
          </a:prstGeom>
        </p:spPr>
      </p:pic>
      <p:sp>
        <p:nvSpPr>
          <p:cNvPr id="5" name="TextBox 4"/>
          <p:cNvSpPr txBox="1"/>
          <p:nvPr/>
        </p:nvSpPr>
        <p:spPr>
          <a:xfrm>
            <a:off x="7499769" y="4927423"/>
            <a:ext cx="3840480" cy="707886"/>
          </a:xfrm>
          <a:prstGeom prst="rect">
            <a:avLst/>
          </a:prstGeom>
          <a:noFill/>
        </p:spPr>
        <p:txBody>
          <a:bodyPr wrap="square" rtlCol="0">
            <a:spAutoFit/>
          </a:bodyPr>
          <a:lstStyle/>
          <a:p>
            <a:r>
              <a:rPr lang="en-US" sz="2000" dirty="0" smtClean="0">
                <a:solidFill>
                  <a:schemeClr val="bg1"/>
                </a:solidFill>
                <a:latin typeface="Arial Black" panose="020B0A04020102020204" pitchFamily="34" charset="0"/>
              </a:rPr>
              <a:t>Hollow heart = incomplete pollination</a:t>
            </a:r>
            <a:endParaRPr lang="en-US" sz="2000" dirty="0">
              <a:solidFill>
                <a:schemeClr val="bg1"/>
              </a:solidFill>
              <a:latin typeface="Arial Black" panose="020B0A04020102020204" pitchFamily="34" charset="0"/>
            </a:endParaRPr>
          </a:p>
        </p:txBody>
      </p:sp>
      <p:cxnSp>
        <p:nvCxnSpPr>
          <p:cNvPr id="7" name="Straight Arrow Connector 6"/>
          <p:cNvCxnSpPr/>
          <p:nvPr/>
        </p:nvCxnSpPr>
        <p:spPr>
          <a:xfrm flipH="1" flipV="1">
            <a:off x="7909560" y="3657600"/>
            <a:ext cx="518160" cy="129540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9420009" y="4065589"/>
            <a:ext cx="394551" cy="86183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126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3681306" cy="807720"/>
          </a:xfrm>
        </p:spPr>
        <p:txBody>
          <a:bodyPr/>
          <a:lstStyle/>
          <a:p>
            <a:r>
              <a:rPr lang="en-US" dirty="0" smtClean="0"/>
              <a:t>Growing</a:t>
            </a:r>
            <a:endParaRPr lang="en-US" dirty="0"/>
          </a:p>
        </p:txBody>
      </p:sp>
      <p:sp>
        <p:nvSpPr>
          <p:cNvPr id="3" name="Content Placeholder 2"/>
          <p:cNvSpPr>
            <a:spLocks noGrp="1"/>
          </p:cNvSpPr>
          <p:nvPr>
            <p:ph idx="1"/>
          </p:nvPr>
        </p:nvSpPr>
        <p:spPr>
          <a:xfrm>
            <a:off x="533401" y="1733869"/>
            <a:ext cx="4580466" cy="3880773"/>
          </a:xfrm>
        </p:spPr>
        <p:txBody>
          <a:bodyPr/>
          <a:lstStyle/>
          <a:p>
            <a:r>
              <a:rPr lang="en-US" dirty="0" smtClean="0"/>
              <a:t>Fruit may need to be thinned to allow plant’s energy to be put into ripening the first fruits.  </a:t>
            </a:r>
          </a:p>
          <a:p>
            <a:r>
              <a:rPr lang="en-US" dirty="0" smtClean="0"/>
              <a:t>Watermelons can typically be thinned to 1-3 fruits. </a:t>
            </a:r>
          </a:p>
          <a:p>
            <a:r>
              <a:rPr lang="en-US" dirty="0" smtClean="0"/>
              <a:t>Don’t remove excess vines until after successful fruit formation.  I have sometimes “tipped” or cut the runners that have fruit at 2 leaf sets after the fruit.  Though this might not be necessary, some say it speeds ripening.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3867" y="848360"/>
            <a:ext cx="7078133" cy="5308600"/>
          </a:xfrm>
          <a:prstGeom prst="rect">
            <a:avLst/>
          </a:prstGeom>
        </p:spPr>
      </p:pic>
    </p:spTree>
    <p:extLst>
      <p:ext uri="{BB962C8B-B14F-4D97-AF65-F5344CB8AC3E}">
        <p14:creationId xmlns:p14="http://schemas.microsoft.com/office/powerpoint/2010/main" val="19908432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3955626" cy="660400"/>
          </a:xfrm>
        </p:spPr>
        <p:txBody>
          <a:bodyPr/>
          <a:lstStyle/>
          <a:p>
            <a:r>
              <a:rPr lang="en-US" dirty="0" smtClean="0"/>
              <a:t>Harvest</a:t>
            </a:r>
            <a:endParaRPr lang="en-US" dirty="0"/>
          </a:p>
        </p:txBody>
      </p:sp>
      <p:sp>
        <p:nvSpPr>
          <p:cNvPr id="3" name="Content Placeholder 2"/>
          <p:cNvSpPr>
            <a:spLocks noGrp="1"/>
          </p:cNvSpPr>
          <p:nvPr>
            <p:ph idx="1"/>
          </p:nvPr>
        </p:nvSpPr>
        <p:spPr>
          <a:xfrm>
            <a:off x="677334" y="3013234"/>
            <a:ext cx="4275666" cy="1740851"/>
          </a:xfrm>
        </p:spPr>
        <p:txBody>
          <a:bodyPr/>
          <a:lstStyle/>
          <a:p>
            <a:r>
              <a:rPr lang="en-US" dirty="0"/>
              <a:t>Fruits </a:t>
            </a:r>
            <a:r>
              <a:rPr lang="en-US" dirty="0" smtClean="0"/>
              <a:t>are typically </a:t>
            </a:r>
            <a:r>
              <a:rPr lang="en-US" dirty="0"/>
              <a:t>ok to </a:t>
            </a:r>
            <a:r>
              <a:rPr lang="en-US" dirty="0" smtClean="0"/>
              <a:t>eat </a:t>
            </a:r>
            <a:r>
              <a:rPr lang="en-US" dirty="0"/>
              <a:t>when the tendril </a:t>
            </a:r>
            <a:r>
              <a:rPr lang="en-US" dirty="0" smtClean="0"/>
              <a:t>closest </a:t>
            </a:r>
            <a:r>
              <a:rPr lang="en-US" dirty="0"/>
              <a:t>to the ripening watermelon has dried up and the spot on the bottom of the fruit has changed </a:t>
            </a:r>
            <a:r>
              <a:rPr lang="en-US" dirty="0" smtClean="0"/>
              <a:t>from white to yellow.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135880" y="1270000"/>
            <a:ext cx="6969760" cy="5227320"/>
          </a:xfrm>
          <a:prstGeom prst="rect">
            <a:avLst/>
          </a:prstGeom>
        </p:spPr>
      </p:pic>
      <p:cxnSp>
        <p:nvCxnSpPr>
          <p:cNvPr id="6" name="Straight Arrow Connector 5"/>
          <p:cNvCxnSpPr/>
          <p:nvPr/>
        </p:nvCxnSpPr>
        <p:spPr>
          <a:xfrm flipH="1" flipV="1">
            <a:off x="9220200" y="4114800"/>
            <a:ext cx="929640" cy="126492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220200" y="5379720"/>
            <a:ext cx="2240280" cy="400110"/>
          </a:xfrm>
          <a:prstGeom prst="rect">
            <a:avLst/>
          </a:prstGeom>
          <a:noFill/>
        </p:spPr>
        <p:txBody>
          <a:bodyPr wrap="square" rtlCol="0">
            <a:spAutoFit/>
          </a:bodyPr>
          <a:lstStyle/>
          <a:p>
            <a:r>
              <a:rPr lang="en-US" sz="2000" dirty="0" smtClean="0">
                <a:solidFill>
                  <a:schemeClr val="accent5"/>
                </a:solidFill>
                <a:latin typeface="Arial Black" panose="020B0A04020102020204" pitchFamily="34" charset="0"/>
              </a:rPr>
              <a:t>Dried tendril</a:t>
            </a:r>
            <a:endParaRPr lang="en-US" sz="2000" dirty="0">
              <a:solidFill>
                <a:schemeClr val="accent5"/>
              </a:solidFill>
              <a:latin typeface="Arial Black" panose="020B0A04020102020204" pitchFamily="34" charset="0"/>
            </a:endParaRPr>
          </a:p>
        </p:txBody>
      </p:sp>
    </p:spTree>
    <p:extLst>
      <p:ext uri="{BB962C8B-B14F-4D97-AF65-F5344CB8AC3E}">
        <p14:creationId xmlns:p14="http://schemas.microsoft.com/office/powerpoint/2010/main" val="9049539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125" y="100445"/>
            <a:ext cx="2730884" cy="616528"/>
          </a:xfrm>
        </p:spPr>
        <p:txBody>
          <a:bodyPr>
            <a:normAutofit fontScale="90000"/>
          </a:bodyPr>
          <a:lstStyle/>
          <a:p>
            <a:r>
              <a:rPr lang="en-US" dirty="0" smtClean="0"/>
              <a:t>Sources</a:t>
            </a:r>
            <a:endParaRPr lang="en-US" dirty="0"/>
          </a:p>
        </p:txBody>
      </p:sp>
      <p:sp>
        <p:nvSpPr>
          <p:cNvPr id="3" name="Content Placeholder 2"/>
          <p:cNvSpPr>
            <a:spLocks noGrp="1"/>
          </p:cNvSpPr>
          <p:nvPr>
            <p:ph idx="1"/>
          </p:nvPr>
        </p:nvSpPr>
        <p:spPr>
          <a:xfrm>
            <a:off x="625379" y="716973"/>
            <a:ext cx="10129212" cy="5735782"/>
          </a:xfrm>
        </p:spPr>
        <p:txBody>
          <a:bodyPr/>
          <a:lstStyle/>
          <a:p>
            <a:pPr marL="0" indent="0">
              <a:buNone/>
            </a:pPr>
            <a:r>
              <a:rPr lang="en-US" u="sng" dirty="0" smtClean="0"/>
              <a:t>Rootstock Seeds </a:t>
            </a:r>
          </a:p>
          <a:p>
            <a:pPr marL="0" indent="0">
              <a:buNone/>
            </a:pPr>
            <a:r>
              <a:rPr lang="en-US" dirty="0" smtClean="0"/>
              <a:t>Tetsukabuto – </a:t>
            </a:r>
            <a:r>
              <a:rPr lang="en-US" dirty="0"/>
              <a:t>Kitazawa </a:t>
            </a:r>
            <a:r>
              <a:rPr lang="en-US" dirty="0" smtClean="0"/>
              <a:t>Seed Co.  </a:t>
            </a:r>
            <a:r>
              <a:rPr lang="en-US" dirty="0"/>
              <a:t>http://www.kitazawaseed.com</a:t>
            </a:r>
            <a:r>
              <a:rPr lang="en-US" dirty="0" smtClean="0"/>
              <a:t>/</a:t>
            </a:r>
            <a:r>
              <a:rPr lang="en-US" dirty="0"/>
              <a:t> </a:t>
            </a:r>
            <a:endParaRPr lang="en-US" dirty="0" smtClean="0"/>
          </a:p>
          <a:p>
            <a:pPr marL="0" indent="0">
              <a:buNone/>
            </a:pPr>
            <a:r>
              <a:rPr lang="en-US" dirty="0" smtClean="0"/>
              <a:t>Flexifort – Osborne Seed </a:t>
            </a:r>
            <a:r>
              <a:rPr lang="en-US" dirty="0"/>
              <a:t>Co. </a:t>
            </a:r>
            <a:r>
              <a:rPr lang="en-US" dirty="0" smtClean="0"/>
              <a:t>httwww.osborneseed.com/    </a:t>
            </a:r>
          </a:p>
          <a:p>
            <a:pPr marL="0" indent="0">
              <a:buNone/>
            </a:pPr>
            <a:r>
              <a:rPr lang="en-US" u="sng" dirty="0" smtClean="0"/>
              <a:t>Scion seeds </a:t>
            </a:r>
            <a:r>
              <a:rPr lang="en-US" dirty="0" smtClean="0"/>
              <a:t>- </a:t>
            </a:r>
            <a:r>
              <a:rPr lang="en-US" dirty="0"/>
              <a:t>Watermelon </a:t>
            </a:r>
            <a:r>
              <a:rPr lang="en-US" dirty="0" smtClean="0"/>
              <a:t>varieties </a:t>
            </a:r>
            <a:r>
              <a:rPr lang="en-US" dirty="0"/>
              <a:t>that I have been </a:t>
            </a:r>
            <a:r>
              <a:rPr lang="en-US" dirty="0" smtClean="0"/>
              <a:t>trialing </a:t>
            </a:r>
            <a:r>
              <a:rPr lang="en-US" dirty="0"/>
              <a:t>are Marmeladnyi, Blacktail Mountain, Katanya, Golden Midget, Bozeman, Sweet Siberian, Cream of Saskatchewan, &amp; Small Shining Light. </a:t>
            </a:r>
            <a:endParaRPr lang="en-US" dirty="0" smtClean="0"/>
          </a:p>
          <a:p>
            <a:pPr marL="0" indent="0">
              <a:buNone/>
            </a:pPr>
            <a:r>
              <a:rPr lang="en-US" dirty="0" smtClean="0"/>
              <a:t>Alaska Mill &amp; Feed </a:t>
            </a:r>
          </a:p>
          <a:p>
            <a:pPr marL="0" indent="0">
              <a:buNone/>
            </a:pPr>
            <a:r>
              <a:rPr lang="en-US" dirty="0" smtClean="0"/>
              <a:t>Tatiana’s </a:t>
            </a:r>
            <a:r>
              <a:rPr lang="en-US" dirty="0"/>
              <a:t>T</a:t>
            </a:r>
            <a:r>
              <a:rPr lang="en-US" dirty="0" smtClean="0"/>
              <a:t>omatobase - tatianastomatobase.com/seed-catalog/html/ </a:t>
            </a:r>
          </a:p>
          <a:p>
            <a:pPr marL="0" indent="0">
              <a:buNone/>
            </a:pPr>
            <a:r>
              <a:rPr lang="en-US" dirty="0"/>
              <a:t>Terroir seeds </a:t>
            </a:r>
            <a:r>
              <a:rPr lang="en-US" dirty="0" smtClean="0"/>
              <a:t>- store.underwoodgardens.com/</a:t>
            </a:r>
          </a:p>
          <a:p>
            <a:pPr marL="0" indent="0">
              <a:buNone/>
            </a:pPr>
            <a:r>
              <a:rPr lang="en-US" dirty="0" smtClean="0"/>
              <a:t>Fedco</a:t>
            </a:r>
            <a:r>
              <a:rPr lang="en-US" dirty="0"/>
              <a:t> Seeds </a:t>
            </a:r>
            <a:r>
              <a:rPr lang="en-US" dirty="0" smtClean="0"/>
              <a:t>- www.fedcoseeds.com/</a:t>
            </a:r>
          </a:p>
          <a:p>
            <a:pPr marL="0" indent="0">
              <a:buNone/>
            </a:pPr>
            <a:r>
              <a:rPr lang="en-US" dirty="0"/>
              <a:t>Seed </a:t>
            </a:r>
            <a:r>
              <a:rPr lang="en-US" dirty="0" smtClean="0"/>
              <a:t>Savers - seedsavers.org/</a:t>
            </a:r>
          </a:p>
          <a:p>
            <a:pPr marL="0" indent="0">
              <a:buNone/>
            </a:pPr>
            <a:r>
              <a:rPr lang="en-US" dirty="0"/>
              <a:t>Baker Creek </a:t>
            </a:r>
            <a:r>
              <a:rPr lang="en-US" dirty="0" smtClean="0"/>
              <a:t>- www.rareseeds.com/</a:t>
            </a:r>
          </a:p>
          <a:p>
            <a:pPr marL="0" indent="0">
              <a:buNone/>
            </a:pPr>
            <a:r>
              <a:rPr lang="en-US" u="sng" dirty="0" smtClean="0"/>
              <a:t>IRT Olive Plastic Mulch, Seedling Heat Mat, propagation trays </a:t>
            </a:r>
            <a:r>
              <a:rPr lang="en-US" dirty="0" smtClean="0"/>
              <a:t>– Alaska Mill &amp; Feed, Johnny’s seed</a:t>
            </a:r>
          </a:p>
          <a:p>
            <a:pPr marL="0" indent="0">
              <a:buNone/>
            </a:pPr>
            <a:r>
              <a:rPr lang="en-US" u="sng" dirty="0" smtClean="0"/>
              <a:t>Low tunnels, grafting clips, growing tools and some seed </a:t>
            </a:r>
            <a:r>
              <a:rPr lang="en-US" dirty="0" smtClean="0"/>
              <a:t>– www.johnnyseeds.com</a:t>
            </a:r>
          </a:p>
          <a:p>
            <a:pPr marL="0" indent="0">
              <a:buNone/>
            </a:pPr>
            <a:endParaRPr lang="en-US" dirty="0"/>
          </a:p>
          <a:p>
            <a:pPr marL="0" indent="0">
              <a:buNone/>
            </a:pPr>
            <a:endParaRPr lang="en-US" dirty="0" smtClean="0"/>
          </a:p>
        </p:txBody>
      </p:sp>
    </p:spTree>
    <p:extLst>
      <p:ext uri="{BB962C8B-B14F-4D97-AF65-F5344CB8AC3E}">
        <p14:creationId xmlns:p14="http://schemas.microsoft.com/office/powerpoint/2010/main" val="585175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211325"/>
          </a:xfrm>
        </p:spPr>
        <p:txBody>
          <a:bodyPr>
            <a:noAutofit/>
          </a:bodyPr>
          <a:lstStyle/>
          <a:p>
            <a:r>
              <a:rPr lang="en-US" sz="2000" dirty="0" smtClean="0"/>
              <a:t>Vascular Pathways - Grafting is a technique where  tissue from one plant is combined with another by aligning their vascular pathways so that they heal together. </a:t>
            </a:r>
            <a:br>
              <a:rPr lang="en-US" sz="2000" dirty="0" smtClean="0"/>
            </a:br>
            <a:endParaRPr lang="en-US" sz="20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07630" y="1910227"/>
            <a:ext cx="6290736" cy="3732964"/>
          </a:xfrm>
        </p:spPr>
      </p:pic>
    </p:spTree>
    <p:extLst>
      <p:ext uri="{BB962C8B-B14F-4D97-AF65-F5344CB8AC3E}">
        <p14:creationId xmlns:p14="http://schemas.microsoft.com/office/powerpoint/2010/main" val="1851703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890050"/>
          </a:xfrm>
        </p:spPr>
        <p:txBody>
          <a:bodyPr>
            <a:normAutofit/>
          </a:bodyPr>
          <a:lstStyle/>
          <a:p>
            <a:r>
              <a:rPr lang="en-US" sz="4000" dirty="0" smtClean="0"/>
              <a:t>Definitions</a:t>
            </a:r>
            <a:endParaRPr lang="en-US" sz="4000" dirty="0"/>
          </a:p>
        </p:txBody>
      </p:sp>
      <p:sp>
        <p:nvSpPr>
          <p:cNvPr id="3" name="Content Placeholder 2"/>
          <p:cNvSpPr>
            <a:spLocks noGrp="1"/>
          </p:cNvSpPr>
          <p:nvPr>
            <p:ph idx="1"/>
          </p:nvPr>
        </p:nvSpPr>
        <p:spPr>
          <a:xfrm>
            <a:off x="486974" y="2142267"/>
            <a:ext cx="5447222" cy="2403358"/>
          </a:xfrm>
        </p:spPr>
        <p:txBody>
          <a:bodyPr>
            <a:normAutofit/>
          </a:bodyPr>
          <a:lstStyle/>
          <a:p>
            <a:r>
              <a:rPr lang="en-US" sz="2000" dirty="0" smtClean="0"/>
              <a:t>Rootstock – the plant that functions as the root system and receives the </a:t>
            </a:r>
            <a:r>
              <a:rPr lang="en-US" sz="2000" dirty="0" smtClean="0"/>
              <a:t>scion</a:t>
            </a:r>
          </a:p>
          <a:p>
            <a:r>
              <a:rPr lang="en-US" sz="2000" dirty="0" smtClean="0"/>
              <a:t>Scion </a:t>
            </a:r>
            <a:r>
              <a:rPr lang="en-US" sz="2000" dirty="0" smtClean="0"/>
              <a:t>– the plant that will function as the top or shoot.  </a:t>
            </a:r>
          </a:p>
          <a:p>
            <a:r>
              <a:rPr lang="en-US" sz="2000" dirty="0" smtClean="0"/>
              <a:t>Callus – the hardened tissue that forms over a wound and at the graft site.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758" y="1646276"/>
            <a:ext cx="5506148" cy="3804956"/>
          </a:xfrm>
          <a:prstGeom prst="rect">
            <a:avLst/>
          </a:prstGeom>
        </p:spPr>
      </p:pic>
    </p:spTree>
    <p:extLst>
      <p:ext uri="{BB962C8B-B14F-4D97-AF65-F5344CB8AC3E}">
        <p14:creationId xmlns:p14="http://schemas.microsoft.com/office/powerpoint/2010/main" val="12072458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731648"/>
          </a:xfrm>
        </p:spPr>
        <p:txBody>
          <a:bodyPr>
            <a:normAutofit/>
          </a:bodyPr>
          <a:lstStyle/>
          <a:p>
            <a:r>
              <a:rPr lang="en-US" sz="4000" dirty="0" smtClean="0"/>
              <a:t>Definitions</a:t>
            </a:r>
            <a:endParaRPr lang="en-US" sz="4000" dirty="0"/>
          </a:p>
        </p:txBody>
      </p:sp>
      <p:sp>
        <p:nvSpPr>
          <p:cNvPr id="3" name="Content Placeholder 2"/>
          <p:cNvSpPr>
            <a:spLocks noGrp="1"/>
          </p:cNvSpPr>
          <p:nvPr>
            <p:ph idx="1"/>
          </p:nvPr>
        </p:nvSpPr>
        <p:spPr>
          <a:xfrm>
            <a:off x="402298" y="1875199"/>
            <a:ext cx="4261167" cy="3283885"/>
          </a:xfrm>
        </p:spPr>
        <p:txBody>
          <a:bodyPr>
            <a:normAutofit/>
          </a:bodyPr>
          <a:lstStyle/>
          <a:p>
            <a:r>
              <a:rPr lang="en-US" sz="2000" dirty="0" smtClean="0"/>
              <a:t>Cotyledons or Seed Leaves </a:t>
            </a:r>
            <a:r>
              <a:rPr lang="en-US" sz="2000" dirty="0" smtClean="0"/>
              <a:t> </a:t>
            </a:r>
            <a:endParaRPr lang="en-US" sz="2000" dirty="0" smtClean="0"/>
          </a:p>
          <a:p>
            <a:r>
              <a:rPr lang="en-US" sz="2000" dirty="0"/>
              <a:t>True Leaves – The leaves that appear after the cotyledons </a:t>
            </a:r>
            <a:r>
              <a:rPr lang="en-US" sz="2000" dirty="0" smtClean="0"/>
              <a:t>and are </a:t>
            </a:r>
            <a:r>
              <a:rPr lang="en-US" sz="2000" dirty="0"/>
              <a:t>the first leaves that have vascular tissue</a:t>
            </a:r>
            <a:r>
              <a:rPr lang="en-US" sz="2000" dirty="0" smtClean="0"/>
              <a:t>.</a:t>
            </a:r>
          </a:p>
          <a:p>
            <a:r>
              <a:rPr lang="en-US" sz="2000" dirty="0" smtClean="0"/>
              <a:t>Hypocotyl – the segment of stem between the cotyledons and the soil surface</a:t>
            </a:r>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948" y="1557746"/>
            <a:ext cx="6908202" cy="3918792"/>
          </a:xfrm>
          <a:prstGeom prst="rect">
            <a:avLst/>
          </a:prstGeom>
        </p:spPr>
      </p:pic>
      <p:cxnSp>
        <p:nvCxnSpPr>
          <p:cNvPr id="6" name="Straight Arrow Connector 5"/>
          <p:cNvCxnSpPr/>
          <p:nvPr/>
        </p:nvCxnSpPr>
        <p:spPr>
          <a:xfrm flipV="1">
            <a:off x="4832962" y="4485938"/>
            <a:ext cx="1031019" cy="99060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11630" y="5554306"/>
            <a:ext cx="1896635" cy="398481"/>
          </a:xfrm>
          <a:prstGeom prst="rect">
            <a:avLst/>
          </a:prstGeom>
          <a:noFill/>
        </p:spPr>
        <p:txBody>
          <a:bodyPr wrap="square" rtlCol="0">
            <a:spAutoFit/>
          </a:bodyPr>
          <a:lstStyle/>
          <a:p>
            <a:r>
              <a:rPr lang="en-US" sz="2000" b="1" dirty="0" smtClean="0">
                <a:solidFill>
                  <a:schemeClr val="accent5"/>
                </a:solidFill>
                <a:latin typeface="Arial Black" panose="020B0A04020102020204" pitchFamily="34" charset="0"/>
              </a:rPr>
              <a:t>Hypocotyl</a:t>
            </a:r>
            <a:endParaRPr lang="en-US" sz="2000" b="1" dirty="0">
              <a:solidFill>
                <a:schemeClr val="accent5"/>
              </a:solidFill>
              <a:latin typeface="Arial Black" panose="020B0A04020102020204" pitchFamily="34" charset="0"/>
            </a:endParaRPr>
          </a:p>
        </p:txBody>
      </p:sp>
    </p:spTree>
    <p:extLst>
      <p:ext uri="{BB962C8B-B14F-4D97-AF65-F5344CB8AC3E}">
        <p14:creationId xmlns:p14="http://schemas.microsoft.com/office/powerpoint/2010/main" val="14624764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83029"/>
            <a:ext cx="8414415" cy="840377"/>
          </a:xfrm>
        </p:spPr>
        <p:txBody>
          <a:bodyPr/>
          <a:lstStyle/>
          <a:p>
            <a:r>
              <a:rPr lang="en-US" dirty="0"/>
              <a:t>Advantages of grafting</a:t>
            </a:r>
          </a:p>
        </p:txBody>
      </p:sp>
      <p:sp>
        <p:nvSpPr>
          <p:cNvPr id="3" name="Content Placeholder 2"/>
          <p:cNvSpPr>
            <a:spLocks noGrp="1"/>
          </p:cNvSpPr>
          <p:nvPr>
            <p:ph idx="1"/>
          </p:nvPr>
        </p:nvSpPr>
        <p:spPr>
          <a:xfrm>
            <a:off x="677334" y="1500624"/>
            <a:ext cx="8596668" cy="2913115"/>
          </a:xfrm>
        </p:spPr>
        <p:txBody>
          <a:bodyPr>
            <a:noAutofit/>
          </a:bodyPr>
          <a:lstStyle/>
          <a:p>
            <a:r>
              <a:rPr lang="en-US" sz="2000" dirty="0"/>
              <a:t>Resistance to </a:t>
            </a:r>
            <a:r>
              <a:rPr lang="en-US" sz="2000" dirty="0" err="1"/>
              <a:t>soilborne</a:t>
            </a:r>
            <a:r>
              <a:rPr lang="en-US" sz="2000" dirty="0"/>
              <a:t> disease and insect pressure</a:t>
            </a:r>
          </a:p>
          <a:p>
            <a:pPr lvl="1"/>
            <a:r>
              <a:rPr lang="en-US" sz="2000" dirty="0" smtClean="0"/>
              <a:t>‘</a:t>
            </a:r>
            <a:r>
              <a:rPr lang="en-US" sz="2000" dirty="0" err="1" smtClean="0"/>
              <a:t>Flexifort</a:t>
            </a:r>
            <a:r>
              <a:rPr lang="en-US" sz="2000" dirty="0" smtClean="0"/>
              <a:t>’ </a:t>
            </a:r>
            <a:r>
              <a:rPr lang="en-US" sz="2000" dirty="0"/>
              <a:t> </a:t>
            </a:r>
            <a:r>
              <a:rPr lang="en-US" sz="2000" dirty="0" smtClean="0"/>
              <a:t>Highly resistant to Fusarium Cucumber wilt, </a:t>
            </a:r>
            <a:r>
              <a:rPr lang="en-US" sz="2000" dirty="0"/>
              <a:t>M</a:t>
            </a:r>
            <a:r>
              <a:rPr lang="en-US" sz="2000" dirty="0" smtClean="0"/>
              <a:t>elon wilt, crown and root </a:t>
            </a:r>
            <a:r>
              <a:rPr lang="en-US" sz="2000" dirty="0"/>
              <a:t>(Fusarium </a:t>
            </a:r>
            <a:r>
              <a:rPr lang="en-US" sz="2000" dirty="0" err="1"/>
              <a:t>oxysporum</a:t>
            </a:r>
            <a:r>
              <a:rPr lang="en-US" sz="2000" dirty="0"/>
              <a:t> </a:t>
            </a:r>
            <a:r>
              <a:rPr lang="en-US" sz="2000" dirty="0" err="1"/>
              <a:t>f.sp</a:t>
            </a:r>
            <a:r>
              <a:rPr lang="en-US" sz="2000" dirty="0"/>
              <a:t>. </a:t>
            </a:r>
            <a:r>
              <a:rPr lang="en-US" sz="2000" dirty="0" err="1" smtClean="0"/>
              <a:t>Cucumerinum</a:t>
            </a:r>
            <a:r>
              <a:rPr lang="en-US" sz="2000" dirty="0"/>
              <a:t>, </a:t>
            </a:r>
            <a:r>
              <a:rPr lang="en-US" sz="2000" dirty="0" err="1" smtClean="0"/>
              <a:t>meloni</a:t>
            </a:r>
            <a:r>
              <a:rPr lang="en-US" sz="2000" dirty="0" smtClean="0"/>
              <a:t>, </a:t>
            </a:r>
            <a:r>
              <a:rPr lang="en-US" sz="2000" dirty="0" err="1" smtClean="0"/>
              <a:t>Radicis-cucumerinum</a:t>
            </a:r>
            <a:r>
              <a:rPr lang="en-US" sz="2000" dirty="0" smtClean="0"/>
              <a:t>)</a:t>
            </a:r>
            <a:endParaRPr lang="en-US" sz="2000" dirty="0"/>
          </a:p>
          <a:p>
            <a:pPr lvl="1"/>
            <a:r>
              <a:rPr lang="en-US" sz="2000" dirty="0" smtClean="0"/>
              <a:t>‘</a:t>
            </a:r>
            <a:r>
              <a:rPr lang="en-US" sz="2000" dirty="0" err="1" smtClean="0"/>
              <a:t>Tetsukabuto</a:t>
            </a:r>
            <a:r>
              <a:rPr lang="en-US" sz="2000" dirty="0" smtClean="0"/>
              <a:t>’ – </a:t>
            </a:r>
            <a:r>
              <a:rPr lang="en-US" sz="2000" dirty="0"/>
              <a:t>Highly resistant </a:t>
            </a:r>
            <a:r>
              <a:rPr lang="en-US" sz="2000" dirty="0" smtClean="0"/>
              <a:t>to </a:t>
            </a:r>
            <a:r>
              <a:rPr lang="en-US" sz="2000" dirty="0" err="1" smtClean="0"/>
              <a:t>Verticillium</a:t>
            </a:r>
            <a:r>
              <a:rPr lang="en-US" sz="2000" dirty="0" smtClean="0"/>
              <a:t>,  Fusarium </a:t>
            </a:r>
            <a:r>
              <a:rPr lang="en-US" sz="2000" dirty="0"/>
              <a:t>Cucumber wilt, Melon wilt, crown and root (Fusarium </a:t>
            </a:r>
            <a:r>
              <a:rPr lang="en-US" sz="2000" dirty="0" err="1"/>
              <a:t>oxysporum</a:t>
            </a:r>
            <a:r>
              <a:rPr lang="en-US" sz="2000" dirty="0"/>
              <a:t> </a:t>
            </a:r>
            <a:r>
              <a:rPr lang="en-US" sz="2000" dirty="0" err="1"/>
              <a:t>f.sp</a:t>
            </a:r>
            <a:r>
              <a:rPr lang="en-US" sz="2000" dirty="0"/>
              <a:t>. </a:t>
            </a:r>
            <a:r>
              <a:rPr lang="en-US" sz="2000" dirty="0" err="1"/>
              <a:t>Cucumerinum</a:t>
            </a:r>
            <a:r>
              <a:rPr lang="en-US" sz="2000" dirty="0"/>
              <a:t>, </a:t>
            </a:r>
            <a:r>
              <a:rPr lang="en-US" sz="2000" dirty="0" err="1"/>
              <a:t>meloni</a:t>
            </a:r>
            <a:r>
              <a:rPr lang="en-US" sz="2000" dirty="0"/>
              <a:t>, </a:t>
            </a:r>
            <a:r>
              <a:rPr lang="en-US" sz="2000" dirty="0" err="1"/>
              <a:t>Radicis-cucumerinum</a:t>
            </a:r>
            <a:r>
              <a:rPr lang="en-US" sz="2000" dirty="0" smtClean="0"/>
              <a:t>), </a:t>
            </a:r>
            <a:endParaRPr lang="en-US" sz="2000" dirty="0"/>
          </a:p>
        </p:txBody>
      </p:sp>
    </p:spTree>
    <p:extLst>
      <p:ext uri="{BB962C8B-B14F-4D97-AF65-F5344CB8AC3E}">
        <p14:creationId xmlns:p14="http://schemas.microsoft.com/office/powerpoint/2010/main" val="11262740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grafting</a:t>
            </a:r>
          </a:p>
        </p:txBody>
      </p:sp>
      <p:sp>
        <p:nvSpPr>
          <p:cNvPr id="3" name="Content Placeholder 2"/>
          <p:cNvSpPr>
            <a:spLocks noGrp="1"/>
          </p:cNvSpPr>
          <p:nvPr>
            <p:ph idx="1"/>
          </p:nvPr>
        </p:nvSpPr>
        <p:spPr>
          <a:xfrm>
            <a:off x="677334" y="1270000"/>
            <a:ext cx="8596668" cy="4963160"/>
          </a:xfrm>
        </p:spPr>
        <p:txBody>
          <a:bodyPr>
            <a:normAutofit/>
          </a:bodyPr>
          <a:lstStyle/>
          <a:p>
            <a:endParaRPr lang="en-US" dirty="0" smtClean="0"/>
          </a:p>
          <a:p>
            <a:r>
              <a:rPr lang="en-US" sz="2200" b="1" dirty="0" smtClean="0">
                <a:latin typeface="Arimo" panose="020B0604020202020204" pitchFamily="34" charset="0"/>
                <a:ea typeface="Arimo" panose="020B0604020202020204" pitchFamily="34" charset="0"/>
                <a:cs typeface="Arimo" panose="020B0604020202020204" pitchFamily="34" charset="0"/>
              </a:rPr>
              <a:t>Taking </a:t>
            </a:r>
            <a:r>
              <a:rPr lang="en-US" sz="2200" b="1" dirty="0">
                <a:latin typeface="Arimo" panose="020B0604020202020204" pitchFamily="34" charset="0"/>
                <a:ea typeface="Arimo" panose="020B0604020202020204" pitchFamily="34" charset="0"/>
                <a:cs typeface="Arimo" panose="020B0604020202020204" pitchFamily="34" charset="0"/>
              </a:rPr>
              <a:t>cold-tolerant, short </a:t>
            </a:r>
            <a:r>
              <a:rPr lang="en-US" sz="2200" b="1" dirty="0" smtClean="0">
                <a:latin typeface="Arimo" panose="020B0604020202020204" pitchFamily="34" charset="0"/>
                <a:ea typeface="Arimo" panose="020B0604020202020204" pitchFamily="34" charset="0"/>
                <a:cs typeface="Arimo" panose="020B0604020202020204" pitchFamily="34" charset="0"/>
              </a:rPr>
              <a:t>season scion </a:t>
            </a:r>
            <a:r>
              <a:rPr lang="en-US" sz="2200" b="1" dirty="0">
                <a:latin typeface="Arimo" panose="020B0604020202020204" pitchFamily="34" charset="0"/>
                <a:ea typeface="Arimo" panose="020B0604020202020204" pitchFamily="34" charset="0"/>
                <a:cs typeface="Arimo" panose="020B0604020202020204" pitchFamily="34" charset="0"/>
              </a:rPr>
              <a:t>varieties and </a:t>
            </a:r>
            <a:r>
              <a:rPr lang="en-US" sz="2200" b="1" dirty="0" smtClean="0">
                <a:latin typeface="Arimo" panose="020B0604020202020204" pitchFamily="34" charset="0"/>
                <a:ea typeface="Arimo" panose="020B0604020202020204" pitchFamily="34" charset="0"/>
                <a:cs typeface="Arimo" panose="020B0604020202020204" pitchFamily="34" charset="0"/>
              </a:rPr>
              <a:t>pairing with </a:t>
            </a:r>
            <a:r>
              <a:rPr lang="en-US" sz="2200" b="1" dirty="0">
                <a:latin typeface="Arimo" panose="020B0604020202020204" pitchFamily="34" charset="0"/>
                <a:ea typeface="Arimo" panose="020B0604020202020204" pitchFamily="34" charset="0"/>
                <a:cs typeface="Arimo" panose="020B0604020202020204" pitchFamily="34" charset="0"/>
              </a:rPr>
              <a:t>a </a:t>
            </a:r>
            <a:r>
              <a:rPr lang="en-US" sz="2200" b="1" dirty="0" smtClean="0">
                <a:latin typeface="Arimo" panose="020B0604020202020204" pitchFamily="34" charset="0"/>
                <a:ea typeface="Arimo" panose="020B0604020202020204" pitchFamily="34" charset="0"/>
                <a:cs typeface="Arimo" panose="020B0604020202020204" pitchFamily="34" charset="0"/>
              </a:rPr>
              <a:t>more cold tolerant </a:t>
            </a:r>
            <a:r>
              <a:rPr lang="en-US" sz="2200" b="1" dirty="0" smtClean="0">
                <a:latin typeface="Arimo" panose="020B0604020202020204" pitchFamily="34" charset="0"/>
                <a:ea typeface="Arimo" panose="020B0604020202020204" pitchFamily="34" charset="0"/>
                <a:cs typeface="Arimo" panose="020B0604020202020204" pitchFamily="34" charset="0"/>
              </a:rPr>
              <a:t>and more </a:t>
            </a:r>
            <a:r>
              <a:rPr lang="en-US" sz="2200" b="1" dirty="0" smtClean="0">
                <a:latin typeface="Arimo" panose="020B0604020202020204" pitchFamily="34" charset="0"/>
                <a:ea typeface="Arimo" panose="020B0604020202020204" pitchFamily="34" charset="0"/>
                <a:cs typeface="Arimo" panose="020B0604020202020204" pitchFamily="34" charset="0"/>
              </a:rPr>
              <a:t>vigorous </a:t>
            </a:r>
            <a:r>
              <a:rPr lang="en-US" sz="2200" b="1" dirty="0">
                <a:latin typeface="Arimo" panose="020B0604020202020204" pitchFamily="34" charset="0"/>
                <a:ea typeface="Arimo" panose="020B0604020202020204" pitchFamily="34" charset="0"/>
                <a:cs typeface="Arimo" panose="020B0604020202020204" pitchFamily="34" charset="0"/>
              </a:rPr>
              <a:t>rootstock </a:t>
            </a:r>
            <a:r>
              <a:rPr lang="en-US" sz="2200" b="1" dirty="0" smtClean="0">
                <a:latin typeface="Arimo" panose="020B0604020202020204" pitchFamily="34" charset="0"/>
                <a:ea typeface="Arimo" panose="020B0604020202020204" pitchFamily="34" charset="0"/>
                <a:cs typeface="Arimo" panose="020B0604020202020204" pitchFamily="34" charset="0"/>
              </a:rPr>
              <a:t>could be a way of “bridging the gap” between cooler Alaskan soil temperatures and the ideal range of soil temperatures for watermelon.  This could allow for earlier planting and enable a better chance of ripening at the end of the season. </a:t>
            </a:r>
          </a:p>
          <a:p>
            <a:endParaRPr lang="en-US" sz="2200" b="1" dirty="0">
              <a:latin typeface="Arimo" panose="020B0604020202020204" pitchFamily="34" charset="0"/>
              <a:ea typeface="Arimo" panose="020B0604020202020204" pitchFamily="34" charset="0"/>
              <a:cs typeface="Arimo" panose="020B0604020202020204" pitchFamily="34" charset="0"/>
            </a:endParaRPr>
          </a:p>
          <a:p>
            <a:r>
              <a:rPr lang="en-US" dirty="0" smtClean="0"/>
              <a:t>Paired with high tunnels and soil warming methods, production opportunities can be maximized and possibly avoid the need for heating the growing space to ripen fruits, saving energy and money.</a:t>
            </a:r>
          </a:p>
          <a:p>
            <a:pPr marL="457200" lvl="1" indent="0">
              <a:buNone/>
            </a:pPr>
            <a:endParaRPr lang="en-US" dirty="0" smtClean="0"/>
          </a:p>
        </p:txBody>
      </p:sp>
    </p:spTree>
    <p:extLst>
      <p:ext uri="{BB962C8B-B14F-4D97-AF65-F5344CB8AC3E}">
        <p14:creationId xmlns:p14="http://schemas.microsoft.com/office/powerpoint/2010/main" val="38836303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grafting</a:t>
            </a:r>
          </a:p>
        </p:txBody>
      </p:sp>
      <p:sp>
        <p:nvSpPr>
          <p:cNvPr id="3" name="Content Placeholder 2"/>
          <p:cNvSpPr>
            <a:spLocks noGrp="1"/>
          </p:cNvSpPr>
          <p:nvPr>
            <p:ph idx="1"/>
          </p:nvPr>
        </p:nvSpPr>
        <p:spPr>
          <a:xfrm>
            <a:off x="1099365" y="2500987"/>
            <a:ext cx="8596668" cy="1394005"/>
          </a:xfrm>
        </p:spPr>
        <p:txBody>
          <a:bodyPr>
            <a:normAutofit/>
          </a:bodyPr>
          <a:lstStyle/>
          <a:p>
            <a:r>
              <a:rPr lang="en-US" sz="2000" dirty="0"/>
              <a:t>Successful pairing of rootstock with scion accompanied by proper growing habits and environment can extend harvest season and increase yield.  In watermelons, it has been shown to increase rind thickness, which can extend storage </a:t>
            </a:r>
            <a:r>
              <a:rPr lang="en-US" sz="2000" dirty="0" smtClean="0"/>
              <a:t>time and time left in field.  </a:t>
            </a:r>
            <a:endParaRPr lang="en-US" sz="2000" dirty="0"/>
          </a:p>
        </p:txBody>
      </p:sp>
    </p:spTree>
    <p:extLst>
      <p:ext uri="{BB962C8B-B14F-4D97-AF65-F5344CB8AC3E}">
        <p14:creationId xmlns:p14="http://schemas.microsoft.com/office/powerpoint/2010/main" val="2532041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2160" y="1998506"/>
            <a:ext cx="4897282" cy="367296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94291" y="2558436"/>
            <a:ext cx="4897283" cy="370184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9702" y="2398168"/>
            <a:ext cx="4817808" cy="3613356"/>
          </a:xfrm>
          <a:prstGeom prst="rect">
            <a:avLst/>
          </a:prstGeom>
        </p:spPr>
      </p:pic>
      <p:sp>
        <p:nvSpPr>
          <p:cNvPr id="10" name="TextBox 9"/>
          <p:cNvSpPr txBox="1"/>
          <p:nvPr/>
        </p:nvSpPr>
        <p:spPr>
          <a:xfrm>
            <a:off x="33387" y="1017014"/>
            <a:ext cx="3347884" cy="369332"/>
          </a:xfrm>
          <a:prstGeom prst="rect">
            <a:avLst/>
          </a:prstGeom>
          <a:noFill/>
        </p:spPr>
        <p:txBody>
          <a:bodyPr wrap="square" rtlCol="0">
            <a:spAutoFit/>
          </a:bodyPr>
          <a:lstStyle/>
          <a:p>
            <a:r>
              <a:rPr lang="en-US" dirty="0" smtClean="0"/>
              <a:t>Non Grafted Blacktail Mtn.</a:t>
            </a:r>
            <a:endParaRPr lang="en-US" dirty="0"/>
          </a:p>
        </p:txBody>
      </p:sp>
      <p:sp>
        <p:nvSpPr>
          <p:cNvPr id="11" name="TextBox 10"/>
          <p:cNvSpPr txBox="1"/>
          <p:nvPr/>
        </p:nvSpPr>
        <p:spPr>
          <a:xfrm>
            <a:off x="3884964" y="514945"/>
            <a:ext cx="3544738" cy="1477328"/>
          </a:xfrm>
          <a:prstGeom prst="rect">
            <a:avLst/>
          </a:prstGeom>
          <a:noFill/>
        </p:spPr>
        <p:txBody>
          <a:bodyPr wrap="square" rtlCol="0">
            <a:spAutoFit/>
          </a:bodyPr>
          <a:lstStyle/>
          <a:p>
            <a:r>
              <a:rPr lang="en-US" dirty="0" smtClean="0"/>
              <a:t>Blacktail Mtn. grafted with Flexifort rootstock on right.  Non Grafted Blacktail Mtn. on left.  Seed for scion and NG sown on same day.</a:t>
            </a:r>
            <a:endParaRPr lang="en-US" dirty="0"/>
          </a:p>
        </p:txBody>
      </p:sp>
      <p:sp>
        <p:nvSpPr>
          <p:cNvPr id="12" name="TextBox 11"/>
          <p:cNvSpPr txBox="1"/>
          <p:nvPr/>
        </p:nvSpPr>
        <p:spPr>
          <a:xfrm>
            <a:off x="7393856" y="1386346"/>
            <a:ext cx="4660492" cy="923330"/>
          </a:xfrm>
          <a:prstGeom prst="rect">
            <a:avLst/>
          </a:prstGeom>
          <a:noFill/>
        </p:spPr>
        <p:txBody>
          <a:bodyPr wrap="square" rtlCol="0">
            <a:spAutoFit/>
          </a:bodyPr>
          <a:lstStyle/>
          <a:p>
            <a:r>
              <a:rPr lang="en-US" dirty="0" smtClean="0"/>
              <a:t>The right two are Blacktail Mtn. grafted with Tetsukabuto rootstock.  To the left are Flexifort and Non grafted.</a:t>
            </a:r>
            <a:endParaRPr lang="en-US" dirty="0"/>
          </a:p>
        </p:txBody>
      </p:sp>
      <p:sp>
        <p:nvSpPr>
          <p:cNvPr id="13" name="TextBox 12"/>
          <p:cNvSpPr txBox="1"/>
          <p:nvPr/>
        </p:nvSpPr>
        <p:spPr>
          <a:xfrm>
            <a:off x="1519084" y="0"/>
            <a:ext cx="8319522" cy="369332"/>
          </a:xfrm>
          <a:prstGeom prst="rect">
            <a:avLst/>
          </a:prstGeom>
          <a:noFill/>
        </p:spPr>
        <p:txBody>
          <a:bodyPr wrap="square" rtlCol="0">
            <a:spAutoFit/>
          </a:bodyPr>
          <a:lstStyle/>
          <a:p>
            <a:r>
              <a:rPr lang="en-US" dirty="0" smtClean="0"/>
              <a:t>Outdoor Grown using IRT olive plastic.  </a:t>
            </a:r>
            <a:endParaRPr lang="en-US" dirty="0"/>
          </a:p>
        </p:txBody>
      </p:sp>
    </p:spTree>
    <p:extLst>
      <p:ext uri="{BB962C8B-B14F-4D97-AF65-F5344CB8AC3E}">
        <p14:creationId xmlns:p14="http://schemas.microsoft.com/office/powerpoint/2010/main" val="328476559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11961</TotalTime>
  <Words>2973</Words>
  <Application>Microsoft Office PowerPoint</Application>
  <PresentationFormat>Widescreen</PresentationFormat>
  <Paragraphs>186</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 Black</vt:lpstr>
      <vt:lpstr>Arimo</vt:lpstr>
      <vt:lpstr>Calibri</vt:lpstr>
      <vt:lpstr>Trebuchet MS</vt:lpstr>
      <vt:lpstr>Wingdings 3</vt:lpstr>
      <vt:lpstr>Facet</vt:lpstr>
      <vt:lpstr>Grafting Watermelons and other Cucurbits.</vt:lpstr>
      <vt:lpstr>What is grafting?</vt:lpstr>
      <vt:lpstr>Vascular Pathways - Grafting is a technique where  tissue from one plant is combined with another by aligning their vascular pathways so that they heal together.  </vt:lpstr>
      <vt:lpstr>Definitions</vt:lpstr>
      <vt:lpstr>Definitions</vt:lpstr>
      <vt:lpstr>Advantages of grafting</vt:lpstr>
      <vt:lpstr>Advantages of grafting</vt:lpstr>
      <vt:lpstr>Advantages of grafting</vt:lpstr>
      <vt:lpstr>PowerPoint Presentation</vt:lpstr>
      <vt:lpstr>PowerPoint Presentation</vt:lpstr>
      <vt:lpstr>PowerPoint Presentation</vt:lpstr>
      <vt:lpstr>Potential pitfalls in grafting watermelons</vt:lpstr>
      <vt:lpstr>Potential pitfalls in grafting </vt:lpstr>
      <vt:lpstr>Process</vt:lpstr>
      <vt:lpstr>Germination</vt:lpstr>
      <vt:lpstr>Grafting Equipment</vt:lpstr>
      <vt:lpstr>Grafting</vt:lpstr>
      <vt:lpstr>Grafting</vt:lpstr>
      <vt:lpstr>Grafting</vt:lpstr>
      <vt:lpstr>Process</vt:lpstr>
      <vt:lpstr>Healing Chamber</vt:lpstr>
      <vt:lpstr>Healing Chamber</vt:lpstr>
      <vt:lpstr>Planting out</vt:lpstr>
      <vt:lpstr>Planting Out</vt:lpstr>
      <vt:lpstr>Planting Out</vt:lpstr>
      <vt:lpstr>Pollination</vt:lpstr>
      <vt:lpstr>Growing</vt:lpstr>
      <vt:lpstr>Harvest</vt:lpstr>
      <vt:lpstr>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Grafting Watermelons and other Cucurbits.</dc:title>
  <dc:creator>Rob Brown</dc:creator>
  <cp:lastModifiedBy>Rob Brown</cp:lastModifiedBy>
  <cp:revision>102</cp:revision>
  <cp:lastPrinted>2017-04-22T06:05:03Z</cp:lastPrinted>
  <dcterms:created xsi:type="dcterms:W3CDTF">2017-03-04T19:48:18Z</dcterms:created>
  <dcterms:modified xsi:type="dcterms:W3CDTF">2017-04-22T06:15:59Z</dcterms:modified>
</cp:coreProperties>
</file>