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36da98e2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36da98e2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Image: https://www.thoroughbreddailynews.com/additional-h-2b-visas-for-fiscal-year-2022/</a:t>
            </a:r>
            <a:endParaRPr sz="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36da98e2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36da98e2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5ee017d8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5ee017d8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57a2f07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57a2f07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5ee017d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5ee017d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ee017d8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f5ee017d8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54617f2d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54617f2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54617f2d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54617f2d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36da98e2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36da98e2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5ee017d8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5ee017d8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11" Type="http://schemas.openxmlformats.org/officeDocument/2006/relationships/image" Target="../media/image25.png"/><Relationship Id="rId10" Type="http://schemas.openxmlformats.org/officeDocument/2006/relationships/image" Target="../media/image26.png"/><Relationship Id="rId9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jpg"/><Relationship Id="rId7" Type="http://schemas.openxmlformats.org/officeDocument/2006/relationships/image" Target="../media/image7.jp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4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1.jp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23258" y="669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Solving the Meat Processing Workforce Bottleneck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23250" y="2721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Apprenticeship Program Overview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25" y="4369343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624" y="4231938"/>
            <a:ext cx="2851250" cy="10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3035925" y="4348863"/>
            <a:ext cx="1364214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366800" y="4170450"/>
            <a:ext cx="158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MAJOR SPONSORS</a:t>
            </a:r>
            <a:endParaRPr sz="8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443125" y="338218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580">
                <a:latin typeface="Trebuchet MS"/>
                <a:ea typeface="Trebuchet MS"/>
                <a:cs typeface="Trebuchet MS"/>
                <a:sym typeface="Trebuchet MS"/>
              </a:rPr>
              <a:t>Researchers: Don Arnosti, Maya Benedict, Paul Sobocinski, Ted Suss, &amp; Courtney VanderMey</a:t>
            </a:r>
            <a:endParaRPr sz="108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6349" y="4291699"/>
            <a:ext cx="960215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type="ctrTitle"/>
          </p:nvPr>
        </p:nvSpPr>
        <p:spPr>
          <a:xfrm>
            <a:off x="311700" y="198175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H2-B Visa Workers Limited to Large Plants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050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49" y="4174750"/>
            <a:ext cx="2851250" cy="1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311700" y="1040250"/>
            <a:ext cx="4589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Hy-Life plant closure in Windom, MN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○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Barriers to small processors accessing H2-B visa workers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○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Only large plants have the resources for hiring/employing H2-B visa workers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rebuchet MS"/>
              <a:buChar char="●"/>
            </a:pPr>
            <a:r>
              <a:rPr lang="en" sz="1700">
                <a:latin typeface="Trebuchet MS"/>
                <a:ea typeface="Trebuchet MS"/>
                <a:cs typeface="Trebuchet MS"/>
                <a:sym typeface="Trebuchet MS"/>
              </a:rPr>
              <a:t>MAMP &amp; LegalCorps immigration webinar shone light on small processor needs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217656"/>
            <a:ext cx="9144001" cy="94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0950" y="1040249"/>
            <a:ext cx="4045332" cy="29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 txBox="1"/>
          <p:nvPr>
            <p:ph type="ctrTitle"/>
          </p:nvPr>
        </p:nvSpPr>
        <p:spPr>
          <a:xfrm>
            <a:off x="323250" y="131225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Trebuchet MS"/>
                <a:ea typeface="Trebuchet MS"/>
                <a:cs typeface="Trebuchet MS"/>
                <a:sym typeface="Trebuchet MS"/>
              </a:rPr>
              <a:t>Thank you to our partners:</a:t>
            </a:r>
            <a:endParaRPr b="1" sz="3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28550" y="4457125"/>
            <a:ext cx="828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Read the full report here: https://misa.umn.edu/meat-processing-bottlenecks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075" y="2866079"/>
            <a:ext cx="2348100" cy="103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0475" y="614727"/>
            <a:ext cx="1750025" cy="12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387" y="2571762"/>
            <a:ext cx="1750004" cy="12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4875" y="2480176"/>
            <a:ext cx="1750000" cy="153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4263" y="2322664"/>
            <a:ext cx="3189900" cy="114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2400" y="1312200"/>
            <a:ext cx="2611074" cy="8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83938" y="3294950"/>
            <a:ext cx="2654059" cy="7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9400" y="1411757"/>
            <a:ext cx="2611075" cy="73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5300" y="1055426"/>
            <a:ext cx="1750025" cy="14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400375" y="0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Background</a:t>
            </a:r>
            <a:endParaRPr sz="3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194850" y="952950"/>
            <a:ext cx="458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369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70"/>
              <a:buFont typeface="Trebuchet MS"/>
              <a:buChar char="●"/>
            </a:pPr>
            <a:r>
              <a:rPr lang="en" sz="197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88% of interviewed processors across Minnesota were interested in apprenticeships</a:t>
            </a:r>
            <a:endParaRPr sz="197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3694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70"/>
              <a:buFont typeface="Trebuchet MS"/>
              <a:buChar char="○"/>
            </a:pPr>
            <a:r>
              <a:rPr lang="en" sz="197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Retention desired</a:t>
            </a:r>
            <a:endParaRPr sz="197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97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369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70"/>
              <a:buFont typeface="Trebuchet MS"/>
              <a:buChar char="●"/>
            </a:pPr>
            <a:r>
              <a:rPr lang="en" sz="197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Focus groups facilitated by the Latino Economic Development Center (LEDC) found significant interest in processing business ownership</a:t>
            </a:r>
            <a:endParaRPr sz="197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3694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70"/>
              <a:buFont typeface="Trebuchet MS"/>
              <a:buChar char="○"/>
            </a:pPr>
            <a:r>
              <a:rPr lang="en" sz="197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BIPOC processors face barriers to ownership</a:t>
            </a:r>
            <a:endParaRPr sz="197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750" y="853211"/>
            <a:ext cx="4989775" cy="28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425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024" y="4174763"/>
            <a:ext cx="2851250" cy="1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type="ctrTitle"/>
          </p:nvPr>
        </p:nvSpPr>
        <p:spPr>
          <a:xfrm>
            <a:off x="400375" y="0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Model Overview</a:t>
            </a:r>
            <a:endParaRPr sz="3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217725" y="945150"/>
            <a:ext cx="454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Trebuchet MS"/>
              <a:buChar char="●"/>
            </a:pPr>
            <a:r>
              <a:rPr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eveloped a structured apprenticeship model based on processor interview findings and input </a:t>
            </a:r>
            <a:endParaRPr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Trebuchet MS"/>
              <a:buChar char="●"/>
            </a:pPr>
            <a:r>
              <a:rPr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Apprentices will train at the meat processing business site with the intention of employment upon completion of the apprenticeship</a:t>
            </a:r>
            <a:endParaRPr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5650" y="945150"/>
            <a:ext cx="4275926" cy="28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425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024" y="4174763"/>
            <a:ext cx="2851250" cy="1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type="ctrTitle"/>
          </p:nvPr>
        </p:nvSpPr>
        <p:spPr>
          <a:xfrm>
            <a:off x="400375" y="0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rebuchet MS"/>
                <a:ea typeface="Trebuchet MS"/>
                <a:cs typeface="Trebuchet MS"/>
                <a:sym typeface="Trebuchet MS"/>
              </a:rPr>
              <a:t>Apprenticeship Program Development</a:t>
            </a:r>
            <a:endParaRPr sz="3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194850" y="863550"/>
            <a:ext cx="423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703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80"/>
              <a:buFont typeface="Trebuchet MS"/>
              <a:buChar char="●"/>
            </a:pP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Partnered with LEDC</a:t>
            </a:r>
            <a:endParaRPr sz="218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703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80"/>
              <a:buFont typeface="Trebuchet MS"/>
              <a:buChar char="○"/>
            </a:pP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Model of transition </a:t>
            </a: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improvement</a:t>
            </a: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support</a:t>
            </a:r>
            <a:endParaRPr sz="218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703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80"/>
              <a:buFont typeface="Trebuchet MS"/>
              <a:buChar char="○"/>
            </a:pP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“Matchmaking” for good fit</a:t>
            </a:r>
            <a:endParaRPr sz="218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703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80"/>
              <a:buFont typeface="Trebuchet MS"/>
              <a:buChar char="○"/>
            </a:pP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Pre-apprenticeship experience to gauge comfort with tasks</a:t>
            </a:r>
            <a:endParaRPr sz="218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703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80"/>
              <a:buFont typeface="Trebuchet MS"/>
              <a:buChar char="●"/>
            </a:pP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We identify processors </a:t>
            </a: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looking</a:t>
            </a:r>
            <a:r>
              <a:rPr lang="en" sz="218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to sell/transition, LEDC identifies apprentices</a:t>
            </a:r>
            <a:endParaRPr sz="218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2025" y="853200"/>
            <a:ext cx="4435077" cy="318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2925" y="967500"/>
            <a:ext cx="1916800" cy="5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425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024" y="4174763"/>
            <a:ext cx="2851250" cy="10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7181" l="0" r="0" t="20788"/>
          <a:stretch/>
        </p:blipFill>
        <p:spPr>
          <a:xfrm>
            <a:off x="-11550" y="0"/>
            <a:ext cx="9167099" cy="51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type="ctrTitle"/>
          </p:nvPr>
        </p:nvSpPr>
        <p:spPr>
          <a:xfrm>
            <a:off x="323250" y="140275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Trebuchet MS"/>
                <a:ea typeface="Trebuchet MS"/>
                <a:cs typeface="Trebuchet MS"/>
                <a:sym typeface="Trebuchet MS"/>
              </a:rPr>
              <a:t>Program Specifics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550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149" y="4174763"/>
            <a:ext cx="2851250" cy="1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47800" y="1106475"/>
            <a:ext cx="4226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Full-time, 1 year in length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○"/>
            </a:pPr>
            <a:r>
              <a:rPr lang="en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Meat cutting trained on-site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○"/>
            </a:pPr>
            <a:r>
              <a:rPr lang="en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management and financial skills taught online, through post-secondary institutions, or by navigator organization (LEDC) 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rebuchet MS"/>
              <a:buChar char="●"/>
            </a:pPr>
            <a:r>
              <a:rPr lang="en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Apprentices are paid the same rate as the site employees, based on experience</a:t>
            </a:r>
            <a:endParaRPr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975" y="1166925"/>
            <a:ext cx="4533124" cy="25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6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217668"/>
            <a:ext cx="9144001" cy="94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type="ctrTitle"/>
          </p:nvPr>
        </p:nvSpPr>
        <p:spPr>
          <a:xfrm>
            <a:off x="323250" y="102300"/>
            <a:ext cx="85206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Trebuchet MS"/>
                <a:ea typeface="Trebuchet MS"/>
                <a:cs typeface="Trebuchet MS"/>
                <a:sym typeface="Trebuchet MS"/>
              </a:rPr>
              <a:t>Learner Outcomes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50" y="4369355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549" y="4174775"/>
            <a:ext cx="2851250" cy="1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323250" y="899938"/>
            <a:ext cx="46638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Key component to the apprenticeship is a clearly defined set of processing and business management skills/learner outcomes.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○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 level of competency is required for each outcome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○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Trainees will achieve competency in each outcome during the apprenticeship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Most learner outcomes will be achieved on-site, but some business </a:t>
            </a: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management</a:t>
            </a: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skills may require outside training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7050" y="1058017"/>
            <a:ext cx="4156948" cy="277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6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217693"/>
            <a:ext cx="9144001" cy="940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type="ctrTitle"/>
          </p:nvPr>
        </p:nvSpPr>
        <p:spPr>
          <a:xfrm>
            <a:off x="673375" y="197900"/>
            <a:ext cx="34059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Trebuchet MS"/>
                <a:ea typeface="Trebuchet MS"/>
                <a:cs typeface="Trebuchet MS"/>
                <a:sym typeface="Trebuchet MS"/>
              </a:rPr>
              <a:t>Meat Processing</a:t>
            </a:r>
            <a:endParaRPr sz="2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025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24" y="4174750"/>
            <a:ext cx="2851250" cy="10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412425" y="1051088"/>
            <a:ext cx="43515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Food production safety, safe food handling principles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Slaughter principles and techniques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Meat cutting principles and techniques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Specialty meat processing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Equipment setup, use, and maintenance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Carcass aging and breakdown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Meat inventory and control systems</a:t>
            </a:r>
            <a:endParaRPr sz="1700" u="sng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217668"/>
            <a:ext cx="9144001" cy="940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type="ctrTitle"/>
          </p:nvPr>
        </p:nvSpPr>
        <p:spPr>
          <a:xfrm>
            <a:off x="4810063" y="197900"/>
            <a:ext cx="40440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Trebuchet MS"/>
                <a:ea typeface="Trebuchet MS"/>
                <a:cs typeface="Trebuchet MS"/>
                <a:sym typeface="Trebuchet MS"/>
              </a:rPr>
              <a:t>Business Management</a:t>
            </a:r>
            <a:endParaRPr sz="2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4810075" y="1051100"/>
            <a:ext cx="4044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Small business plan development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Small business financing and financial planning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Accounting and bookkeeping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Financial management and reporting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Marketing and advertising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Human resource management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Legal issues facing small business (insurance, contracts, etc.)</a:t>
            </a:r>
            <a:endParaRPr sz="17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235900"/>
            <a:ext cx="9189726" cy="9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4232425"/>
            <a:ext cx="9167100" cy="9111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425" y="4369330"/>
            <a:ext cx="1980600" cy="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024" y="4174763"/>
            <a:ext cx="2851250" cy="10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5">
            <a:alphaModFix/>
          </a:blip>
          <a:srcRect b="0" l="0" r="0" t="11237"/>
          <a:stretch/>
        </p:blipFill>
        <p:spPr>
          <a:xfrm>
            <a:off x="6311500" y="4369350"/>
            <a:ext cx="136421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 rot="-624843">
            <a:off x="4040768" y="2894122"/>
            <a:ext cx="3646264" cy="86184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latin typeface="Trebuchet MS"/>
                <a:ea typeface="Trebuchet MS"/>
                <a:cs typeface="Trebuchet MS"/>
                <a:sym typeface="Trebuchet MS"/>
              </a:rPr>
              <a:t>A snapshot of the Progress Tracking Checklist</a:t>
            </a:r>
            <a:endParaRPr i="1" sz="22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