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3" r:id="rId3"/>
    <p:sldId id="266" r:id="rId4"/>
    <p:sldId id="264" r:id="rId5"/>
    <p:sldId id="265" r:id="rId6"/>
    <p:sldId id="267" r:id="rId7"/>
    <p:sldId id="268" r:id="rId8"/>
    <p:sldId id="277" r:id="rId9"/>
    <p:sldId id="287" r:id="rId10"/>
    <p:sldId id="278" r:id="rId11"/>
    <p:sldId id="279" r:id="rId12"/>
    <p:sldId id="274" r:id="rId13"/>
    <p:sldId id="275" r:id="rId14"/>
    <p:sldId id="272" r:id="rId15"/>
    <p:sldId id="273" r:id="rId16"/>
    <p:sldId id="259" r:id="rId17"/>
    <p:sldId id="270" r:id="rId18"/>
    <p:sldId id="271" r:id="rId19"/>
    <p:sldId id="285" r:id="rId20"/>
    <p:sldId id="281" r:id="rId21"/>
    <p:sldId id="286" r:id="rId22"/>
    <p:sldId id="28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8B04CD-7AC6-4C62-8B0D-09E4A453E52C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F42F0-8426-44FF-A80E-58A0338F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31D73-4CAF-4A2C-B9C6-62351ED6A43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AD927E-52C2-48E1-8896-D6A30E75C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high tunnel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7D222-A754-42AB-B351-C3C2B66BA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97" y="6236892"/>
            <a:ext cx="2312431" cy="5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133" y="6303823"/>
            <a:ext cx="2312431" cy="5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678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43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326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143C3C6-161F-44E6-AC80-9AA492F4B16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34A6F3-4BCF-4262-A167-4E92BD595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68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7212D-4006-4528-9A71-F859D1FDF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026" y="1127385"/>
            <a:ext cx="10105780" cy="2098226"/>
          </a:xfrm>
        </p:spPr>
        <p:txBody>
          <a:bodyPr/>
          <a:lstStyle/>
          <a:p>
            <a:r>
              <a:rPr lang="en-US" sz="4400" cap="none" dirty="0"/>
              <a:t>Impact of Cluster Thinning on </a:t>
            </a:r>
            <a:br>
              <a:rPr lang="en-US" sz="4400" cap="none" dirty="0"/>
            </a:br>
            <a:r>
              <a:rPr lang="en-US" sz="4400" cap="none" dirty="0"/>
              <a:t>Postharvest Attributes of Table Grapes Grown in a High Tunnel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4321D3-EF96-4815-B60F-802E89C6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8117" y="3463007"/>
            <a:ext cx="6485586" cy="1428186"/>
          </a:xfrm>
        </p:spPr>
        <p:txBody>
          <a:bodyPr>
            <a:noAutofit/>
          </a:bodyPr>
          <a:lstStyle/>
          <a:p>
            <a:r>
              <a:rPr lang="en-US" sz="1800" b="1" dirty="0"/>
              <a:t>Virginia C. Beasley, Graduate Student</a:t>
            </a:r>
          </a:p>
          <a:p>
            <a:r>
              <a:rPr lang="en-US" sz="1800" b="1" dirty="0"/>
              <a:t>Department of Horticulture, University of Arkansas </a:t>
            </a:r>
          </a:p>
          <a:p>
            <a:r>
              <a:rPr lang="en-US" sz="1800" dirty="0"/>
              <a:t>M. Elena Garcia, Professor</a:t>
            </a:r>
          </a:p>
          <a:p>
            <a:r>
              <a:rPr lang="en-US" sz="1800" dirty="0"/>
              <a:t>Department of Horticulture, University of Arkansas</a:t>
            </a:r>
          </a:p>
          <a:p>
            <a:r>
              <a:rPr lang="en-US" sz="1800" b="1" dirty="0"/>
              <a:t> </a:t>
            </a:r>
            <a:r>
              <a:rPr lang="en-US" sz="1800" dirty="0"/>
              <a:t>Renee T. </a:t>
            </a:r>
            <a:r>
              <a:rPr lang="en-US" sz="1800" dirty="0" err="1"/>
              <a:t>Threlfall</a:t>
            </a:r>
            <a:r>
              <a:rPr lang="en-US" sz="1800" dirty="0"/>
              <a:t>, Research Scientist</a:t>
            </a:r>
          </a:p>
          <a:p>
            <a:r>
              <a:rPr lang="en-US" sz="1800" dirty="0"/>
              <a:t> Food Science Department,</a:t>
            </a:r>
            <a:r>
              <a:rPr lang="en-US" sz="1800" baseline="30000" dirty="0"/>
              <a:t> </a:t>
            </a:r>
            <a:r>
              <a:rPr lang="en-US" sz="1800" dirty="0"/>
              <a:t>University of Arkansas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893E46-7C07-48F6-8049-AABC706E4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6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9010C-3D53-4C5C-9C1C-20F43027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Harvest Procedure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BB5577-B837-485D-AB20-49570831944B}"/>
              </a:ext>
            </a:extLst>
          </p:cNvPr>
          <p:cNvSpPr txBox="1"/>
          <p:nvPr/>
        </p:nvSpPr>
        <p:spPr>
          <a:xfrm>
            <a:off x="1371600" y="1705983"/>
            <a:ext cx="6195391" cy="29854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Harvest – July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 kg (2 Grape Clusters) Harvested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Three Replications per Treatment per Cultivar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Randomization into 0.9 kg Clamshells for Postharvest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1" y="1668252"/>
            <a:ext cx="3765804" cy="211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0F08AB-48A3-4F1F-8F9B-152F7E25A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2999" r="26104" b="39693"/>
          <a:stretch/>
        </p:blipFill>
        <p:spPr>
          <a:xfrm>
            <a:off x="3998128" y="4648571"/>
            <a:ext cx="3991843" cy="1908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18" y="3562120"/>
            <a:ext cx="19050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75532" y="5750617"/>
            <a:ext cx="193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http://www.wineguy.co.nz</a:t>
            </a:r>
          </a:p>
        </p:txBody>
      </p:sp>
    </p:spTree>
    <p:extLst>
      <p:ext uri="{BB962C8B-B14F-4D97-AF65-F5344CB8AC3E}">
        <p14:creationId xmlns:p14="http://schemas.microsoft.com/office/powerpoint/2010/main" val="21383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B9BDF-4962-41E5-A184-0D558A46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8920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Postharvest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046CE6-E504-41FC-93FF-9B6E54896C11}"/>
              </a:ext>
            </a:extLst>
          </p:cNvPr>
          <p:cNvSpPr txBox="1"/>
          <p:nvPr/>
        </p:nvSpPr>
        <p:spPr>
          <a:xfrm>
            <a:off x="3044725" y="1334645"/>
            <a:ext cx="632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Storage at 2 °C for  0, 7, 14, 21 days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22E4DF-4942-4318-A148-C8780800BABE}"/>
              </a:ext>
            </a:extLst>
          </p:cNvPr>
          <p:cNvSpPr txBox="1"/>
          <p:nvPr/>
        </p:nvSpPr>
        <p:spPr>
          <a:xfrm>
            <a:off x="7402998" y="1975109"/>
            <a:ext cx="3934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Marketability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Weight loss (%)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Decay (%)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Shatter (%)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EC4E02-23C2-47CE-B14B-A32B3E482645}"/>
              </a:ext>
            </a:extLst>
          </p:cNvPr>
          <p:cNvSpPr txBox="1"/>
          <p:nvPr/>
        </p:nvSpPr>
        <p:spPr>
          <a:xfrm>
            <a:off x="1449995" y="1975109"/>
            <a:ext cx="6107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Composition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Titratable Acidity (% tartaric acid)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Soluble Solids (%)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2395" r="17021" b="12563"/>
          <a:stretch/>
        </p:blipFill>
        <p:spPr>
          <a:xfrm>
            <a:off x="1224229" y="4376293"/>
            <a:ext cx="2749983" cy="1795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4" y="4328524"/>
            <a:ext cx="3612373" cy="2031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665"/>
          <a:stretch/>
        </p:blipFill>
        <p:spPr>
          <a:xfrm>
            <a:off x="8645749" y="4328524"/>
            <a:ext cx="2770723" cy="184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17B4A0-9E7B-46E7-B45F-A815F7D5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3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59B47-47E3-4AD4-AF37-E7616509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43" y="406400"/>
            <a:ext cx="7088909" cy="1644168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en-US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Harvest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461312-8D4D-4221-8B7E-812944BD9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36" y="2378458"/>
            <a:ext cx="5220296" cy="3924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2616704"/>
            <a:ext cx="4286250" cy="3209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00727" y="6320775"/>
            <a:ext cx="227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FineartbyFay.com</a:t>
            </a:r>
          </a:p>
        </p:txBody>
      </p:sp>
    </p:spTree>
    <p:extLst>
      <p:ext uri="{BB962C8B-B14F-4D97-AF65-F5344CB8AC3E}">
        <p14:creationId xmlns:p14="http://schemas.microsoft.com/office/powerpoint/2010/main" val="342202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CC15E-C6DF-43E8-B594-C90997AF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632791"/>
            <a:ext cx="549965" cy="14859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26D1A13-2ED7-4F00-B9CB-0F37CB60B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26007"/>
              </p:ext>
            </p:extLst>
          </p:nvPr>
        </p:nvGraphicFramePr>
        <p:xfrm>
          <a:off x="1909187" y="1321926"/>
          <a:ext cx="6673190" cy="4918978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209751">
                  <a:extLst>
                    <a:ext uri="{9D8B030D-6E8A-4147-A177-3AD203B41FA5}">
                      <a16:colId xmlns:a16="http://schemas.microsoft.com/office/drawing/2014/main" xmlns="" val="2989636040"/>
                    </a:ext>
                  </a:extLst>
                </a:gridCol>
                <a:gridCol w="1395631">
                  <a:extLst>
                    <a:ext uri="{9D8B030D-6E8A-4147-A177-3AD203B41FA5}">
                      <a16:colId xmlns:a16="http://schemas.microsoft.com/office/drawing/2014/main" xmlns="" val="515811486"/>
                    </a:ext>
                  </a:extLst>
                </a:gridCol>
                <a:gridCol w="1341357">
                  <a:extLst>
                    <a:ext uri="{9D8B030D-6E8A-4147-A177-3AD203B41FA5}">
                      <a16:colId xmlns:a16="http://schemas.microsoft.com/office/drawing/2014/main" xmlns="" val="4109039330"/>
                    </a:ext>
                  </a:extLst>
                </a:gridCol>
                <a:gridCol w="1726451">
                  <a:extLst>
                    <a:ext uri="{9D8B030D-6E8A-4147-A177-3AD203B41FA5}">
                      <a16:colId xmlns:a16="http://schemas.microsoft.com/office/drawing/2014/main" xmlns="" val="4257737789"/>
                    </a:ext>
                  </a:extLst>
                </a:gridCol>
              </a:tblGrid>
              <a:tr h="597309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Soluble solids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Titratable acidity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(% tartaric)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3467263485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Cultivar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1790019861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    Faith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18.85a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3.76a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0.47b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1421710284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    Gratitude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16.50b</a:t>
                      </a: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3.43b</a:t>
                      </a: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0.65a</a:t>
                      </a: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Jupiter </a:t>
                      </a: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17.35b </a:t>
                      </a: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3.81a</a:t>
                      </a: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0.49b </a:t>
                      </a: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j-lt"/>
                        </a:rPr>
                        <a:t>P value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j-lt"/>
                        </a:rPr>
                        <a:t>0.0005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j-lt"/>
                        </a:rPr>
                        <a:t>&lt;0.0001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j-lt"/>
                        </a:rPr>
                        <a:t>&lt;0.0001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8849099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187276677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Thinning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1808898989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None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18.03a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3.72a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0.53a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2260835802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Pea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17.10b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3.61b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0.55a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2262971982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P value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0.0209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0.0145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0.2891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6357024"/>
                  </a:ext>
                </a:extLst>
              </a:tr>
              <a:tr h="278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extLst>
                  <a:ext uri="{0D108BD9-81ED-4DB2-BD59-A6C34878D82A}">
                    <a16:rowId xmlns:a16="http://schemas.microsoft.com/office/drawing/2014/main" xmlns="" val="3854561140"/>
                  </a:ext>
                </a:extLst>
              </a:tr>
              <a:tr h="48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</a:rPr>
                        <a:t>Cultivar x Thinning </a:t>
                      </a:r>
                      <a:r>
                        <a:rPr lang="en-US" sz="1800" i="1" dirty="0">
                          <a:effectLst/>
                        </a:rPr>
                        <a:t>(p value)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0.1297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0.3040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0.2377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66279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FD8EB2B-1C0C-4AF7-9415-A0ED53E58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94" y="279548"/>
            <a:ext cx="1101255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Main and interaction effects for composition of high tunnel table grape cultivars (‘Faith’, ‘Gratitude’, and ‘Jupiter’) with different cluster thinning treatments (none and pea-sized berries) at harvest, Fayetteville, AR (2018)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D0595D-9002-4BEB-BA2A-CA2A4112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FD8EB2B-1C0C-4AF7-9415-A0ED53E58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187" y="6271384"/>
            <a:ext cx="72865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Cultivars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were evaluated in triplicate (n=3). Means with different letter(s) for each attribute within effects are significantly different (p&lt;0.05) using Students t-test.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9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64F2FB-562D-4794-AD65-544C14DC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0016F09-C2F0-45BA-90C6-628BA128563F}"/>
              </a:ext>
            </a:extLst>
          </p:cNvPr>
          <p:cNvSpPr txBox="1">
            <a:spLocks/>
          </p:cNvSpPr>
          <p:nvPr/>
        </p:nvSpPr>
        <p:spPr>
          <a:xfrm>
            <a:off x="3500582" y="520481"/>
            <a:ext cx="6121360" cy="1606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Marketability Results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146" y="786393"/>
            <a:ext cx="9601200" cy="1485900"/>
          </a:xfrm>
        </p:spPr>
        <p:txBody>
          <a:bodyPr>
            <a:normAutofit/>
          </a:bodyPr>
          <a:lstStyle/>
          <a:p>
            <a:r>
              <a:rPr lang="en-US" sz="1100" dirty="0"/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946"/>
          <a:stretch/>
        </p:blipFill>
        <p:spPr>
          <a:xfrm>
            <a:off x="8438920" y="3125724"/>
            <a:ext cx="2920822" cy="19727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093" y="3243237"/>
            <a:ext cx="2889245" cy="19291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7" y="2392670"/>
            <a:ext cx="5244603" cy="3469087"/>
          </a:xfrm>
          <a:prstGeom prst="ellipse">
            <a:avLst/>
          </a:prstGeom>
          <a:ln w="190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0213753" y="5147606"/>
            <a:ext cx="2057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 Kiran </a:t>
            </a:r>
            <a:r>
              <a:rPr lang="en-US" sz="1100" dirty="0" err="1"/>
              <a:t>Patil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48321" y="5255450"/>
            <a:ext cx="2007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 Kat Robinson</a:t>
            </a:r>
          </a:p>
        </p:txBody>
      </p:sp>
    </p:spTree>
    <p:extLst>
      <p:ext uri="{BB962C8B-B14F-4D97-AF65-F5344CB8AC3E}">
        <p14:creationId xmlns:p14="http://schemas.microsoft.com/office/powerpoint/2010/main" val="393872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67DA3-CA0D-4D16-9E1D-2D7C9A76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685800"/>
            <a:ext cx="702366" cy="599661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9146643-6009-4769-814B-68AED823D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11310"/>
              </p:ext>
            </p:extLst>
          </p:nvPr>
        </p:nvGraphicFramePr>
        <p:xfrm>
          <a:off x="1019154" y="1506188"/>
          <a:ext cx="8602789" cy="408166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959572">
                  <a:extLst>
                    <a:ext uri="{9D8B030D-6E8A-4147-A177-3AD203B41FA5}">
                      <a16:colId xmlns:a16="http://schemas.microsoft.com/office/drawing/2014/main" xmlns="" val="1521291412"/>
                    </a:ext>
                  </a:extLst>
                </a:gridCol>
                <a:gridCol w="1556081">
                  <a:extLst>
                    <a:ext uri="{9D8B030D-6E8A-4147-A177-3AD203B41FA5}">
                      <a16:colId xmlns:a16="http://schemas.microsoft.com/office/drawing/2014/main" xmlns="" val="3312261412"/>
                    </a:ext>
                  </a:extLst>
                </a:gridCol>
                <a:gridCol w="1332186">
                  <a:extLst>
                    <a:ext uri="{9D8B030D-6E8A-4147-A177-3AD203B41FA5}">
                      <a16:colId xmlns:a16="http://schemas.microsoft.com/office/drawing/2014/main" xmlns="" val="2023504701"/>
                    </a:ext>
                  </a:extLst>
                </a:gridCol>
                <a:gridCol w="1754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36135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Shatter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Decay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 loss (%)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0023705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Storage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0.0040 </a:t>
                      </a:r>
                      <a:endParaRPr lang="en-US" sz="2400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0.0007 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&lt;0.0001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7363824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Cultivar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0.0040</a:t>
                      </a:r>
                      <a:endParaRPr lang="en-US" sz="2400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&lt;0.0001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0.0010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129980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Thinning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0.2560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 0.0117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0.4758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4489729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Storage x cultivar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0.9722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 0.9861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Storage x thinning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0.8831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 0.5998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0.9349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9528100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Cultivar x thinning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0.5117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 </a:t>
                      </a:r>
                      <a:r>
                        <a:rPr lang="en-US" sz="2400" u="sng" dirty="0">
                          <a:effectLst/>
                        </a:rPr>
                        <a:t>0.0123</a:t>
                      </a:r>
                      <a:endParaRPr lang="en-US" sz="2400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0555162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Storage x cultivar x thinning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0.9984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 0.9942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0.1095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3665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16D7EC5-6B64-42B6-ABB9-1CB6C8DC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72" y="264676"/>
            <a:ext cx="11173580" cy="16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Main and interaction effects for marketability attributes of high tunnel table grape cultivars (‘Faith’, ‘Gratitude’, and ‘Jupiter’) with different cluster thinning treatments (none and pea-sized berries) stored at 2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for 0, 7, 14, and 21 d, Fayetteville, AR (2018)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</a:b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DDEE84-0F19-472F-870F-883D97A6C767}"/>
              </a:ext>
            </a:extLst>
          </p:cNvPr>
          <p:cNvSpPr txBox="1"/>
          <p:nvPr/>
        </p:nvSpPr>
        <p:spPr>
          <a:xfrm>
            <a:off x="1019154" y="5674444"/>
            <a:ext cx="113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Cultivars were evaluated in triplicate (n=3). Means with different letter(s) for each attribute within effects are significantly different (p&lt;0.05) using Students t-test.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E4E62D-18F6-4001-8CB7-77D4C8BF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82835-D5E8-486E-93B6-382266B0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79" y="1069473"/>
            <a:ext cx="271670" cy="1485900"/>
          </a:xfrm>
        </p:spPr>
        <p:txBody>
          <a:bodyPr>
            <a:normAutofit/>
          </a:bodyPr>
          <a:lstStyle/>
          <a:p>
            <a:r>
              <a:rPr lang="en-US" sz="1400" dirty="0"/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0EF00A-4A6E-4640-84AB-276C8FD5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45" y="1615967"/>
            <a:ext cx="5412827" cy="4485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6" y="1615967"/>
            <a:ext cx="5446717" cy="4485288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416D7EC5-6B64-42B6-ABB9-1CB6C8DC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54" y="264676"/>
            <a:ext cx="10989998" cy="16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Main effects for shatter (%) of high tunnel table grape cultivars (‘Faith’, ‘Gratitude’, and ‘Jupiter’) with different cluster thinning treatments (none and pea-sized berries) stored at 2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for 0, 7, 14, and 21 d, Fayetteville, AR (2018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</a:b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683" y="4035973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5276" y="359716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6703" y="2586337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9562" y="4340773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6724" y="3723290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bc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47890" y="3091192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59055" y="2462482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381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F65F7-85C0-4403-B60C-604F520D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4" y="699052"/>
            <a:ext cx="9601200" cy="1485900"/>
          </a:xfrm>
        </p:spPr>
        <p:txBody>
          <a:bodyPr>
            <a:normAutofit/>
          </a:bodyPr>
          <a:lstStyle/>
          <a:p>
            <a:r>
              <a:rPr lang="en-US" sz="1600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DF9367-722E-4B4D-928E-F455FE9B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29" y="1622382"/>
            <a:ext cx="8620513" cy="4815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167" y="98887"/>
            <a:ext cx="10988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2.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Cultivar x thinning interaction for decay (%) of high tunnel table grape cultivars (‘Faith’, ‘Gratitude’, and ‘Jupiter’) with different cluster thinning treatments (none and pea-sized berries) stored at 2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for 0, 7, 14, and 21 d, Fayetteville, AR (2018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876" y="2126303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3847" y="4052808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0451" y="475736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2593" y="4236028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3752" y="4874173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9580" y="4388428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155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21A67-F4F6-45B3-A12D-CD71B96C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1" y="699052"/>
            <a:ext cx="9601200" cy="1485900"/>
          </a:xfrm>
        </p:spPr>
        <p:txBody>
          <a:bodyPr>
            <a:normAutofit/>
          </a:bodyPr>
          <a:lstStyle/>
          <a:p>
            <a:r>
              <a:rPr lang="en-US" sz="1200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43D677-917D-4A9E-8822-F7D954A0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167" y="98887"/>
            <a:ext cx="10988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3.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Cultivar x storage interaction for weight loss (%) of high tunnel table grape cultivars (‘Faith’, ‘Gratitude’, and ‘Jupiter’) with different cluster thinning treatments (none and pea-sized berries) stored at 2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for 0, 7, 14, and 21 d, Fayetteville, AR (2018)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63" y="1437733"/>
            <a:ext cx="8495520" cy="4744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8773" y="1784842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8063" y="510598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17460" y="2531895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6055" y="409682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3544" y="2993048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9144" y="3500828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4276" y="3040703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6801" y="243431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9192" y="5114455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518" y="510598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0119" y="424922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32531" y="4244390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014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21A67-F4F6-45B3-A12D-CD71B96C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1" y="699052"/>
            <a:ext cx="9601200" cy="1485900"/>
          </a:xfrm>
        </p:spPr>
        <p:txBody>
          <a:bodyPr>
            <a:normAutofit/>
          </a:bodyPr>
          <a:lstStyle/>
          <a:p>
            <a:r>
              <a:rPr lang="en-US" sz="1200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43D677-917D-4A9E-8822-F7D954A0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167" y="98887"/>
            <a:ext cx="10988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Cultivar x thinning interaction for weight loss (%) of high tunnel table grape cultivars (‘Faith’, ‘Gratitude’, and ‘Jupiter’) with different cluster thinning treatments (none and pea-sized berries) stored at 2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for 0, 7, 14, and 21 d, Fayetteville, AR (2018)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09" y="1535941"/>
            <a:ext cx="7286103" cy="4784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1669" y="251005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7978" y="3285194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27447" y="3432352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bc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54640" y="3037246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5263" y="3523105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5536" y="3432352"/>
            <a:ext cx="4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68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7563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U.S. Fresh Grape Production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561D-3EDF-4253-94A1-44EE73FA4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0959" y="5751447"/>
            <a:ext cx="301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https://www.nass.usda.gov/</a:t>
            </a:r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81754"/>
              </p:ext>
            </p:extLst>
          </p:nvPr>
        </p:nvGraphicFramePr>
        <p:xfrm>
          <a:off x="1967719" y="1541213"/>
          <a:ext cx="3305922" cy="42102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30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1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9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Billions of </a:t>
                      </a:r>
                    </a:p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Dollars ($)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Millions 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kg</a:t>
                      </a:r>
                    </a:p>
                  </a:txBody>
                  <a:tcPr marL="9021" marR="9021" marT="9021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1,013.27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1" marR="9021" marT="90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CBA82813-10E0-401E-B1F3-21FADCDC540A}"/>
              </a:ext>
            </a:extLst>
          </p:cNvPr>
          <p:cNvSpPr txBox="1">
            <a:spLocks/>
          </p:cNvSpPr>
          <p:nvPr/>
        </p:nvSpPr>
        <p:spPr>
          <a:xfrm>
            <a:off x="6330440" y="3907075"/>
            <a:ext cx="5556760" cy="3265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U.S. table grape dollars almost doubled in the last 10 years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California, having an ideal grape growing climate, holds 90% of U.S. grape production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9AF5FC-7BE6-4273-9CE4-EAB4321A8370}"/>
              </a:ext>
            </a:extLst>
          </p:cNvPr>
          <p:cNvSpPr txBox="1"/>
          <p:nvPr/>
        </p:nvSpPr>
        <p:spPr>
          <a:xfrm>
            <a:off x="6330440" y="1140513"/>
            <a:ext cx="411303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U.S. Production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CBA82813-10E0-401E-B1F3-21FADCDC540A}"/>
              </a:ext>
            </a:extLst>
          </p:cNvPr>
          <p:cNvSpPr txBox="1">
            <a:spLocks/>
          </p:cNvSpPr>
          <p:nvPr/>
        </p:nvSpPr>
        <p:spPr>
          <a:xfrm>
            <a:off x="6330440" y="1725288"/>
            <a:ext cx="4113032" cy="2181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40% Table grapes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18% Dried grapes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42% Wine grapes</a:t>
            </a:r>
          </a:p>
        </p:txBody>
      </p:sp>
    </p:spTree>
    <p:extLst>
      <p:ext uri="{BB962C8B-B14F-4D97-AF65-F5344CB8AC3E}">
        <p14:creationId xmlns:p14="http://schemas.microsoft.com/office/powerpoint/2010/main" val="224088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065" y="540026"/>
            <a:ext cx="5169877" cy="1485900"/>
          </a:xfrm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161" y="1386508"/>
            <a:ext cx="10885012" cy="46997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Composition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0" dirty="0"/>
              <a:t>Cultivars differed in composition attributes at harvest (soluble solids, pH, TA)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0" dirty="0"/>
              <a:t>Thinning treatment groups had lower soluble solids and pH than </a:t>
            </a:r>
            <a:r>
              <a:rPr lang="en-US" sz="2800" i="0" dirty="0" err="1"/>
              <a:t>unthinned</a:t>
            </a:r>
            <a:r>
              <a:rPr lang="en-US" sz="2800" i="0" dirty="0"/>
              <a:t> vines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Storage</a:t>
            </a:r>
            <a:r>
              <a:rPr lang="en-US" sz="2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0" dirty="0"/>
              <a:t>Weight loss and shatter increased with storage time for all cultivars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Overall Marketability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0" dirty="0"/>
              <a:t>Variations in marketability attributes were generally cultivar-specific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0" dirty="0"/>
              <a:t> Faith appeared to be most effected by the thinning treatment – decay and weight loss were both significantly lower for Faith vines in the pea-sized thinning </a:t>
            </a:r>
            <a:r>
              <a:rPr lang="en-US" sz="2800" i="0" dirty="0" smtClean="0"/>
              <a:t>treatment</a:t>
            </a:r>
            <a:endParaRPr lang="en-US" sz="2800" i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05B330-BFFF-4F98-A790-BFA0997C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0" y="685800"/>
            <a:ext cx="5169877" cy="14859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259" y="1883897"/>
            <a:ext cx="9601200" cy="46997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latin typeface="+mj-lt"/>
              </a:rPr>
              <a:t>This research was funded by the Southern Sustainable Agriculture Research and Education Grant, United States Department of Agriculture (RD309-137/S001415).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LS17-282: High Tunnel Grape Production Systems: A Novel Sustainable 	Approach to Growing Grapes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University of Arkansas Faculty, Staff, and Students </a:t>
            </a:r>
          </a:p>
          <a:p>
            <a:pPr lvl="1"/>
            <a:r>
              <a:rPr lang="en-US" sz="2800" i="0" dirty="0"/>
              <a:t>Dr. Elena Garcia</a:t>
            </a:r>
          </a:p>
          <a:p>
            <a:pPr lvl="1"/>
            <a:r>
              <a:rPr lang="en-US" sz="2800" i="0" dirty="0"/>
              <a:t>Dr. Renee Threlfall</a:t>
            </a:r>
          </a:p>
          <a:p>
            <a:pPr lvl="1"/>
            <a:r>
              <a:rPr lang="en-US" sz="2800" i="0" dirty="0"/>
              <a:t>Karlee Pruitt</a:t>
            </a:r>
          </a:p>
          <a:p>
            <a:pPr lvl="1"/>
            <a:r>
              <a:rPr lang="en-US" sz="2800" i="0" dirty="0"/>
              <a:t>Jose Hernandez </a:t>
            </a:r>
          </a:p>
          <a:p>
            <a:pPr lvl="1"/>
            <a:r>
              <a:rPr lang="en-US" sz="2800" i="0" dirty="0"/>
              <a:t>Sarah Mayfield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942" y="3683377"/>
            <a:ext cx="224790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05B330-BFFF-4F98-A790-BFA0997C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16F09-C2F0-45BA-90C6-628BA128563F}"/>
              </a:ext>
            </a:extLst>
          </p:cNvPr>
          <p:cNvSpPr txBox="1">
            <a:spLocks/>
          </p:cNvSpPr>
          <p:nvPr/>
        </p:nvSpPr>
        <p:spPr>
          <a:xfrm>
            <a:off x="1802441" y="1940487"/>
            <a:ext cx="6336866" cy="2496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Thank you!</a:t>
            </a:r>
            <a:b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BB4454-2BD5-48BF-884C-6A3EC552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167" y="1075332"/>
            <a:ext cx="1081183" cy="1081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0CD675-8FC7-4516-A667-E181A4395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068" y="3378035"/>
            <a:ext cx="805308" cy="450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3AF567-527E-44CC-B9B5-C5FE6191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93" y="661246"/>
            <a:ext cx="3688862" cy="2074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23344A-6962-495C-8563-16F6281128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3" r="10413"/>
          <a:stretch/>
        </p:blipFill>
        <p:spPr>
          <a:xfrm rot="5400000">
            <a:off x="8008160" y="2488561"/>
            <a:ext cx="2684042" cy="294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6178E1-E11A-4B11-88FB-1DE718170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338" y="399498"/>
            <a:ext cx="9601200" cy="1485900"/>
          </a:xfrm>
        </p:spPr>
        <p:txBody>
          <a:bodyPr/>
          <a:lstStyle/>
          <a:p>
            <a:r>
              <a:rPr lang="en-US" dirty="0"/>
              <a:t>Eastern U.S. Table Grape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E9312C-C226-41E1-9437-4E9586542AEE}"/>
              </a:ext>
            </a:extLst>
          </p:cNvPr>
          <p:cNvSpPr txBox="1">
            <a:spLocks/>
          </p:cNvSpPr>
          <p:nvPr/>
        </p:nvSpPr>
        <p:spPr>
          <a:xfrm>
            <a:off x="1332353" y="1689159"/>
            <a:ext cx="6211038" cy="3100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Biotic and Abiotic Challenges</a:t>
            </a:r>
          </a:p>
          <a:p>
            <a:pPr lvl="1"/>
            <a:r>
              <a:rPr lang="en-US" sz="2400" i="0" dirty="0"/>
              <a:t>Fruit cracking can occur due to rain near or during harvest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Climate issues:</a:t>
            </a:r>
          </a:p>
          <a:p>
            <a:pPr lvl="1"/>
            <a:r>
              <a:rPr lang="en-US" sz="2400" i="0" dirty="0"/>
              <a:t>Hot summers</a:t>
            </a:r>
          </a:p>
          <a:p>
            <a:pPr lvl="1"/>
            <a:r>
              <a:rPr lang="en-US" sz="2400" i="0" dirty="0"/>
              <a:t>High humidity</a:t>
            </a:r>
          </a:p>
          <a:p>
            <a:pPr lvl="1"/>
            <a:r>
              <a:rPr lang="en-US" sz="2400" i="0" dirty="0"/>
              <a:t>Cold winters (depending on area)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E4CC31C-5ABE-47D7-BA5D-817E6605323B}"/>
              </a:ext>
            </a:extLst>
          </p:cNvPr>
          <p:cNvSpPr txBox="1">
            <a:spLocks/>
          </p:cNvSpPr>
          <p:nvPr/>
        </p:nvSpPr>
        <p:spPr>
          <a:xfrm>
            <a:off x="1332353" y="4789551"/>
            <a:ext cx="6211039" cy="13161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High </a:t>
            </a:r>
            <a:r>
              <a:rPr lang="en-US" sz="2400" dirty="0" smtClean="0"/>
              <a:t>pesticide inputs </a:t>
            </a:r>
            <a:endParaRPr lang="en-US" sz="2400" dirty="0"/>
          </a:p>
          <a:p>
            <a:pPr lvl="1"/>
            <a:r>
              <a:rPr lang="en-US" sz="2400" i="0" dirty="0"/>
              <a:t>8 or more fungicide applications</a:t>
            </a:r>
          </a:p>
          <a:p>
            <a:pPr lvl="1"/>
            <a:r>
              <a:rPr lang="en-US" sz="2400" i="0" dirty="0"/>
              <a:t>5 or more insecticide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A7395C-BBC0-4F84-B113-97C6D4E74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7"/>
          <a:stretch/>
        </p:blipFill>
        <p:spPr>
          <a:xfrm>
            <a:off x="7156938" y="1273528"/>
            <a:ext cx="4401897" cy="2373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23EFC9-0923-4BB7-B409-F7D7EACE0202}"/>
              </a:ext>
            </a:extLst>
          </p:cNvPr>
          <p:cNvSpPr txBox="1"/>
          <p:nvPr/>
        </p:nvSpPr>
        <p:spPr>
          <a:xfrm>
            <a:off x="10709555" y="3615806"/>
            <a:ext cx="2250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Newsok.com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48057E-393F-4C63-B556-E74B17A74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8" y="3877416"/>
            <a:ext cx="2898705" cy="2174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2C744F-2930-4BE6-B40D-6BA21D331B74}"/>
              </a:ext>
            </a:extLst>
          </p:cNvPr>
          <p:cNvSpPr txBox="1"/>
          <p:nvPr/>
        </p:nvSpPr>
        <p:spPr>
          <a:xfrm>
            <a:off x="10222523" y="6125119"/>
            <a:ext cx="1969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Pixabay.com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A2EF29-485A-46CB-9FB0-B42775009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670" y="6384880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1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FA4A4-A133-4D1D-BB81-B2177910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5152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Table Grape Quality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33250F-AB93-4205-AD6A-C48D8C1B1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81" y="1167958"/>
            <a:ext cx="8204200" cy="492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53F06E-CE9D-48BB-8410-DC37D5E87E41}"/>
              </a:ext>
            </a:extLst>
          </p:cNvPr>
          <p:cNvSpPr txBox="1"/>
          <p:nvPr/>
        </p:nvSpPr>
        <p:spPr>
          <a:xfrm>
            <a:off x="936092" y="2100001"/>
            <a:ext cx="6307988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</a:rPr>
              <a:t>Appearance: larger size, consistent color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</a:rPr>
              <a:t>Firm Texture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</a:rPr>
              <a:t>Composition: sweeter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</a:rPr>
              <a:t> flavor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</a:rPr>
              <a:t>Cluster Appearance/Durability: low berry shatter and decay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AC127-A1DF-4740-B75E-3CFF9EAD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0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DBA48-C697-4F5C-B906-31660A47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924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High Tunnel Systems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134E23-158F-49F1-A318-EC6071AD12B5}"/>
              </a:ext>
            </a:extLst>
          </p:cNvPr>
          <p:cNvSpPr txBox="1"/>
          <p:nvPr/>
        </p:nvSpPr>
        <p:spPr>
          <a:xfrm>
            <a:off x="5256660" y="1518824"/>
            <a:ext cx="6716110" cy="3508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Controlled Environment Growing Systems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Extended Growing Season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Increased </a:t>
            </a:r>
            <a:r>
              <a:rPr lang="en-US" sz="2400" dirty="0" smtClean="0"/>
              <a:t>Yield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Protection Against Damaging Precipitation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Reduced Need for Fungicide Sprays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Meets Demand for Local Food Production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130DAF-1A32-4ED9-AC78-4242D2C04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2" y="4263067"/>
            <a:ext cx="4078698" cy="2294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9420C8-C6D4-447B-B8BF-E4E2AAD28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-417" r="28391" b="417"/>
          <a:stretch/>
        </p:blipFill>
        <p:spPr>
          <a:xfrm rot="5400000">
            <a:off x="1925385" y="1003809"/>
            <a:ext cx="2649188" cy="3371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10F7E-EF9D-4542-9F0A-2CDDDE4DD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CD906-9E26-4E19-97D4-D3E27CB5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48" y="243339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65568D-632A-47EE-8305-F0DE55DD7BE9}"/>
              </a:ext>
            </a:extLst>
          </p:cNvPr>
          <p:cNvSpPr txBox="1"/>
          <p:nvPr/>
        </p:nvSpPr>
        <p:spPr>
          <a:xfrm>
            <a:off x="5755115" y="5161204"/>
            <a:ext cx="136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76" t="9361" r="1704"/>
          <a:stretch/>
        </p:blipFill>
        <p:spPr>
          <a:xfrm>
            <a:off x="7280431" y="3910889"/>
            <a:ext cx="3269973" cy="20376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028592" y="5926568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 Dirk </a:t>
            </a:r>
            <a:r>
              <a:rPr lang="en-US" sz="1100" dirty="0" err="1"/>
              <a:t>Langeveld</a:t>
            </a:r>
            <a:endParaRPr lang="en-US" sz="11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0E75764-1D16-4DAA-A39B-04748C005D5C}"/>
              </a:ext>
            </a:extLst>
          </p:cNvPr>
          <p:cNvSpPr txBox="1">
            <a:spLocks/>
          </p:cNvSpPr>
          <p:nvPr/>
        </p:nvSpPr>
        <p:spPr>
          <a:xfrm>
            <a:off x="1360021" y="973907"/>
            <a:ext cx="10487422" cy="22264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Investigate the impact of cluster thinning on postharvest attributes of table grapes in high tunnel systems through the evaluation of composition and marketability attributes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1F6EDD-8424-4B15-9DCA-1DF6F1EC0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3421" y="3436554"/>
            <a:ext cx="326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 Tunnel System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97" y="3930969"/>
            <a:ext cx="3518059" cy="20175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80431" y="3407749"/>
            <a:ext cx="395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Conventional System </a:t>
            </a:r>
          </a:p>
        </p:txBody>
      </p:sp>
    </p:spTree>
    <p:extLst>
      <p:ext uri="{BB962C8B-B14F-4D97-AF65-F5344CB8AC3E}">
        <p14:creationId xmlns:p14="http://schemas.microsoft.com/office/powerpoint/2010/main" val="69838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8CFF3-709D-4172-B458-ECB3D3B3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32" y="21458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Project Description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E587A7-B88C-4F27-AD28-45F00443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024" y="1202090"/>
            <a:ext cx="1900207" cy="190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8C93E4-10D9-47D5-9D92-30B64F6F719C}"/>
              </a:ext>
            </a:extLst>
          </p:cNvPr>
          <p:cNvSpPr txBox="1"/>
          <p:nvPr/>
        </p:nvSpPr>
        <p:spPr>
          <a:xfrm>
            <a:off x="10486717" y="3123256"/>
            <a:ext cx="149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‘Jupiter’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ED1989-9304-4616-939D-BFB6D1D0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621" y="1202091"/>
            <a:ext cx="1900207" cy="190020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6D5926-D903-41B1-A52A-9106640D1BB5}"/>
              </a:ext>
            </a:extLst>
          </p:cNvPr>
          <p:cNvSpPr txBox="1"/>
          <p:nvPr/>
        </p:nvSpPr>
        <p:spPr>
          <a:xfrm>
            <a:off x="6283038" y="3123256"/>
            <a:ext cx="13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‘Faith’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8F08E1-8EE2-45BF-A0B1-F6449E51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58" y="1202091"/>
            <a:ext cx="1881554" cy="188155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CC201F-8060-4FEA-AAE2-41B835F5222F}"/>
              </a:ext>
            </a:extLst>
          </p:cNvPr>
          <p:cNvSpPr txBox="1"/>
          <p:nvPr/>
        </p:nvSpPr>
        <p:spPr>
          <a:xfrm>
            <a:off x="8316674" y="3102297"/>
            <a:ext cx="14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‘Gratitude’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7" y="3753636"/>
            <a:ext cx="3467100" cy="2246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019617" y="6145477"/>
            <a:ext cx="1987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by Ted </a:t>
            </a:r>
            <a:r>
              <a:rPr lang="en-US" sz="900" dirty="0" err="1"/>
              <a:t>Goldammer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9617" y="3789658"/>
            <a:ext cx="247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Geneva Double Curtain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8D84CF-D89E-496C-93C1-1938F9822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807" y="6302812"/>
            <a:ext cx="2474330" cy="47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71B66F-1893-4A38-8AAC-264D6F046B10}"/>
              </a:ext>
            </a:extLst>
          </p:cNvPr>
          <p:cNvSpPr txBox="1"/>
          <p:nvPr/>
        </p:nvSpPr>
        <p:spPr>
          <a:xfrm>
            <a:off x="937321" y="1091728"/>
            <a:ext cx="4731942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Cultivars -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Faith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Gratitude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Jupiter</a:t>
            </a:r>
          </a:p>
          <a:p>
            <a:r>
              <a:rPr lang="en-US" sz="2400" b="1" dirty="0"/>
              <a:t>Study Site -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University of Arkansas Research Station, Fayetteville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A237FA-BF2E-4C09-8C46-E8BF50693981}"/>
              </a:ext>
            </a:extLst>
          </p:cNvPr>
          <p:cNvSpPr txBox="1"/>
          <p:nvPr/>
        </p:nvSpPr>
        <p:spPr>
          <a:xfrm>
            <a:off x="937321" y="1001987"/>
            <a:ext cx="473194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Table Grape Cultivars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BA8A9E-B594-4D6F-A792-CB9183F30A91}"/>
              </a:ext>
            </a:extLst>
          </p:cNvPr>
          <p:cNvSpPr txBox="1"/>
          <p:nvPr/>
        </p:nvSpPr>
        <p:spPr>
          <a:xfrm>
            <a:off x="937321" y="2653792"/>
            <a:ext cx="473194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7BE578-2F5C-4987-BA1A-FF1F82EF41B9}"/>
              </a:ext>
            </a:extLst>
          </p:cNvPr>
          <p:cNvSpPr txBox="1"/>
          <p:nvPr/>
        </p:nvSpPr>
        <p:spPr>
          <a:xfrm>
            <a:off x="937321" y="3110938"/>
            <a:ext cx="4731942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University of Arkansas Agricultural Research and Extension Center, Fayetteville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BA8A9E-B594-4D6F-A792-CB9183F30A91}"/>
              </a:ext>
            </a:extLst>
          </p:cNvPr>
          <p:cNvSpPr txBox="1"/>
          <p:nvPr/>
        </p:nvSpPr>
        <p:spPr>
          <a:xfrm>
            <a:off x="943741" y="4279379"/>
            <a:ext cx="473194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Trellis System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7BE578-2F5C-4987-BA1A-FF1F82EF41B9}"/>
              </a:ext>
            </a:extLst>
          </p:cNvPr>
          <p:cNvSpPr txBox="1"/>
          <p:nvPr/>
        </p:nvSpPr>
        <p:spPr>
          <a:xfrm>
            <a:off x="943741" y="4722688"/>
            <a:ext cx="473194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Geneva Double Curtain</a:t>
            </a:r>
          </a:p>
        </p:txBody>
      </p:sp>
    </p:spTree>
    <p:extLst>
      <p:ext uri="{BB962C8B-B14F-4D97-AF65-F5344CB8AC3E}">
        <p14:creationId xmlns:p14="http://schemas.microsoft.com/office/powerpoint/2010/main" val="290500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871" y="45496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Cluster Thinning Treatments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414" y="2350853"/>
            <a:ext cx="5626349" cy="3754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dirty="0"/>
              <a:t>Thinning Treatments</a:t>
            </a:r>
          </a:p>
          <a:p>
            <a:pPr lvl="1"/>
            <a:r>
              <a:rPr lang="en-US" sz="2800" dirty="0"/>
              <a:t>	- None</a:t>
            </a:r>
          </a:p>
          <a:p>
            <a:pPr lvl="1"/>
            <a:r>
              <a:rPr lang="en-US" sz="2800" dirty="0"/>
              <a:t> 	- Pea-Sized Berries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dirty="0"/>
              <a:t>Thinned based on shoot length </a:t>
            </a:r>
          </a:p>
          <a:p>
            <a:pPr lvl="1"/>
            <a:r>
              <a:rPr lang="en-US" sz="2800" dirty="0"/>
              <a:t>	&lt; 8” all clusters removed</a:t>
            </a:r>
          </a:p>
          <a:p>
            <a:pPr lvl="2"/>
            <a:r>
              <a:rPr lang="en-US" sz="2800" dirty="0"/>
              <a:t>8”-20” kept one cluster</a:t>
            </a:r>
          </a:p>
          <a:p>
            <a:pPr lvl="2"/>
            <a:r>
              <a:rPr lang="en-US" sz="2800" dirty="0"/>
              <a:t>&gt; 20” kept two clusters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1DFDA-9025-468D-905E-AE9581886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1479950"/>
            <a:ext cx="3518095" cy="4690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64D558-DC28-48B0-AB3C-E831DCB42764}"/>
              </a:ext>
            </a:extLst>
          </p:cNvPr>
          <p:cNvSpPr txBox="1"/>
          <p:nvPr/>
        </p:nvSpPr>
        <p:spPr>
          <a:xfrm>
            <a:off x="7188459" y="6287616"/>
            <a:ext cx="14077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Photo by: Brittany Lowery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49ACB0-C497-4C84-8A5B-1B19A0072BC2}"/>
              </a:ext>
            </a:extLst>
          </p:cNvPr>
          <p:cNvSpPr txBox="1"/>
          <p:nvPr/>
        </p:nvSpPr>
        <p:spPr>
          <a:xfrm>
            <a:off x="1182414" y="2056460"/>
            <a:ext cx="562634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Cluster Thinning Protocol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FFD7E7-9417-408B-8792-D5F524F36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EE756-9648-479D-B942-BAE9399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88937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Cultivar Attributes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32A4D-21A1-4FEA-9B71-5BEE9C5B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42" y="6320775"/>
            <a:ext cx="2474330" cy="47312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70B1416-97B4-45A5-9837-14ECB1C88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90952"/>
              </p:ext>
            </p:extLst>
          </p:nvPr>
        </p:nvGraphicFramePr>
        <p:xfrm>
          <a:off x="1515165" y="1380656"/>
          <a:ext cx="9601199" cy="26517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02454">
                  <a:extLst>
                    <a:ext uri="{9D8B030D-6E8A-4147-A177-3AD203B41FA5}">
                      <a16:colId xmlns:a16="http://schemas.microsoft.com/office/drawing/2014/main" xmlns="" val="3309515957"/>
                    </a:ext>
                  </a:extLst>
                </a:gridCol>
                <a:gridCol w="2190416">
                  <a:extLst>
                    <a:ext uri="{9D8B030D-6E8A-4147-A177-3AD203B41FA5}">
                      <a16:colId xmlns:a16="http://schemas.microsoft.com/office/drawing/2014/main" xmlns="" val="3984506379"/>
                    </a:ext>
                  </a:extLst>
                </a:gridCol>
                <a:gridCol w="2408029">
                  <a:extLst>
                    <a:ext uri="{9D8B030D-6E8A-4147-A177-3AD203B41FA5}">
                      <a16:colId xmlns:a16="http://schemas.microsoft.com/office/drawing/2014/main" xmlns="" val="172522164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433149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Characteristics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Jupiter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0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Cluster Weight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158 – 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393 – 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154 – 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632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Berry Weight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281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Ripening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 July - Early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Mid - late July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56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Color at 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 to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2356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4432A6-9184-43BF-BBB5-342FA4E3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86" b="3913"/>
          <a:stretch/>
        </p:blipFill>
        <p:spPr>
          <a:xfrm>
            <a:off x="2905706" y="4285388"/>
            <a:ext cx="1809234" cy="2035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CA2A6F-B64B-4676-8D17-827200429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78" y="4264469"/>
            <a:ext cx="1946926" cy="1971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0FFCA9-6013-4E72-8D66-2893EBACF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42" y="4263196"/>
            <a:ext cx="190500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8FEA10-01DA-485A-B279-F5B5EC0F1EAE}"/>
              </a:ext>
            </a:extLst>
          </p:cNvPr>
          <p:cNvSpPr txBox="1"/>
          <p:nvPr/>
        </p:nvSpPr>
        <p:spPr>
          <a:xfrm>
            <a:off x="3444103" y="6320775"/>
            <a:ext cx="13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‘Faith’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981AA4-E08B-4A36-9801-7DA250416CEF}"/>
              </a:ext>
            </a:extLst>
          </p:cNvPr>
          <p:cNvSpPr txBox="1"/>
          <p:nvPr/>
        </p:nvSpPr>
        <p:spPr>
          <a:xfrm>
            <a:off x="5611571" y="6283530"/>
            <a:ext cx="14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‘Gratitude’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9679D2-3887-451C-B1D4-F374471A35B6}"/>
              </a:ext>
            </a:extLst>
          </p:cNvPr>
          <p:cNvSpPr txBox="1"/>
          <p:nvPr/>
        </p:nvSpPr>
        <p:spPr>
          <a:xfrm>
            <a:off x="8233848" y="6234871"/>
            <a:ext cx="149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‘Jupiter’</a:t>
            </a:r>
          </a:p>
        </p:txBody>
      </p:sp>
    </p:spTree>
    <p:extLst>
      <p:ext uri="{BB962C8B-B14F-4D97-AF65-F5344CB8AC3E}">
        <p14:creationId xmlns:p14="http://schemas.microsoft.com/office/powerpoint/2010/main" val="20998583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1129</Words>
  <Application>Microsoft Office PowerPoint</Application>
  <PresentationFormat>Widescreen</PresentationFormat>
  <Paragraphs>308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Symbol</vt:lpstr>
      <vt:lpstr>Times New Roman</vt:lpstr>
      <vt:lpstr>Trebuchet MS</vt:lpstr>
      <vt:lpstr>Wingdings</vt:lpstr>
      <vt:lpstr>Crop</vt:lpstr>
      <vt:lpstr>Impact of Cluster Thinning on  Postharvest Attributes of Table Grapes Grown in a High Tunnel System </vt:lpstr>
      <vt:lpstr>U.S. Fresh Grape Production </vt:lpstr>
      <vt:lpstr>Eastern U.S. Table Grape Production</vt:lpstr>
      <vt:lpstr>Table Grape Quality </vt:lpstr>
      <vt:lpstr>High Tunnel Systems </vt:lpstr>
      <vt:lpstr>Objective</vt:lpstr>
      <vt:lpstr>Project Description</vt:lpstr>
      <vt:lpstr>Cluster Thinning Treatments</vt:lpstr>
      <vt:lpstr>Cultivar Attributes</vt:lpstr>
      <vt:lpstr>Harvest Procedure</vt:lpstr>
      <vt:lpstr>Postharvest Analysis</vt:lpstr>
      <vt:lpstr> Harvest Results </vt:lpstr>
      <vt:lpstr>a</vt:lpstr>
      <vt:lpstr>a</vt:lpstr>
      <vt:lpstr>a</vt:lpstr>
      <vt:lpstr>a</vt:lpstr>
      <vt:lpstr>a</vt:lpstr>
      <vt:lpstr>a</vt:lpstr>
      <vt:lpstr>a</vt:lpstr>
      <vt:lpstr>Conclusions 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Cluster Thinning for Arkansas Table Grapes Grown in High Tunnel Systems</dc:title>
  <dc:creator>Virginia</dc:creator>
  <cp:lastModifiedBy>Elena Garcia</cp:lastModifiedBy>
  <cp:revision>85</cp:revision>
  <cp:lastPrinted>2019-01-22T14:47:42Z</cp:lastPrinted>
  <dcterms:created xsi:type="dcterms:W3CDTF">2019-01-11T16:09:53Z</dcterms:created>
  <dcterms:modified xsi:type="dcterms:W3CDTF">2019-01-24T15:45:00Z</dcterms:modified>
</cp:coreProperties>
</file>