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notesSlides/notesSlide13.xml" ContentType="application/vnd.openxmlformats-officedocument.presentationml.notesSlide+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drawings/drawing7.xml" ContentType="application/vnd.openxmlformats-officedocument.drawingml.chartshapes+xml"/>
  <Override PartName="/ppt/tags/tag1.xml" ContentType="application/vnd.openxmlformats-officedocument.presentationml.tags+xml"/>
  <Override PartName="/ppt/notesSlides/notesSlide14.xml" ContentType="application/vnd.openxmlformats-officedocument.presentationml.notesSlide+xml"/>
  <Override PartName="/ppt/charts/chart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29.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drawings/drawing8.xml" ContentType="application/vnd.openxmlformats-officedocument.drawingml.chartshapes+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drawings/drawing9.xml" ContentType="application/vnd.openxmlformats-officedocument.drawingml.chartshapes+xml"/>
  <Override PartName="/ppt/charts/chart17.xml" ContentType="application/vnd.openxmlformats-officedocument.drawingml.chart+xml"/>
  <Override PartName="/ppt/drawings/drawing10.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53"/>
  </p:notesMasterIdLst>
  <p:handoutMasterIdLst>
    <p:handoutMasterId r:id="rId54"/>
  </p:handoutMasterIdLst>
  <p:sldIdLst>
    <p:sldId id="1355" r:id="rId3"/>
    <p:sldId id="1476" r:id="rId4"/>
    <p:sldId id="1477" r:id="rId5"/>
    <p:sldId id="1478" r:id="rId6"/>
    <p:sldId id="1384" r:id="rId7"/>
    <p:sldId id="1467" r:id="rId8"/>
    <p:sldId id="1550" r:id="rId9"/>
    <p:sldId id="1483" r:id="rId10"/>
    <p:sldId id="1497" r:id="rId11"/>
    <p:sldId id="1487" r:id="rId12"/>
    <p:sldId id="1472" r:id="rId13"/>
    <p:sldId id="1473" r:id="rId14"/>
    <p:sldId id="1469" r:id="rId15"/>
    <p:sldId id="1528" r:id="rId16"/>
    <p:sldId id="1529" r:id="rId17"/>
    <p:sldId id="1530" r:id="rId18"/>
    <p:sldId id="1531" r:id="rId19"/>
    <p:sldId id="1532" r:id="rId20"/>
    <p:sldId id="1552" r:id="rId21"/>
    <p:sldId id="1553" r:id="rId22"/>
    <p:sldId id="1539" r:id="rId23"/>
    <p:sldId id="1517" r:id="rId24"/>
    <p:sldId id="1518" r:id="rId25"/>
    <p:sldId id="1520" r:id="rId26"/>
    <p:sldId id="1522" r:id="rId27"/>
    <p:sldId id="1525" r:id="rId28"/>
    <p:sldId id="1500" r:id="rId29"/>
    <p:sldId id="1501" r:id="rId30"/>
    <p:sldId id="1502" r:id="rId31"/>
    <p:sldId id="1503" r:id="rId32"/>
    <p:sldId id="1505" r:id="rId33"/>
    <p:sldId id="1506" r:id="rId34"/>
    <p:sldId id="1527" r:id="rId35"/>
    <p:sldId id="1511" r:id="rId36"/>
    <p:sldId id="1512" r:id="rId37"/>
    <p:sldId id="1507" r:id="rId38"/>
    <p:sldId id="1508" r:id="rId39"/>
    <p:sldId id="1509" r:id="rId40"/>
    <p:sldId id="1510" r:id="rId41"/>
    <p:sldId id="1541" r:id="rId42"/>
    <p:sldId id="1548" r:id="rId43"/>
    <p:sldId id="1543" r:id="rId44"/>
    <p:sldId id="1544" r:id="rId45"/>
    <p:sldId id="1545" r:id="rId46"/>
    <p:sldId id="1546" r:id="rId47"/>
    <p:sldId id="1549" r:id="rId48"/>
    <p:sldId id="1547" r:id="rId49"/>
    <p:sldId id="1551" r:id="rId50"/>
    <p:sldId id="1484" r:id="rId51"/>
    <p:sldId id="1485" r:id="rId52"/>
  </p:sldIdLst>
  <p:sldSz cx="9144000" cy="6858000" type="screen4x3"/>
  <p:notesSz cx="7010400" cy="9296400"/>
  <p:defaultTex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E93D1"/>
    <a:srgbClr val="80BBEC"/>
    <a:srgbClr val="DEF1FF"/>
    <a:srgbClr val="C4E5FF"/>
    <a:srgbClr val="9CD4FF"/>
    <a:srgbClr val="9BDCFF"/>
    <a:srgbClr val="C9472F"/>
    <a:srgbClr val="00FF00"/>
    <a:srgbClr val="FC022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04" autoAdjust="0"/>
    <p:restoredTop sz="85497" autoAdjust="0"/>
  </p:normalViewPr>
  <p:slideViewPr>
    <p:cSldViewPr>
      <p:cViewPr varScale="1">
        <p:scale>
          <a:sx n="49" d="100"/>
          <a:sy n="49" d="100"/>
        </p:scale>
        <p:origin x="1410" y="48"/>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notesViewPr>
    <p:cSldViewPr>
      <p:cViewPr varScale="1">
        <p:scale>
          <a:sx n="81" d="100"/>
          <a:sy n="81" d="100"/>
        </p:scale>
        <p:origin x="-199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localhost\Users\slyons\Cornell\Double%20Cropping\2.%20Fall%20vs%20Spring%20N%20Project,%20Tom%20Kilcer\H.%20Data\2012-2015_CORRECTED%20Triticale%20Fall%20vs%20Spring%20N%20rate%2011.15.16.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slyons:Desktop:CNCPS%20Data%20Working%20Sheet%20.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slyons:Desktop:CNCPS%20Data%20Working%20Sheet%20.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slyons:Desktop:CNCPS%20Data%20Working%20Sheet%20.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Macintosh%20HD:Users:slyons:Desktop:CNCPS%20Data%20Working%20Sheet%20.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Users:slyons:Desktop:CNCPS%20Data%20Working%20Sheet%20.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Macintosh%20HD:Users:slyons:Desktop:CNCPS%20Data%20Working%20Sheet%20.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localhost\Users\slyons\Cornell\Double%20Cropping\3.%20Sorghum%20Project\G.%20Data\2014-2016%20Sorghum%20Weekly%20Data%209.2.16.xlsx" TargetMode="Externa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localhost\Users\slyons\Cornell\Double%20Cropping\3.%20Sorghum%20Project\G.%20Data\2014-2016%20Sorghum%20Weekly%20Data%2011.15.16.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slyons\Cornell\Double%20Cropping\2.%20Fall%20vs%20Spring%20N%20Project,%20Tom%20Kilcer\H.%20Data\2012-2015_CORRECTED%20Triticale%20Fall%20vs%20Spring%20N%20rate%2011.15.16.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localhost\Users\slyons\Cornell\Double%20Cropping\2.%20Fall%20vs%20Spring%20N%20Project,%20Tom%20Kilcer\H.%20Data\2012-2015_CORRECTED%20Triticale%20Fall%20vs%20Spring%20N%20rate%205.13.16.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localhost\Users\slyons\Cornell\Double%20Cropping\11.%20Seminar%20Presentation%20Materials\DCS%20Stats%20for%20Seminar%20Presentation\DCS%20Data%20for%20SAS%20(Seminar%20Presentation).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Macintosh%20HD:Users:slyons:Cornell:Double%20Cropping:1.%20Double%20Cropping%20Project:P.%20Working%20sheets,%20figures:Double%20Crops%20working%20sheet.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Workbook2"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Workbook2"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b="1"/>
              <a:t>Fall Biomass</a:t>
            </a:r>
          </a:p>
        </c:rich>
      </c:tx>
      <c:layout>
        <c:manualLayout>
          <c:xMode val="edge"/>
          <c:yMode val="edge"/>
          <c:x val="0.441694444444444"/>
          <c:y val="6.8008705114254598E-3"/>
        </c:manualLayout>
      </c:layout>
      <c:overlay val="1"/>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v>By 9/20</c:v>
          </c:tx>
          <c:spPr>
            <a:solidFill>
              <a:srgbClr val="0070C0"/>
            </a:solidFill>
            <a:ln>
              <a:solidFill>
                <a:schemeClr val="tx1"/>
              </a:solidFill>
            </a:ln>
            <a:effectLst/>
          </c:spPr>
          <c:invertIfNegative val="0"/>
          <c:errBars>
            <c:errBarType val="both"/>
            <c:errValType val="fixedVal"/>
            <c:noEndCap val="0"/>
            <c:val val="0.13300000000000001"/>
            <c:spPr>
              <a:noFill/>
              <a:ln w="9525" cap="flat" cmpd="sng" algn="ctr">
                <a:solidFill>
                  <a:schemeClr val="tx1">
                    <a:lumMod val="65000"/>
                    <a:lumOff val="35000"/>
                  </a:schemeClr>
                </a:solidFill>
                <a:round/>
              </a:ln>
              <a:effectLst/>
            </c:spPr>
          </c:errBars>
          <c:cat>
            <c:numRef>
              <c:f>'Fall SAS Output'!$A$177:$A$181</c:f>
              <c:numCache>
                <c:formatCode>General</c:formatCode>
                <c:ptCount val="5"/>
                <c:pt idx="0">
                  <c:v>0</c:v>
                </c:pt>
                <c:pt idx="1">
                  <c:v>30</c:v>
                </c:pt>
                <c:pt idx="2">
                  <c:v>60</c:v>
                </c:pt>
                <c:pt idx="3">
                  <c:v>90</c:v>
                </c:pt>
                <c:pt idx="4">
                  <c:v>120</c:v>
                </c:pt>
              </c:numCache>
            </c:numRef>
          </c:cat>
          <c:val>
            <c:numRef>
              <c:f>'Fall SAS Output'!$B$177:$B$181</c:f>
              <c:numCache>
                <c:formatCode>General</c:formatCode>
                <c:ptCount val="5"/>
                <c:pt idx="0">
                  <c:v>0.46610000000000001</c:v>
                </c:pt>
                <c:pt idx="1">
                  <c:v>0.60070000000000001</c:v>
                </c:pt>
                <c:pt idx="2">
                  <c:v>1.0308999999999999</c:v>
                </c:pt>
                <c:pt idx="3">
                  <c:v>1.0882000000000001</c:v>
                </c:pt>
                <c:pt idx="4">
                  <c:v>1.0741000000000001</c:v>
                </c:pt>
              </c:numCache>
            </c:numRef>
          </c:val>
          <c:extLst>
            <c:ext xmlns:c16="http://schemas.microsoft.com/office/drawing/2014/chart" uri="{C3380CC4-5D6E-409C-BE32-E72D297353CC}">
              <c16:uniqueId val="{00000000-F8D4-4683-B4A5-333E6EAC1631}"/>
            </c:ext>
          </c:extLst>
        </c:ser>
        <c:ser>
          <c:idx val="1"/>
          <c:order val="1"/>
          <c:tx>
            <c:v>After 9/20</c:v>
          </c:tx>
          <c:spPr>
            <a:solidFill>
              <a:schemeClr val="accent1"/>
            </a:solidFill>
            <a:ln>
              <a:solidFill>
                <a:schemeClr val="tx1"/>
              </a:solidFill>
            </a:ln>
            <a:effectLst/>
          </c:spPr>
          <c:invertIfNegative val="0"/>
          <c:errBars>
            <c:errBarType val="both"/>
            <c:errValType val="fixedVal"/>
            <c:noEndCap val="0"/>
            <c:val val="0.14410000000000001"/>
            <c:spPr>
              <a:noFill/>
              <a:ln w="9525" cap="flat" cmpd="sng" algn="ctr">
                <a:solidFill>
                  <a:schemeClr val="tx1">
                    <a:lumMod val="65000"/>
                    <a:lumOff val="35000"/>
                  </a:schemeClr>
                </a:solidFill>
                <a:round/>
              </a:ln>
              <a:effectLst/>
            </c:spPr>
          </c:errBars>
          <c:cat>
            <c:numRef>
              <c:f>'Fall SAS Output'!$A$177:$A$181</c:f>
              <c:numCache>
                <c:formatCode>General</c:formatCode>
                <c:ptCount val="5"/>
                <c:pt idx="0">
                  <c:v>0</c:v>
                </c:pt>
                <c:pt idx="1">
                  <c:v>30</c:v>
                </c:pt>
                <c:pt idx="2">
                  <c:v>60</c:v>
                </c:pt>
                <c:pt idx="3">
                  <c:v>90</c:v>
                </c:pt>
                <c:pt idx="4">
                  <c:v>120</c:v>
                </c:pt>
              </c:numCache>
            </c:numRef>
          </c:cat>
          <c:val>
            <c:numRef>
              <c:f>'Fall SAS Output'!$B$183:$B$187</c:f>
              <c:numCache>
                <c:formatCode>General</c:formatCode>
                <c:ptCount val="5"/>
                <c:pt idx="0">
                  <c:v>0.34310000000000002</c:v>
                </c:pt>
                <c:pt idx="1">
                  <c:v>0.38390000000000002</c:v>
                </c:pt>
                <c:pt idx="2">
                  <c:v>0.38200000000000001</c:v>
                </c:pt>
                <c:pt idx="3">
                  <c:v>0.37709999999999999</c:v>
                </c:pt>
                <c:pt idx="4">
                  <c:v>0.40200000000000002</c:v>
                </c:pt>
              </c:numCache>
            </c:numRef>
          </c:val>
          <c:extLst>
            <c:ext xmlns:c16="http://schemas.microsoft.com/office/drawing/2014/chart" uri="{C3380CC4-5D6E-409C-BE32-E72D297353CC}">
              <c16:uniqueId val="{00000001-F8D4-4683-B4A5-333E6EAC1631}"/>
            </c:ext>
          </c:extLst>
        </c:ser>
        <c:dLbls>
          <c:showLegendKey val="0"/>
          <c:showVal val="0"/>
          <c:showCatName val="0"/>
          <c:showSerName val="0"/>
          <c:showPercent val="0"/>
          <c:showBubbleSize val="0"/>
        </c:dLbls>
        <c:gapWidth val="219"/>
        <c:overlap val="-27"/>
        <c:axId val="-2048535936"/>
        <c:axId val="-2048533392"/>
      </c:barChart>
      <c:catAx>
        <c:axId val="-2048535936"/>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b="1"/>
                  <a:t>Fall N rate (lbs N/acre)</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48533392"/>
        <c:crosses val="autoZero"/>
        <c:auto val="1"/>
        <c:lblAlgn val="ctr"/>
        <c:lblOffset val="100"/>
        <c:noMultiLvlLbl val="0"/>
      </c:catAx>
      <c:valAx>
        <c:axId val="-2048533392"/>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b="1"/>
                  <a:t>Fall biomass (tons DM/acre)</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48535936"/>
        <c:crosses val="autoZero"/>
        <c:crossBetween val="between"/>
      </c:valAx>
      <c:spPr>
        <a:noFill/>
        <a:ln w="25400">
          <a:noFill/>
        </a:ln>
        <a:effectLst/>
      </c:spPr>
    </c:plotArea>
    <c:legend>
      <c:legendPos val="r"/>
      <c:layout>
        <c:manualLayout>
          <c:xMode val="edge"/>
          <c:yMode val="edge"/>
          <c:x val="0.153715223097113"/>
          <c:y val="7.6634029628233402E-2"/>
          <c:w val="0.151840332458443"/>
          <c:h val="0.23692055155238301"/>
        </c:manualLayout>
      </c:layout>
      <c:overlay val="1"/>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3E93D1"/>
            </a:solidFill>
            <a:ln>
              <a:solidFill>
                <a:srgbClr val="292934"/>
              </a:solidFill>
            </a:ln>
            <a:effectLst/>
          </c:spPr>
          <c:invertIfNegative val="0"/>
          <c:errBars>
            <c:errBarType val="both"/>
            <c:errValType val="fixedVal"/>
            <c:noEndCap val="0"/>
            <c:val val="0.57999999999999996"/>
          </c:errBars>
          <c:cat>
            <c:numRef>
              <c:f>'SOR CS'!$C$14:$C$18</c:f>
              <c:numCache>
                <c:formatCode>0%</c:formatCode>
                <c:ptCount val="5"/>
                <c:pt idx="0">
                  <c:v>0</c:v>
                </c:pt>
                <c:pt idx="1">
                  <c:v>0.25</c:v>
                </c:pt>
                <c:pt idx="2">
                  <c:v>0.5</c:v>
                </c:pt>
                <c:pt idx="3">
                  <c:v>0.75</c:v>
                </c:pt>
                <c:pt idx="4">
                  <c:v>1</c:v>
                </c:pt>
              </c:numCache>
            </c:numRef>
          </c:cat>
          <c:val>
            <c:numRef>
              <c:f>'SOR CS'!$D$14:$D$18</c:f>
              <c:numCache>
                <c:formatCode>General</c:formatCode>
                <c:ptCount val="5"/>
                <c:pt idx="0">
                  <c:v>65.431473670349007</c:v>
                </c:pt>
                <c:pt idx="1">
                  <c:v>65.15719</c:v>
                </c:pt>
                <c:pt idx="2">
                  <c:v>65.026250000000005</c:v>
                </c:pt>
                <c:pt idx="3">
                  <c:v>64.894999999999996</c:v>
                </c:pt>
                <c:pt idx="4">
                  <c:v>64.763999999999996</c:v>
                </c:pt>
              </c:numCache>
            </c:numRef>
          </c:val>
          <c:extLst>
            <c:ext xmlns:c16="http://schemas.microsoft.com/office/drawing/2014/chart" uri="{C3380CC4-5D6E-409C-BE32-E72D297353CC}">
              <c16:uniqueId val="{00000000-6409-4C36-84A7-F0004E653990}"/>
            </c:ext>
          </c:extLst>
        </c:ser>
        <c:dLbls>
          <c:showLegendKey val="0"/>
          <c:showVal val="0"/>
          <c:showCatName val="0"/>
          <c:showSerName val="0"/>
          <c:showPercent val="0"/>
          <c:showBubbleSize val="0"/>
        </c:dLbls>
        <c:gapWidth val="150"/>
        <c:axId val="-2049252528"/>
        <c:axId val="-2049248496"/>
      </c:barChart>
      <c:catAx>
        <c:axId val="-2049252528"/>
        <c:scaling>
          <c:orientation val="minMax"/>
        </c:scaling>
        <c:delete val="0"/>
        <c:axPos val="b"/>
        <c:title>
          <c:tx>
            <c:rich>
              <a:bodyPr/>
              <a:lstStyle/>
              <a:p>
                <a:pPr>
                  <a:defRPr sz="1800"/>
                </a:pPr>
                <a:r>
                  <a:rPr lang="en-US" sz="1800" dirty="0" smtClean="0"/>
                  <a:t>Substitution for corn</a:t>
                </a:r>
                <a:r>
                  <a:rPr lang="en-US" sz="1800" baseline="0" dirty="0" smtClean="0"/>
                  <a:t> silage</a:t>
                </a:r>
                <a:endParaRPr lang="en-US" sz="1800" dirty="0"/>
              </a:p>
            </c:rich>
          </c:tx>
          <c:overlay val="0"/>
        </c:title>
        <c:numFmt formatCode="0%" sourceLinked="1"/>
        <c:majorTickMark val="out"/>
        <c:minorTickMark val="none"/>
        <c:tickLblPos val="nextTo"/>
        <c:spPr>
          <a:ln>
            <a:solidFill>
              <a:schemeClr val="tx1"/>
            </a:solidFill>
          </a:ln>
        </c:spPr>
        <c:txPr>
          <a:bodyPr/>
          <a:lstStyle/>
          <a:p>
            <a:pPr>
              <a:defRPr sz="1800"/>
            </a:pPr>
            <a:endParaRPr lang="en-US"/>
          </a:p>
        </c:txPr>
        <c:crossAx val="-2049248496"/>
        <c:crosses val="autoZero"/>
        <c:auto val="1"/>
        <c:lblAlgn val="ctr"/>
        <c:lblOffset val="100"/>
        <c:noMultiLvlLbl val="0"/>
      </c:catAx>
      <c:valAx>
        <c:axId val="-2049248496"/>
        <c:scaling>
          <c:orientation val="minMax"/>
          <c:max val="67"/>
          <c:min val="60"/>
        </c:scaling>
        <c:delete val="0"/>
        <c:axPos val="l"/>
        <c:title>
          <c:tx>
            <c:rich>
              <a:bodyPr rot="-5400000" vert="horz"/>
              <a:lstStyle/>
              <a:p>
                <a:pPr>
                  <a:defRPr sz="1800"/>
                </a:pPr>
                <a:r>
                  <a:rPr lang="en-US" sz="1800"/>
                  <a:t>ME Supply (Mcal)</a:t>
                </a:r>
              </a:p>
            </c:rich>
          </c:tx>
          <c:overlay val="0"/>
        </c:title>
        <c:numFmt formatCode="General" sourceLinked="1"/>
        <c:majorTickMark val="out"/>
        <c:minorTickMark val="none"/>
        <c:tickLblPos val="nextTo"/>
        <c:spPr>
          <a:ln>
            <a:solidFill>
              <a:schemeClr val="tx1"/>
            </a:solidFill>
          </a:ln>
        </c:spPr>
        <c:txPr>
          <a:bodyPr/>
          <a:lstStyle/>
          <a:p>
            <a:pPr>
              <a:defRPr sz="1800"/>
            </a:pPr>
            <a:endParaRPr lang="en-US"/>
          </a:p>
        </c:txPr>
        <c:crossAx val="-2049252528"/>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DA5A4B"/>
            </a:solidFill>
            <a:ln>
              <a:solidFill>
                <a:srgbClr val="292934"/>
              </a:solidFill>
            </a:ln>
            <a:effectLst/>
          </c:spPr>
          <c:invertIfNegative val="0"/>
          <c:errBars>
            <c:errBarType val="both"/>
            <c:errValType val="fixedVal"/>
            <c:noEndCap val="0"/>
            <c:val val="11.5"/>
          </c:errBars>
          <c:cat>
            <c:numRef>
              <c:f>'SOR CS'!$C$14:$C$18</c:f>
              <c:numCache>
                <c:formatCode>0%</c:formatCode>
                <c:ptCount val="5"/>
                <c:pt idx="0">
                  <c:v>0</c:v>
                </c:pt>
                <c:pt idx="1">
                  <c:v>0.25</c:v>
                </c:pt>
                <c:pt idx="2">
                  <c:v>0.5</c:v>
                </c:pt>
                <c:pt idx="3">
                  <c:v>0.75</c:v>
                </c:pt>
                <c:pt idx="4">
                  <c:v>1</c:v>
                </c:pt>
              </c:numCache>
            </c:numRef>
          </c:cat>
          <c:val>
            <c:numRef>
              <c:f>'SOR CS'!$D$19:$D$23</c:f>
              <c:numCache>
                <c:formatCode>General</c:formatCode>
                <c:ptCount val="5"/>
                <c:pt idx="0">
                  <c:v>2877.103070509716</c:v>
                </c:pt>
                <c:pt idx="1">
                  <c:v>2871.6880000000001</c:v>
                </c:pt>
                <c:pt idx="2">
                  <c:v>2869.0659999999998</c:v>
                </c:pt>
                <c:pt idx="3">
                  <c:v>2866.558</c:v>
                </c:pt>
                <c:pt idx="4">
                  <c:v>2864.1709999999998</c:v>
                </c:pt>
              </c:numCache>
            </c:numRef>
          </c:val>
          <c:extLst>
            <c:ext xmlns:c16="http://schemas.microsoft.com/office/drawing/2014/chart" uri="{C3380CC4-5D6E-409C-BE32-E72D297353CC}">
              <c16:uniqueId val="{00000000-BE7F-442E-AEE4-7DF4154549E2}"/>
            </c:ext>
          </c:extLst>
        </c:ser>
        <c:dLbls>
          <c:showLegendKey val="0"/>
          <c:showVal val="0"/>
          <c:showCatName val="0"/>
          <c:showSerName val="0"/>
          <c:showPercent val="0"/>
          <c:showBubbleSize val="0"/>
        </c:dLbls>
        <c:gapWidth val="150"/>
        <c:axId val="-2078917600"/>
        <c:axId val="-2078915056"/>
      </c:barChart>
      <c:catAx>
        <c:axId val="-2078917600"/>
        <c:scaling>
          <c:orientation val="minMax"/>
        </c:scaling>
        <c:delete val="0"/>
        <c:axPos val="b"/>
        <c:title>
          <c:tx>
            <c:rich>
              <a:bodyPr/>
              <a:lstStyle/>
              <a:p>
                <a:pPr>
                  <a:defRPr sz="1800"/>
                </a:pPr>
                <a:r>
                  <a:rPr lang="en-US" sz="1800" dirty="0" smtClean="0"/>
                  <a:t>Substitution for corn silage</a:t>
                </a:r>
                <a:endParaRPr lang="en-US" sz="1800" dirty="0"/>
              </a:p>
            </c:rich>
          </c:tx>
          <c:overlay val="0"/>
        </c:title>
        <c:numFmt formatCode="0%" sourceLinked="1"/>
        <c:majorTickMark val="out"/>
        <c:minorTickMark val="none"/>
        <c:tickLblPos val="nextTo"/>
        <c:spPr>
          <a:ln>
            <a:solidFill>
              <a:schemeClr val="tx1"/>
            </a:solidFill>
          </a:ln>
        </c:spPr>
        <c:txPr>
          <a:bodyPr/>
          <a:lstStyle/>
          <a:p>
            <a:pPr>
              <a:defRPr sz="1800"/>
            </a:pPr>
            <a:endParaRPr lang="en-US"/>
          </a:p>
        </c:txPr>
        <c:crossAx val="-2078915056"/>
        <c:crosses val="autoZero"/>
        <c:auto val="1"/>
        <c:lblAlgn val="ctr"/>
        <c:lblOffset val="100"/>
        <c:noMultiLvlLbl val="0"/>
      </c:catAx>
      <c:valAx>
        <c:axId val="-2078915056"/>
        <c:scaling>
          <c:orientation val="minMax"/>
          <c:max val="2900"/>
          <c:min val="2750"/>
        </c:scaling>
        <c:delete val="0"/>
        <c:axPos val="l"/>
        <c:title>
          <c:tx>
            <c:rich>
              <a:bodyPr rot="-5400000" vert="horz"/>
              <a:lstStyle/>
              <a:p>
                <a:pPr>
                  <a:defRPr sz="1800"/>
                </a:pPr>
                <a:r>
                  <a:rPr lang="en-US" sz="1800"/>
                  <a:t>MP Supply (g)</a:t>
                </a:r>
              </a:p>
            </c:rich>
          </c:tx>
          <c:overlay val="0"/>
        </c:title>
        <c:numFmt formatCode="General" sourceLinked="1"/>
        <c:majorTickMark val="out"/>
        <c:minorTickMark val="none"/>
        <c:tickLblPos val="nextTo"/>
        <c:spPr>
          <a:ln>
            <a:solidFill>
              <a:schemeClr val="tx1"/>
            </a:solidFill>
          </a:ln>
        </c:spPr>
        <c:txPr>
          <a:bodyPr/>
          <a:lstStyle/>
          <a:p>
            <a:pPr>
              <a:defRPr sz="1800"/>
            </a:pPr>
            <a:endParaRPr lang="en-US"/>
          </a:p>
        </c:txPr>
        <c:crossAx val="-2078917600"/>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61708442694663"/>
          <c:y val="5.4722222222222297E-2"/>
          <c:w val="0.80495822397200301"/>
          <c:h val="0.68282407407407397"/>
        </c:manualLayout>
      </c:layout>
      <c:barChart>
        <c:barDir val="col"/>
        <c:grouping val="clustered"/>
        <c:varyColors val="0"/>
        <c:ser>
          <c:idx val="0"/>
          <c:order val="0"/>
          <c:spPr>
            <a:solidFill>
              <a:schemeClr val="accent1"/>
            </a:solidFill>
            <a:ln>
              <a:solidFill>
                <a:srgbClr val="292934"/>
              </a:solidFill>
            </a:ln>
            <a:effectLst/>
          </c:spPr>
          <c:invertIfNegative val="0"/>
          <c:errBars>
            <c:errBarType val="both"/>
            <c:errValType val="fixedVal"/>
            <c:noEndCap val="0"/>
            <c:val val="0.22"/>
          </c:errBars>
          <c:cat>
            <c:numRef>
              <c:f>'SOR CS'!$C$14:$C$18</c:f>
              <c:numCache>
                <c:formatCode>0%</c:formatCode>
                <c:ptCount val="5"/>
                <c:pt idx="0">
                  <c:v>0</c:v>
                </c:pt>
                <c:pt idx="1">
                  <c:v>0.25</c:v>
                </c:pt>
                <c:pt idx="2">
                  <c:v>0.5</c:v>
                </c:pt>
                <c:pt idx="3">
                  <c:v>0.75</c:v>
                </c:pt>
                <c:pt idx="4">
                  <c:v>1</c:v>
                </c:pt>
              </c:numCache>
            </c:numRef>
          </c:cat>
          <c:val>
            <c:numRef>
              <c:f>'SOR CS'!$D$44:$D$48</c:f>
              <c:numCache>
                <c:formatCode>General</c:formatCode>
                <c:ptCount val="5"/>
                <c:pt idx="0">
                  <c:v>3.0150096153846162</c:v>
                </c:pt>
                <c:pt idx="1">
                  <c:v>4.1505669999999846</c:v>
                </c:pt>
                <c:pt idx="2">
                  <c:v>5.3393119999999996</c:v>
                </c:pt>
                <c:pt idx="3">
                  <c:v>6.5279999999999836</c:v>
                </c:pt>
                <c:pt idx="4">
                  <c:v>7.7168000000000001</c:v>
                </c:pt>
              </c:numCache>
            </c:numRef>
          </c:val>
          <c:extLst>
            <c:ext xmlns:c16="http://schemas.microsoft.com/office/drawing/2014/chart" uri="{C3380CC4-5D6E-409C-BE32-E72D297353CC}">
              <c16:uniqueId val="{00000000-BBE1-494C-8F49-EED58D4EEDC5}"/>
            </c:ext>
          </c:extLst>
        </c:ser>
        <c:dLbls>
          <c:showLegendKey val="0"/>
          <c:showVal val="0"/>
          <c:showCatName val="0"/>
          <c:showSerName val="0"/>
          <c:showPercent val="0"/>
          <c:showBubbleSize val="0"/>
        </c:dLbls>
        <c:gapWidth val="150"/>
        <c:axId val="-2048103104"/>
        <c:axId val="-2049270576"/>
      </c:barChart>
      <c:catAx>
        <c:axId val="-2048103104"/>
        <c:scaling>
          <c:orientation val="minMax"/>
        </c:scaling>
        <c:delete val="0"/>
        <c:axPos val="b"/>
        <c:numFmt formatCode="0%" sourceLinked="1"/>
        <c:majorTickMark val="out"/>
        <c:minorTickMark val="none"/>
        <c:tickLblPos val="none"/>
        <c:spPr>
          <a:ln>
            <a:solidFill>
              <a:schemeClr val="tx1"/>
            </a:solidFill>
          </a:ln>
        </c:spPr>
        <c:crossAx val="-2049270576"/>
        <c:crosses val="autoZero"/>
        <c:auto val="1"/>
        <c:lblAlgn val="ctr"/>
        <c:lblOffset val="100"/>
        <c:noMultiLvlLbl val="0"/>
      </c:catAx>
      <c:valAx>
        <c:axId val="-2049270576"/>
        <c:scaling>
          <c:orientation val="minMax"/>
          <c:max val="10"/>
        </c:scaling>
        <c:delete val="0"/>
        <c:axPos val="l"/>
        <c:title>
          <c:tx>
            <c:rich>
              <a:bodyPr rot="-5400000" vert="horz"/>
              <a:lstStyle/>
              <a:p>
                <a:pPr>
                  <a:defRPr/>
                </a:pPr>
                <a:r>
                  <a:rPr lang="en-US"/>
                  <a:t>Diet sugars (%DM)</a:t>
                </a:r>
              </a:p>
            </c:rich>
          </c:tx>
          <c:overlay val="0"/>
        </c:title>
        <c:numFmt formatCode="General" sourceLinked="1"/>
        <c:majorTickMark val="out"/>
        <c:minorTickMark val="none"/>
        <c:tickLblPos val="nextTo"/>
        <c:spPr>
          <a:ln>
            <a:solidFill>
              <a:schemeClr val="tx1"/>
            </a:solidFill>
          </a:ln>
        </c:spPr>
        <c:crossAx val="-20481031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chemeClr val="accent4"/>
            </a:solidFill>
            <a:ln>
              <a:solidFill>
                <a:srgbClr val="292934"/>
              </a:solidFill>
            </a:ln>
            <a:effectLst/>
          </c:spPr>
          <c:invertIfNegative val="0"/>
          <c:errBars>
            <c:errBarType val="both"/>
            <c:errValType val="fixedVal"/>
            <c:noEndCap val="0"/>
            <c:val val="0.125"/>
          </c:errBars>
          <c:cat>
            <c:numRef>
              <c:f>'SOR CS'!$C$14:$C$18</c:f>
              <c:numCache>
                <c:formatCode>0%</c:formatCode>
                <c:ptCount val="5"/>
                <c:pt idx="0">
                  <c:v>0</c:v>
                </c:pt>
                <c:pt idx="1">
                  <c:v>0.25</c:v>
                </c:pt>
                <c:pt idx="2">
                  <c:v>0.5</c:v>
                </c:pt>
                <c:pt idx="3">
                  <c:v>0.75</c:v>
                </c:pt>
                <c:pt idx="4">
                  <c:v>1</c:v>
                </c:pt>
              </c:numCache>
            </c:numRef>
          </c:cat>
          <c:val>
            <c:numRef>
              <c:f>'SOR CS'!$D$34:$D$38</c:f>
              <c:numCache>
                <c:formatCode>General</c:formatCode>
                <c:ptCount val="5"/>
                <c:pt idx="0">
                  <c:v>15.945106096565761</c:v>
                </c:pt>
                <c:pt idx="1">
                  <c:v>15.966699999999999</c:v>
                </c:pt>
                <c:pt idx="2">
                  <c:v>16.014030000000009</c:v>
                </c:pt>
                <c:pt idx="3">
                  <c:v>16.06137</c:v>
                </c:pt>
                <c:pt idx="4">
                  <c:v>16.108699999999999</c:v>
                </c:pt>
              </c:numCache>
            </c:numRef>
          </c:val>
          <c:extLst>
            <c:ext xmlns:c16="http://schemas.microsoft.com/office/drawing/2014/chart" uri="{C3380CC4-5D6E-409C-BE32-E72D297353CC}">
              <c16:uniqueId val="{00000000-5AE5-4DC8-9FCB-0EAE827C0FA9}"/>
            </c:ext>
          </c:extLst>
        </c:ser>
        <c:dLbls>
          <c:showLegendKey val="0"/>
          <c:showVal val="0"/>
          <c:showCatName val="0"/>
          <c:showSerName val="0"/>
          <c:showPercent val="0"/>
          <c:showBubbleSize val="0"/>
        </c:dLbls>
        <c:gapWidth val="150"/>
        <c:axId val="-2049223120"/>
        <c:axId val="-2049219088"/>
      </c:barChart>
      <c:catAx>
        <c:axId val="-2049223120"/>
        <c:scaling>
          <c:orientation val="minMax"/>
        </c:scaling>
        <c:delete val="0"/>
        <c:axPos val="b"/>
        <c:title>
          <c:tx>
            <c:rich>
              <a:bodyPr/>
              <a:lstStyle/>
              <a:p>
                <a:pPr>
                  <a:defRPr/>
                </a:pPr>
                <a:r>
                  <a:rPr lang="en-US"/>
                  <a:t>Substitution</a:t>
                </a:r>
              </a:p>
            </c:rich>
          </c:tx>
          <c:overlay val="0"/>
        </c:title>
        <c:numFmt formatCode="0%" sourceLinked="1"/>
        <c:majorTickMark val="out"/>
        <c:minorTickMark val="none"/>
        <c:tickLblPos val="nextTo"/>
        <c:spPr>
          <a:ln>
            <a:solidFill>
              <a:schemeClr val="tx1"/>
            </a:solidFill>
          </a:ln>
        </c:spPr>
        <c:crossAx val="-2049219088"/>
        <c:crosses val="autoZero"/>
        <c:auto val="1"/>
        <c:lblAlgn val="ctr"/>
        <c:lblOffset val="100"/>
        <c:noMultiLvlLbl val="0"/>
      </c:catAx>
      <c:valAx>
        <c:axId val="-2049219088"/>
        <c:scaling>
          <c:orientation val="minMax"/>
          <c:max val="20"/>
          <c:min val="10"/>
        </c:scaling>
        <c:delete val="0"/>
        <c:axPos val="l"/>
        <c:title>
          <c:tx>
            <c:rich>
              <a:bodyPr rot="-5400000" vert="horz"/>
              <a:lstStyle/>
              <a:p>
                <a:pPr>
                  <a:defRPr/>
                </a:pPr>
                <a:r>
                  <a:rPr lang="en-US" dirty="0"/>
                  <a:t>Diet </a:t>
                </a:r>
                <a:r>
                  <a:rPr lang="en-US" dirty="0" smtClean="0"/>
                  <a:t>CP (%DM</a:t>
                </a:r>
                <a:r>
                  <a:rPr lang="en-US" dirty="0"/>
                  <a:t>)</a:t>
                </a:r>
              </a:p>
            </c:rich>
          </c:tx>
          <c:overlay val="0"/>
        </c:title>
        <c:numFmt formatCode="General" sourceLinked="1"/>
        <c:majorTickMark val="out"/>
        <c:minorTickMark val="none"/>
        <c:tickLblPos val="nextTo"/>
        <c:spPr>
          <a:ln>
            <a:solidFill>
              <a:schemeClr val="tx1"/>
            </a:solidFill>
          </a:ln>
        </c:spPr>
        <c:crossAx val="-2049223120"/>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08127296587926"/>
          <c:y val="7.4016112569262202E-2"/>
          <c:w val="0.75576159230096196"/>
          <c:h val="0.64988808690580302"/>
        </c:manualLayout>
      </c:layout>
      <c:barChart>
        <c:barDir val="col"/>
        <c:grouping val="clustered"/>
        <c:varyColors val="0"/>
        <c:ser>
          <c:idx val="0"/>
          <c:order val="0"/>
          <c:spPr>
            <a:solidFill>
              <a:srgbClr val="DA5A4B"/>
            </a:solidFill>
            <a:ln>
              <a:solidFill>
                <a:srgbClr val="292934"/>
              </a:solidFill>
            </a:ln>
            <a:effectLst/>
          </c:spPr>
          <c:invertIfNegative val="0"/>
          <c:errBars>
            <c:errBarType val="both"/>
            <c:errValType val="fixedVal"/>
            <c:noEndCap val="0"/>
            <c:val val="0.7"/>
          </c:errBars>
          <c:cat>
            <c:numRef>
              <c:f>'SOR CS'!$C$14:$C$18</c:f>
              <c:numCache>
                <c:formatCode>0%</c:formatCode>
                <c:ptCount val="5"/>
                <c:pt idx="0">
                  <c:v>0</c:v>
                </c:pt>
                <c:pt idx="1">
                  <c:v>0.25</c:v>
                </c:pt>
                <c:pt idx="2">
                  <c:v>0.5</c:v>
                </c:pt>
                <c:pt idx="3">
                  <c:v>0.75</c:v>
                </c:pt>
                <c:pt idx="4">
                  <c:v>1</c:v>
                </c:pt>
              </c:numCache>
            </c:numRef>
          </c:cat>
          <c:val>
            <c:numRef>
              <c:f>'SOR CS'!$D$49:$D$53</c:f>
              <c:numCache>
                <c:formatCode>General</c:formatCode>
                <c:ptCount val="5"/>
                <c:pt idx="0">
                  <c:v>27.3423904814187</c:v>
                </c:pt>
                <c:pt idx="1">
                  <c:v>25.649719999999981</c:v>
                </c:pt>
                <c:pt idx="2">
                  <c:v>23.79025</c:v>
                </c:pt>
                <c:pt idx="3">
                  <c:v>21.930779999999999</c:v>
                </c:pt>
                <c:pt idx="4">
                  <c:v>20.071300000000001</c:v>
                </c:pt>
              </c:numCache>
            </c:numRef>
          </c:val>
          <c:extLst>
            <c:ext xmlns:c16="http://schemas.microsoft.com/office/drawing/2014/chart" uri="{C3380CC4-5D6E-409C-BE32-E72D297353CC}">
              <c16:uniqueId val="{00000000-A775-4C87-862B-C385E76845CF}"/>
            </c:ext>
          </c:extLst>
        </c:ser>
        <c:dLbls>
          <c:showLegendKey val="0"/>
          <c:showVal val="0"/>
          <c:showCatName val="0"/>
          <c:showSerName val="0"/>
          <c:showPercent val="0"/>
          <c:showBubbleSize val="0"/>
        </c:dLbls>
        <c:gapWidth val="150"/>
        <c:axId val="-2049199760"/>
        <c:axId val="-2049197008"/>
      </c:barChart>
      <c:catAx>
        <c:axId val="-2049199760"/>
        <c:scaling>
          <c:orientation val="minMax"/>
        </c:scaling>
        <c:delete val="0"/>
        <c:axPos val="b"/>
        <c:numFmt formatCode="0%" sourceLinked="1"/>
        <c:majorTickMark val="out"/>
        <c:minorTickMark val="none"/>
        <c:tickLblPos val="none"/>
        <c:spPr>
          <a:ln>
            <a:solidFill>
              <a:schemeClr val="tx1"/>
            </a:solidFill>
          </a:ln>
        </c:spPr>
        <c:crossAx val="-2049197008"/>
        <c:crosses val="autoZero"/>
        <c:auto val="1"/>
        <c:lblAlgn val="ctr"/>
        <c:lblOffset val="100"/>
        <c:noMultiLvlLbl val="0"/>
      </c:catAx>
      <c:valAx>
        <c:axId val="-2049197008"/>
        <c:scaling>
          <c:orientation val="minMax"/>
          <c:max val="50"/>
        </c:scaling>
        <c:delete val="0"/>
        <c:axPos val="l"/>
        <c:title>
          <c:tx>
            <c:rich>
              <a:bodyPr rot="-5400000" vert="horz"/>
              <a:lstStyle/>
              <a:p>
                <a:pPr>
                  <a:defRPr/>
                </a:pPr>
                <a:r>
                  <a:rPr lang="en-US"/>
                  <a:t>Diet starch (%DM)</a:t>
                </a:r>
              </a:p>
            </c:rich>
          </c:tx>
          <c:overlay val="0"/>
        </c:title>
        <c:numFmt formatCode="General" sourceLinked="1"/>
        <c:majorTickMark val="out"/>
        <c:minorTickMark val="none"/>
        <c:tickLblPos val="nextTo"/>
        <c:spPr>
          <a:ln>
            <a:solidFill>
              <a:schemeClr val="tx1"/>
            </a:solidFill>
          </a:ln>
        </c:spPr>
        <c:crossAx val="-20491997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3E93D1"/>
            </a:solidFill>
            <a:ln>
              <a:solidFill>
                <a:srgbClr val="292934"/>
              </a:solidFill>
            </a:ln>
            <a:effectLst/>
          </c:spPr>
          <c:invertIfNegative val="0"/>
          <c:errBars>
            <c:errBarType val="both"/>
            <c:errValType val="fixedVal"/>
            <c:noEndCap val="0"/>
            <c:val val="0.2"/>
          </c:errBars>
          <c:cat>
            <c:numRef>
              <c:f>'SOR CS'!$C$14:$C$18</c:f>
              <c:numCache>
                <c:formatCode>0%</c:formatCode>
                <c:ptCount val="5"/>
                <c:pt idx="0">
                  <c:v>0</c:v>
                </c:pt>
                <c:pt idx="1">
                  <c:v>0.25</c:v>
                </c:pt>
                <c:pt idx="2">
                  <c:v>0.5</c:v>
                </c:pt>
                <c:pt idx="3">
                  <c:v>0.75</c:v>
                </c:pt>
                <c:pt idx="4">
                  <c:v>1</c:v>
                </c:pt>
              </c:numCache>
            </c:numRef>
          </c:cat>
          <c:val>
            <c:numRef>
              <c:f>'SOR CS'!$D$54:$D$58</c:f>
              <c:numCache>
                <c:formatCode>General</c:formatCode>
                <c:ptCount val="5"/>
                <c:pt idx="0">
                  <c:v>32.432650000000002</c:v>
                </c:pt>
                <c:pt idx="1">
                  <c:v>32.945659999999997</c:v>
                </c:pt>
                <c:pt idx="2">
                  <c:v>33.440309999999997</c:v>
                </c:pt>
                <c:pt idx="3">
                  <c:v>33.934950000000001</c:v>
                </c:pt>
                <c:pt idx="4">
                  <c:v>34.429589999999997</c:v>
                </c:pt>
              </c:numCache>
            </c:numRef>
          </c:val>
          <c:extLst>
            <c:ext xmlns:c16="http://schemas.microsoft.com/office/drawing/2014/chart" uri="{C3380CC4-5D6E-409C-BE32-E72D297353CC}">
              <c16:uniqueId val="{00000000-0839-41EE-8C16-FDCD1A1A37E9}"/>
            </c:ext>
          </c:extLst>
        </c:ser>
        <c:dLbls>
          <c:showLegendKey val="0"/>
          <c:showVal val="0"/>
          <c:showCatName val="0"/>
          <c:showSerName val="0"/>
          <c:showPercent val="0"/>
          <c:showBubbleSize val="0"/>
        </c:dLbls>
        <c:gapWidth val="150"/>
        <c:axId val="-2049178352"/>
        <c:axId val="-2049174320"/>
      </c:barChart>
      <c:catAx>
        <c:axId val="-2049178352"/>
        <c:scaling>
          <c:orientation val="minMax"/>
        </c:scaling>
        <c:delete val="0"/>
        <c:axPos val="b"/>
        <c:title>
          <c:tx>
            <c:rich>
              <a:bodyPr/>
              <a:lstStyle/>
              <a:p>
                <a:pPr>
                  <a:defRPr/>
                </a:pPr>
                <a:r>
                  <a:rPr lang="en-US"/>
                  <a:t>Substitution</a:t>
                </a:r>
              </a:p>
            </c:rich>
          </c:tx>
          <c:overlay val="0"/>
        </c:title>
        <c:numFmt formatCode="0%" sourceLinked="1"/>
        <c:majorTickMark val="out"/>
        <c:minorTickMark val="none"/>
        <c:tickLblPos val="nextTo"/>
        <c:spPr>
          <a:ln>
            <a:solidFill>
              <a:schemeClr val="tx1"/>
            </a:solidFill>
          </a:ln>
        </c:spPr>
        <c:crossAx val="-2049174320"/>
        <c:crosses val="autoZero"/>
        <c:auto val="1"/>
        <c:lblAlgn val="ctr"/>
        <c:lblOffset val="100"/>
        <c:noMultiLvlLbl val="0"/>
      </c:catAx>
      <c:valAx>
        <c:axId val="-2049174320"/>
        <c:scaling>
          <c:orientation val="minMax"/>
          <c:max val="40"/>
          <c:min val="20"/>
        </c:scaling>
        <c:delete val="0"/>
        <c:axPos val="l"/>
        <c:title>
          <c:tx>
            <c:rich>
              <a:bodyPr rot="-5400000" vert="horz"/>
              <a:lstStyle/>
              <a:p>
                <a:pPr>
                  <a:defRPr/>
                </a:pPr>
                <a:r>
                  <a:rPr lang="en-US"/>
                  <a:t>Diet NDF (%DM)</a:t>
                </a:r>
              </a:p>
            </c:rich>
          </c:tx>
          <c:overlay val="0"/>
        </c:title>
        <c:numFmt formatCode="General" sourceLinked="1"/>
        <c:majorTickMark val="out"/>
        <c:minorTickMark val="none"/>
        <c:tickLblPos val="nextTo"/>
        <c:spPr>
          <a:ln>
            <a:solidFill>
              <a:schemeClr val="tx1"/>
            </a:solidFill>
          </a:ln>
        </c:spPr>
        <c:crossAx val="-20491783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1"/>
          <c:order val="1"/>
          <c:tx>
            <c:v>TDN</c:v>
          </c:tx>
          <c:spPr>
            <a:ln w="25400" cmpd="sng">
              <a:solidFill>
                <a:srgbClr val="0070C0"/>
              </a:solidFill>
              <a:prstDash val="sysDash"/>
            </a:ln>
          </c:spPr>
          <c:marker>
            <c:symbol val="none"/>
          </c:marker>
          <c:cat>
            <c:numRef>
              <c:f>'Working sheet'!$M$2:$M$10</c:f>
              <c:numCache>
                <c:formatCode>General</c:formatCode>
                <c:ptCount val="9"/>
                <c:pt idx="0">
                  <c:v>1</c:v>
                </c:pt>
                <c:pt idx="1">
                  <c:v>2</c:v>
                </c:pt>
                <c:pt idx="2">
                  <c:v>3</c:v>
                </c:pt>
                <c:pt idx="3">
                  <c:v>4</c:v>
                </c:pt>
                <c:pt idx="4">
                  <c:v>5</c:v>
                </c:pt>
                <c:pt idx="5">
                  <c:v>6</c:v>
                </c:pt>
                <c:pt idx="6">
                  <c:v>7</c:v>
                </c:pt>
                <c:pt idx="7">
                  <c:v>8</c:v>
                </c:pt>
                <c:pt idx="8">
                  <c:v>9</c:v>
                </c:pt>
              </c:numCache>
            </c:numRef>
          </c:cat>
          <c:val>
            <c:numRef>
              <c:f>'Working sheet'!$R$20:$R$27</c:f>
              <c:numCache>
                <c:formatCode>General</c:formatCode>
                <c:ptCount val="8"/>
                <c:pt idx="0">
                  <c:v>69.25</c:v>
                </c:pt>
                <c:pt idx="1">
                  <c:v>68.518750000000011</c:v>
                </c:pt>
                <c:pt idx="2">
                  <c:v>68.900000000000006</c:v>
                </c:pt>
                <c:pt idx="3">
                  <c:v>69.518749999999983</c:v>
                </c:pt>
                <c:pt idx="4">
                  <c:v>70.349999999999994</c:v>
                </c:pt>
                <c:pt idx="5">
                  <c:v>70.306250000000006</c:v>
                </c:pt>
                <c:pt idx="6">
                  <c:v>70.681250000000006</c:v>
                </c:pt>
                <c:pt idx="7">
                  <c:v>71.074999999999974</c:v>
                </c:pt>
              </c:numCache>
            </c:numRef>
          </c:val>
          <c:smooth val="0"/>
          <c:extLst>
            <c:ext xmlns:c16="http://schemas.microsoft.com/office/drawing/2014/chart" uri="{C3380CC4-5D6E-409C-BE32-E72D297353CC}">
              <c16:uniqueId val="{00000000-1130-46A7-B3C8-F29A022E065C}"/>
            </c:ext>
          </c:extLst>
        </c:ser>
        <c:ser>
          <c:idx val="2"/>
          <c:order val="2"/>
          <c:tx>
            <c:v>NDF</c:v>
          </c:tx>
          <c:spPr>
            <a:ln w="25400" cmpd="sng">
              <a:solidFill>
                <a:srgbClr val="00B050"/>
              </a:solidFill>
              <a:prstDash val="dash"/>
            </a:ln>
          </c:spPr>
          <c:marker>
            <c:symbol val="none"/>
          </c:marker>
          <c:cat>
            <c:numRef>
              <c:f>'Working sheet'!$M$2:$M$10</c:f>
              <c:numCache>
                <c:formatCode>General</c:formatCode>
                <c:ptCount val="9"/>
                <c:pt idx="0">
                  <c:v>1</c:v>
                </c:pt>
                <c:pt idx="1">
                  <c:v>2</c:v>
                </c:pt>
                <c:pt idx="2">
                  <c:v>3</c:v>
                </c:pt>
                <c:pt idx="3">
                  <c:v>4</c:v>
                </c:pt>
                <c:pt idx="4">
                  <c:v>5</c:v>
                </c:pt>
                <c:pt idx="5">
                  <c:v>6</c:v>
                </c:pt>
                <c:pt idx="6">
                  <c:v>7</c:v>
                </c:pt>
                <c:pt idx="7">
                  <c:v>8</c:v>
                </c:pt>
                <c:pt idx="8">
                  <c:v>9</c:v>
                </c:pt>
              </c:numCache>
            </c:numRef>
          </c:cat>
          <c:val>
            <c:numRef>
              <c:f>'Working sheet'!$P$20:$P$27</c:f>
              <c:numCache>
                <c:formatCode>General</c:formatCode>
                <c:ptCount val="8"/>
                <c:pt idx="0">
                  <c:v>53.662500000000001</c:v>
                </c:pt>
                <c:pt idx="1">
                  <c:v>55.356250000000003</c:v>
                </c:pt>
                <c:pt idx="2">
                  <c:v>54.193750000000001</c:v>
                </c:pt>
                <c:pt idx="3">
                  <c:v>51.174999999999997</c:v>
                </c:pt>
                <c:pt idx="4">
                  <c:v>47.831249999999997</c:v>
                </c:pt>
                <c:pt idx="5">
                  <c:v>47.431249999999999</c:v>
                </c:pt>
                <c:pt idx="6">
                  <c:v>46.84375</c:v>
                </c:pt>
                <c:pt idx="7">
                  <c:v>46.206249999999997</c:v>
                </c:pt>
              </c:numCache>
            </c:numRef>
          </c:val>
          <c:smooth val="0"/>
          <c:extLst>
            <c:ext xmlns:c16="http://schemas.microsoft.com/office/drawing/2014/chart" uri="{C3380CC4-5D6E-409C-BE32-E72D297353CC}">
              <c16:uniqueId val="{00000001-1130-46A7-B3C8-F29A022E065C}"/>
            </c:ext>
          </c:extLst>
        </c:ser>
        <c:ser>
          <c:idx val="3"/>
          <c:order val="3"/>
          <c:tx>
            <c:v>NDFD30</c:v>
          </c:tx>
          <c:spPr>
            <a:ln w="25400" cmpd="sng">
              <a:solidFill>
                <a:schemeClr val="accent1"/>
              </a:solidFill>
              <a:prstDash val="dash"/>
            </a:ln>
          </c:spPr>
          <c:marker>
            <c:symbol val="none"/>
          </c:marker>
          <c:cat>
            <c:numRef>
              <c:f>'Working sheet'!$M$2:$M$10</c:f>
              <c:numCache>
                <c:formatCode>General</c:formatCode>
                <c:ptCount val="9"/>
                <c:pt idx="0">
                  <c:v>1</c:v>
                </c:pt>
                <c:pt idx="1">
                  <c:v>2</c:v>
                </c:pt>
                <c:pt idx="2">
                  <c:v>3</c:v>
                </c:pt>
                <c:pt idx="3">
                  <c:v>4</c:v>
                </c:pt>
                <c:pt idx="4">
                  <c:v>5</c:v>
                </c:pt>
                <c:pt idx="5">
                  <c:v>6</c:v>
                </c:pt>
                <c:pt idx="6">
                  <c:v>7</c:v>
                </c:pt>
                <c:pt idx="7">
                  <c:v>8</c:v>
                </c:pt>
                <c:pt idx="8">
                  <c:v>9</c:v>
                </c:pt>
              </c:numCache>
            </c:numRef>
          </c:cat>
          <c:val>
            <c:numRef>
              <c:f>'Working sheet'!$S$20:$S$27</c:f>
              <c:numCache>
                <c:formatCode>General</c:formatCode>
                <c:ptCount val="8"/>
                <c:pt idx="0">
                  <c:v>37.875</c:v>
                </c:pt>
                <c:pt idx="1">
                  <c:v>38.825000000000003</c:v>
                </c:pt>
                <c:pt idx="2">
                  <c:v>37.1</c:v>
                </c:pt>
                <c:pt idx="3">
                  <c:v>33.950000000000003</c:v>
                </c:pt>
                <c:pt idx="4">
                  <c:v>30.618749999999981</c:v>
                </c:pt>
                <c:pt idx="5">
                  <c:v>28.668749999999839</c:v>
                </c:pt>
                <c:pt idx="6">
                  <c:v>27.9</c:v>
                </c:pt>
                <c:pt idx="7">
                  <c:v>27.143750000000001</c:v>
                </c:pt>
              </c:numCache>
            </c:numRef>
          </c:val>
          <c:smooth val="0"/>
          <c:extLst>
            <c:ext xmlns:c16="http://schemas.microsoft.com/office/drawing/2014/chart" uri="{C3380CC4-5D6E-409C-BE32-E72D297353CC}">
              <c16:uniqueId val="{00000002-1130-46A7-B3C8-F29A022E065C}"/>
            </c:ext>
          </c:extLst>
        </c:ser>
        <c:ser>
          <c:idx val="4"/>
          <c:order val="4"/>
          <c:tx>
            <c:v>ADF</c:v>
          </c:tx>
          <c:spPr>
            <a:ln w="25400" cmpd="sng">
              <a:solidFill>
                <a:srgbClr val="7030A0"/>
              </a:solidFill>
              <a:prstDash val="dash"/>
            </a:ln>
          </c:spPr>
          <c:marker>
            <c:symbol val="none"/>
          </c:marker>
          <c:cat>
            <c:numRef>
              <c:f>'Working sheet'!$M$2:$M$10</c:f>
              <c:numCache>
                <c:formatCode>General</c:formatCode>
                <c:ptCount val="9"/>
                <c:pt idx="0">
                  <c:v>1</c:v>
                </c:pt>
                <c:pt idx="1">
                  <c:v>2</c:v>
                </c:pt>
                <c:pt idx="2">
                  <c:v>3</c:v>
                </c:pt>
                <c:pt idx="3">
                  <c:v>4</c:v>
                </c:pt>
                <c:pt idx="4">
                  <c:v>5</c:v>
                </c:pt>
                <c:pt idx="5">
                  <c:v>6</c:v>
                </c:pt>
                <c:pt idx="6">
                  <c:v>7</c:v>
                </c:pt>
                <c:pt idx="7">
                  <c:v>8</c:v>
                </c:pt>
                <c:pt idx="8">
                  <c:v>9</c:v>
                </c:pt>
              </c:numCache>
            </c:numRef>
          </c:cat>
          <c:val>
            <c:numRef>
              <c:f>'Working sheet'!$Q$20:$Q$27</c:f>
              <c:numCache>
                <c:formatCode>General</c:formatCode>
                <c:ptCount val="8"/>
                <c:pt idx="0">
                  <c:v>29.668749999999839</c:v>
                </c:pt>
                <c:pt idx="1">
                  <c:v>30.706250000000001</c:v>
                </c:pt>
                <c:pt idx="2">
                  <c:v>30.456250000000001</c:v>
                </c:pt>
                <c:pt idx="3">
                  <c:v>29.125</c:v>
                </c:pt>
                <c:pt idx="4">
                  <c:v>27.581250000000001</c:v>
                </c:pt>
                <c:pt idx="5">
                  <c:v>27.193750000000001</c:v>
                </c:pt>
                <c:pt idx="6">
                  <c:v>27.074999999999999</c:v>
                </c:pt>
                <c:pt idx="7">
                  <c:v>26.78125</c:v>
                </c:pt>
              </c:numCache>
            </c:numRef>
          </c:val>
          <c:smooth val="0"/>
          <c:extLst>
            <c:ext xmlns:c16="http://schemas.microsoft.com/office/drawing/2014/chart" uri="{C3380CC4-5D6E-409C-BE32-E72D297353CC}">
              <c16:uniqueId val="{00000003-1130-46A7-B3C8-F29A022E065C}"/>
            </c:ext>
          </c:extLst>
        </c:ser>
        <c:ser>
          <c:idx val="5"/>
          <c:order val="5"/>
          <c:tx>
            <c:v>CP</c:v>
          </c:tx>
          <c:spPr>
            <a:ln w="25400" cmpd="sng">
              <a:solidFill>
                <a:srgbClr val="002060"/>
              </a:solidFill>
              <a:prstDash val="dash"/>
            </a:ln>
          </c:spPr>
          <c:marker>
            <c:symbol val="none"/>
          </c:marker>
          <c:cat>
            <c:numRef>
              <c:f>'Working sheet'!$M$2:$M$10</c:f>
              <c:numCache>
                <c:formatCode>General</c:formatCode>
                <c:ptCount val="9"/>
                <c:pt idx="0">
                  <c:v>1</c:v>
                </c:pt>
                <c:pt idx="1">
                  <c:v>2</c:v>
                </c:pt>
                <c:pt idx="2">
                  <c:v>3</c:v>
                </c:pt>
                <c:pt idx="3">
                  <c:v>4</c:v>
                </c:pt>
                <c:pt idx="4">
                  <c:v>5</c:v>
                </c:pt>
                <c:pt idx="5">
                  <c:v>6</c:v>
                </c:pt>
                <c:pt idx="6">
                  <c:v>7</c:v>
                </c:pt>
                <c:pt idx="7">
                  <c:v>8</c:v>
                </c:pt>
                <c:pt idx="8">
                  <c:v>9</c:v>
                </c:pt>
              </c:numCache>
            </c:numRef>
          </c:cat>
          <c:val>
            <c:numRef>
              <c:f>'Working sheet'!$N$20:$N$27</c:f>
              <c:numCache>
                <c:formatCode>General</c:formatCode>
                <c:ptCount val="8"/>
                <c:pt idx="0">
                  <c:v>10.86875</c:v>
                </c:pt>
                <c:pt idx="1">
                  <c:v>9.8562500000000028</c:v>
                </c:pt>
                <c:pt idx="2">
                  <c:v>9.5500000000000007</c:v>
                </c:pt>
                <c:pt idx="3">
                  <c:v>9.0562500000000004</c:v>
                </c:pt>
                <c:pt idx="4">
                  <c:v>8.5375000000000014</c:v>
                </c:pt>
                <c:pt idx="5">
                  <c:v>8.2249999999999996</c:v>
                </c:pt>
                <c:pt idx="6">
                  <c:v>8.0875000000000021</c:v>
                </c:pt>
                <c:pt idx="7">
                  <c:v>7.9312500000000004</c:v>
                </c:pt>
              </c:numCache>
            </c:numRef>
          </c:val>
          <c:smooth val="0"/>
          <c:extLst>
            <c:ext xmlns:c16="http://schemas.microsoft.com/office/drawing/2014/chart" uri="{C3380CC4-5D6E-409C-BE32-E72D297353CC}">
              <c16:uniqueId val="{00000004-1130-46A7-B3C8-F29A022E065C}"/>
            </c:ext>
          </c:extLst>
        </c:ser>
        <c:ser>
          <c:idx val="6"/>
          <c:order val="6"/>
          <c:tx>
            <c:v>DM</c:v>
          </c:tx>
          <c:spPr>
            <a:ln>
              <a:solidFill>
                <a:srgbClr val="0070C0"/>
              </a:solidFill>
            </a:ln>
          </c:spPr>
          <c:marker>
            <c:symbol val="none"/>
          </c:marker>
          <c:val>
            <c:numRef>
              <c:f>'Working sheet'!$U$20:$U$27</c:f>
              <c:numCache>
                <c:formatCode>0.00</c:formatCode>
                <c:ptCount val="8"/>
                <c:pt idx="0">
                  <c:v>22.60589498548968</c:v>
                </c:pt>
                <c:pt idx="1">
                  <c:v>25.414621858248911</c:v>
                </c:pt>
                <c:pt idx="2">
                  <c:v>28.19616616416824</c:v>
                </c:pt>
                <c:pt idx="3">
                  <c:v>27.565761430013971</c:v>
                </c:pt>
                <c:pt idx="4">
                  <c:v>28.059034195950201</c:v>
                </c:pt>
                <c:pt idx="5">
                  <c:v>27.46351400532021</c:v>
                </c:pt>
                <c:pt idx="6">
                  <c:v>28.494949969294851</c:v>
                </c:pt>
                <c:pt idx="7">
                  <c:v>30.259629511014449</c:v>
                </c:pt>
              </c:numCache>
            </c:numRef>
          </c:val>
          <c:smooth val="0"/>
          <c:extLst>
            <c:ext xmlns:c16="http://schemas.microsoft.com/office/drawing/2014/chart" uri="{C3380CC4-5D6E-409C-BE32-E72D297353CC}">
              <c16:uniqueId val="{00000005-1130-46A7-B3C8-F29A022E065C}"/>
            </c:ext>
          </c:extLst>
        </c:ser>
        <c:dLbls>
          <c:showLegendKey val="0"/>
          <c:showVal val="0"/>
          <c:showCatName val="0"/>
          <c:showSerName val="0"/>
          <c:showPercent val="0"/>
          <c:showBubbleSize val="0"/>
        </c:dLbls>
        <c:marker val="1"/>
        <c:smooth val="0"/>
        <c:axId val="-2049115152"/>
        <c:axId val="-2049111120"/>
      </c:lineChart>
      <c:lineChart>
        <c:grouping val="standard"/>
        <c:varyColors val="0"/>
        <c:ser>
          <c:idx val="0"/>
          <c:order val="0"/>
          <c:tx>
            <c:v>Yield</c:v>
          </c:tx>
          <c:spPr>
            <a:ln w="38100" cmpd="sng">
              <a:solidFill>
                <a:srgbClr val="DA5A4B"/>
              </a:solidFill>
              <a:prstDash val="solid"/>
            </a:ln>
          </c:spPr>
          <c:marker>
            <c:symbol val="none"/>
          </c:marker>
          <c:cat>
            <c:numRef>
              <c:f>'Working sheet'!$M$20:$M$27</c:f>
              <c:numCache>
                <c:formatCode>General</c:formatCode>
                <c:ptCount val="8"/>
                <c:pt idx="0">
                  <c:v>1</c:v>
                </c:pt>
                <c:pt idx="1">
                  <c:v>2</c:v>
                </c:pt>
                <c:pt idx="2">
                  <c:v>3</c:v>
                </c:pt>
                <c:pt idx="3">
                  <c:v>4</c:v>
                </c:pt>
                <c:pt idx="4">
                  <c:v>5</c:v>
                </c:pt>
                <c:pt idx="5">
                  <c:v>6</c:v>
                </c:pt>
                <c:pt idx="6">
                  <c:v>7</c:v>
                </c:pt>
                <c:pt idx="7">
                  <c:v>8</c:v>
                </c:pt>
              </c:numCache>
            </c:numRef>
          </c:cat>
          <c:val>
            <c:numRef>
              <c:f>'Working sheet'!$O$20:$O$27</c:f>
              <c:numCache>
                <c:formatCode>General</c:formatCode>
                <c:ptCount val="8"/>
                <c:pt idx="0">
                  <c:v>4.4615314903451226</c:v>
                </c:pt>
                <c:pt idx="1">
                  <c:v>5.0889832505716619</c:v>
                </c:pt>
                <c:pt idx="2">
                  <c:v>6.4911812214013986</c:v>
                </c:pt>
                <c:pt idx="3">
                  <c:v>6.6711166411821043</c:v>
                </c:pt>
                <c:pt idx="4">
                  <c:v>7.5565661523463739</c:v>
                </c:pt>
                <c:pt idx="5">
                  <c:v>7.4137250818087281</c:v>
                </c:pt>
                <c:pt idx="6">
                  <c:v>7.4274408112047858</c:v>
                </c:pt>
                <c:pt idx="7">
                  <c:v>7.6005084942280021</c:v>
                </c:pt>
              </c:numCache>
            </c:numRef>
          </c:val>
          <c:smooth val="0"/>
          <c:extLst>
            <c:ext xmlns:c16="http://schemas.microsoft.com/office/drawing/2014/chart" uri="{C3380CC4-5D6E-409C-BE32-E72D297353CC}">
              <c16:uniqueId val="{00000006-1130-46A7-B3C8-F29A022E065C}"/>
            </c:ext>
          </c:extLst>
        </c:ser>
        <c:dLbls>
          <c:showLegendKey val="0"/>
          <c:showVal val="0"/>
          <c:showCatName val="0"/>
          <c:showSerName val="0"/>
          <c:showPercent val="0"/>
          <c:showBubbleSize val="0"/>
        </c:dLbls>
        <c:marker val="1"/>
        <c:smooth val="0"/>
        <c:axId val="-2049103088"/>
        <c:axId val="-2049106848"/>
      </c:lineChart>
      <c:catAx>
        <c:axId val="-2049115152"/>
        <c:scaling>
          <c:orientation val="minMax"/>
        </c:scaling>
        <c:delete val="0"/>
        <c:axPos val="b"/>
        <c:title>
          <c:tx>
            <c:rich>
              <a:bodyPr/>
              <a:lstStyle/>
              <a:p>
                <a:pPr>
                  <a:defRPr/>
                </a:pPr>
                <a:r>
                  <a:rPr lang="en-US"/>
                  <a:t>Week at Harvest</a:t>
                </a:r>
              </a:p>
            </c:rich>
          </c:tx>
          <c:overlay val="0"/>
        </c:title>
        <c:numFmt formatCode="General" sourceLinked="1"/>
        <c:majorTickMark val="out"/>
        <c:minorTickMark val="none"/>
        <c:tickLblPos val="nextTo"/>
        <c:spPr>
          <a:ln>
            <a:solidFill>
              <a:schemeClr val="tx1"/>
            </a:solidFill>
          </a:ln>
        </c:spPr>
        <c:crossAx val="-2049111120"/>
        <c:crosses val="autoZero"/>
        <c:auto val="1"/>
        <c:lblAlgn val="ctr"/>
        <c:lblOffset val="100"/>
        <c:noMultiLvlLbl val="0"/>
      </c:catAx>
      <c:valAx>
        <c:axId val="-2049111120"/>
        <c:scaling>
          <c:orientation val="minMax"/>
        </c:scaling>
        <c:delete val="0"/>
        <c:axPos val="l"/>
        <c:title>
          <c:tx>
            <c:rich>
              <a:bodyPr rot="-5400000" vert="horz"/>
              <a:lstStyle/>
              <a:p>
                <a:pPr>
                  <a:defRPr/>
                </a:pPr>
                <a:r>
                  <a:rPr lang="en-US"/>
                  <a:t>Quality (%DM)</a:t>
                </a:r>
              </a:p>
            </c:rich>
          </c:tx>
          <c:overlay val="0"/>
        </c:title>
        <c:numFmt formatCode="General" sourceLinked="1"/>
        <c:majorTickMark val="out"/>
        <c:minorTickMark val="none"/>
        <c:tickLblPos val="nextTo"/>
        <c:spPr>
          <a:ln>
            <a:solidFill>
              <a:schemeClr val="tx1"/>
            </a:solidFill>
          </a:ln>
        </c:spPr>
        <c:crossAx val="-2049115152"/>
        <c:crosses val="autoZero"/>
        <c:crossBetween val="between"/>
      </c:valAx>
      <c:valAx>
        <c:axId val="-2049106848"/>
        <c:scaling>
          <c:orientation val="minMax"/>
        </c:scaling>
        <c:delete val="0"/>
        <c:axPos val="r"/>
        <c:title>
          <c:tx>
            <c:rich>
              <a:bodyPr/>
              <a:lstStyle/>
              <a:p>
                <a:pPr>
                  <a:defRPr/>
                </a:pPr>
                <a:r>
                  <a:rPr lang="en-US"/>
                  <a:t>Yield (tons DM/acre)</a:t>
                </a:r>
              </a:p>
            </c:rich>
          </c:tx>
          <c:overlay val="0"/>
        </c:title>
        <c:numFmt formatCode="General" sourceLinked="1"/>
        <c:majorTickMark val="out"/>
        <c:minorTickMark val="none"/>
        <c:tickLblPos val="nextTo"/>
        <c:crossAx val="-2049103088"/>
        <c:crosses val="max"/>
        <c:crossBetween val="between"/>
      </c:valAx>
      <c:catAx>
        <c:axId val="-2049103088"/>
        <c:scaling>
          <c:orientation val="minMax"/>
        </c:scaling>
        <c:delete val="1"/>
        <c:axPos val="b"/>
        <c:numFmt formatCode="General" sourceLinked="1"/>
        <c:majorTickMark val="out"/>
        <c:minorTickMark val="none"/>
        <c:tickLblPos val="nextTo"/>
        <c:crossAx val="-2049106848"/>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2"/>
          <c:order val="1"/>
          <c:tx>
            <c:v>Sugars</c:v>
          </c:tx>
          <c:spPr>
            <a:ln w="38100">
              <a:solidFill>
                <a:srgbClr val="7030A0"/>
              </a:solidFill>
              <a:prstDash val="dash"/>
            </a:ln>
          </c:spPr>
          <c:marker>
            <c:symbol val="none"/>
          </c:marker>
          <c:cat>
            <c:numRef>
              <c:f>'Working sheet'!$P$2:$P$10</c:f>
              <c:numCache>
                <c:formatCode>General</c:formatCode>
                <c:ptCount val="9"/>
                <c:pt idx="0">
                  <c:v>1</c:v>
                </c:pt>
                <c:pt idx="1">
                  <c:v>2</c:v>
                </c:pt>
                <c:pt idx="2">
                  <c:v>3</c:v>
                </c:pt>
                <c:pt idx="3">
                  <c:v>4</c:v>
                </c:pt>
                <c:pt idx="4">
                  <c:v>5</c:v>
                </c:pt>
                <c:pt idx="5">
                  <c:v>6</c:v>
                </c:pt>
                <c:pt idx="6">
                  <c:v>7</c:v>
                </c:pt>
                <c:pt idx="7">
                  <c:v>8</c:v>
                </c:pt>
                <c:pt idx="8">
                  <c:v>9</c:v>
                </c:pt>
              </c:numCache>
            </c:numRef>
          </c:cat>
          <c:val>
            <c:numRef>
              <c:f>'Working sheet'!$Y$20:$Y$27</c:f>
              <c:numCache>
                <c:formatCode>0.00</c:formatCode>
                <c:ptCount val="8"/>
                <c:pt idx="0">
                  <c:v>12.081250000000001</c:v>
                </c:pt>
                <c:pt idx="1">
                  <c:v>12.36875</c:v>
                </c:pt>
                <c:pt idx="2">
                  <c:v>12.90625</c:v>
                </c:pt>
                <c:pt idx="3">
                  <c:v>13.356249999999999</c:v>
                </c:pt>
                <c:pt idx="4">
                  <c:v>12.84375</c:v>
                </c:pt>
                <c:pt idx="5">
                  <c:v>12.78125</c:v>
                </c:pt>
                <c:pt idx="6">
                  <c:v>12.15</c:v>
                </c:pt>
                <c:pt idx="7">
                  <c:v>11.268750000000001</c:v>
                </c:pt>
              </c:numCache>
            </c:numRef>
          </c:val>
          <c:smooth val="0"/>
          <c:extLst>
            <c:ext xmlns:c16="http://schemas.microsoft.com/office/drawing/2014/chart" uri="{C3380CC4-5D6E-409C-BE32-E72D297353CC}">
              <c16:uniqueId val="{00000000-95C2-4ED9-804B-41E1B671B47D}"/>
            </c:ext>
          </c:extLst>
        </c:ser>
        <c:ser>
          <c:idx val="1"/>
          <c:order val="2"/>
          <c:tx>
            <c:v>Starch</c:v>
          </c:tx>
          <c:spPr>
            <a:ln w="38100">
              <a:solidFill>
                <a:srgbClr val="00B050"/>
              </a:solidFill>
              <a:prstDash val="dash"/>
            </a:ln>
          </c:spPr>
          <c:marker>
            <c:symbol val="none"/>
          </c:marker>
          <c:val>
            <c:numRef>
              <c:f>'Working sheet'!$Z$20:$Z$27</c:f>
              <c:numCache>
                <c:formatCode>0.00</c:formatCode>
                <c:ptCount val="8"/>
                <c:pt idx="0">
                  <c:v>7.90625</c:v>
                </c:pt>
                <c:pt idx="1">
                  <c:v>7.6187499999999977</c:v>
                </c:pt>
                <c:pt idx="2">
                  <c:v>8.0749999999999993</c:v>
                </c:pt>
                <c:pt idx="3">
                  <c:v>10.275</c:v>
                </c:pt>
                <c:pt idx="4">
                  <c:v>14.231249999999999</c:v>
                </c:pt>
                <c:pt idx="5">
                  <c:v>16.074999999999999</c:v>
                </c:pt>
                <c:pt idx="6">
                  <c:v>17.543749999999982</c:v>
                </c:pt>
                <c:pt idx="7">
                  <c:v>19.893750000000001</c:v>
                </c:pt>
              </c:numCache>
            </c:numRef>
          </c:val>
          <c:smooth val="0"/>
          <c:extLst>
            <c:ext xmlns:c16="http://schemas.microsoft.com/office/drawing/2014/chart" uri="{C3380CC4-5D6E-409C-BE32-E72D297353CC}">
              <c16:uniqueId val="{00000001-95C2-4ED9-804B-41E1B671B47D}"/>
            </c:ext>
          </c:extLst>
        </c:ser>
        <c:ser>
          <c:idx val="3"/>
          <c:order val="3"/>
          <c:tx>
            <c:v>NFC</c:v>
          </c:tx>
          <c:spPr>
            <a:ln w="38100">
              <a:solidFill>
                <a:srgbClr val="3E93D1"/>
              </a:solidFill>
              <a:prstDash val="dash"/>
            </a:ln>
          </c:spPr>
          <c:marker>
            <c:symbol val="none"/>
          </c:marker>
          <c:val>
            <c:numRef>
              <c:f>'Working sheet'!$AA$20:$AA$27</c:f>
              <c:numCache>
                <c:formatCode>0.00</c:formatCode>
                <c:ptCount val="8"/>
                <c:pt idx="0">
                  <c:v>31.868749999999981</c:v>
                </c:pt>
                <c:pt idx="1">
                  <c:v>31.306249999999981</c:v>
                </c:pt>
                <c:pt idx="2">
                  <c:v>33.15625</c:v>
                </c:pt>
                <c:pt idx="3">
                  <c:v>36.5625</c:v>
                </c:pt>
                <c:pt idx="4">
                  <c:v>40.306249999999999</c:v>
                </c:pt>
                <c:pt idx="5">
                  <c:v>40.725000000000001</c:v>
                </c:pt>
                <c:pt idx="6">
                  <c:v>41.78125</c:v>
                </c:pt>
                <c:pt idx="7">
                  <c:v>42.84375</c:v>
                </c:pt>
              </c:numCache>
            </c:numRef>
          </c:val>
          <c:smooth val="0"/>
          <c:extLst>
            <c:ext xmlns:c16="http://schemas.microsoft.com/office/drawing/2014/chart" uri="{C3380CC4-5D6E-409C-BE32-E72D297353CC}">
              <c16:uniqueId val="{00000002-95C2-4ED9-804B-41E1B671B47D}"/>
            </c:ext>
          </c:extLst>
        </c:ser>
        <c:dLbls>
          <c:showLegendKey val="0"/>
          <c:showVal val="0"/>
          <c:showCatName val="0"/>
          <c:showSerName val="0"/>
          <c:showPercent val="0"/>
          <c:showBubbleSize val="0"/>
        </c:dLbls>
        <c:marker val="1"/>
        <c:smooth val="0"/>
        <c:axId val="-2078849952"/>
        <c:axId val="-2078845920"/>
      </c:lineChart>
      <c:lineChart>
        <c:grouping val="standard"/>
        <c:varyColors val="0"/>
        <c:ser>
          <c:idx val="0"/>
          <c:order val="0"/>
          <c:tx>
            <c:v>Yield</c:v>
          </c:tx>
          <c:spPr>
            <a:ln w="38100" cmpd="sng">
              <a:solidFill>
                <a:srgbClr val="C00000"/>
              </a:solidFill>
              <a:prstDash val="solid"/>
            </a:ln>
          </c:spPr>
          <c:marker>
            <c:symbol val="none"/>
          </c:marker>
          <c:cat>
            <c:numRef>
              <c:f>'Working sheet'!$P$20:$P$27</c:f>
              <c:numCache>
                <c:formatCode>General</c:formatCode>
                <c:ptCount val="8"/>
                <c:pt idx="0">
                  <c:v>1</c:v>
                </c:pt>
                <c:pt idx="1">
                  <c:v>2</c:v>
                </c:pt>
                <c:pt idx="2">
                  <c:v>3</c:v>
                </c:pt>
                <c:pt idx="3">
                  <c:v>4</c:v>
                </c:pt>
                <c:pt idx="4">
                  <c:v>5</c:v>
                </c:pt>
                <c:pt idx="5">
                  <c:v>6</c:v>
                </c:pt>
                <c:pt idx="6">
                  <c:v>7</c:v>
                </c:pt>
                <c:pt idx="7">
                  <c:v>8</c:v>
                </c:pt>
              </c:numCache>
            </c:numRef>
          </c:cat>
          <c:val>
            <c:numRef>
              <c:f>'Working sheet'!$R$20:$R$27</c:f>
              <c:numCache>
                <c:formatCode>General</c:formatCode>
                <c:ptCount val="8"/>
                <c:pt idx="0">
                  <c:v>4.4615314903451226</c:v>
                </c:pt>
                <c:pt idx="1">
                  <c:v>5.0889832505716619</c:v>
                </c:pt>
                <c:pt idx="2">
                  <c:v>6.4911812214013986</c:v>
                </c:pt>
                <c:pt idx="3">
                  <c:v>6.6711166411821043</c:v>
                </c:pt>
                <c:pt idx="4">
                  <c:v>7.5565661523463739</c:v>
                </c:pt>
                <c:pt idx="5">
                  <c:v>7.4137250818087281</c:v>
                </c:pt>
                <c:pt idx="6">
                  <c:v>7.4274408112047858</c:v>
                </c:pt>
                <c:pt idx="7">
                  <c:v>7.6005084942280021</c:v>
                </c:pt>
              </c:numCache>
            </c:numRef>
          </c:val>
          <c:smooth val="0"/>
          <c:extLst>
            <c:ext xmlns:c16="http://schemas.microsoft.com/office/drawing/2014/chart" uri="{C3380CC4-5D6E-409C-BE32-E72D297353CC}">
              <c16:uniqueId val="{00000003-95C2-4ED9-804B-41E1B671B47D}"/>
            </c:ext>
          </c:extLst>
        </c:ser>
        <c:dLbls>
          <c:showLegendKey val="0"/>
          <c:showVal val="0"/>
          <c:showCatName val="0"/>
          <c:showSerName val="0"/>
          <c:showPercent val="0"/>
          <c:showBubbleSize val="0"/>
        </c:dLbls>
        <c:marker val="1"/>
        <c:smooth val="0"/>
        <c:axId val="-2078838400"/>
        <c:axId val="-2078842160"/>
      </c:lineChart>
      <c:catAx>
        <c:axId val="-2078849952"/>
        <c:scaling>
          <c:orientation val="minMax"/>
        </c:scaling>
        <c:delete val="0"/>
        <c:axPos val="b"/>
        <c:title>
          <c:tx>
            <c:rich>
              <a:bodyPr/>
              <a:lstStyle/>
              <a:p>
                <a:pPr>
                  <a:defRPr/>
                </a:pPr>
                <a:r>
                  <a:rPr lang="en-US"/>
                  <a:t>Week at Harvest</a:t>
                </a:r>
              </a:p>
            </c:rich>
          </c:tx>
          <c:overlay val="0"/>
        </c:title>
        <c:numFmt formatCode="General" sourceLinked="1"/>
        <c:majorTickMark val="out"/>
        <c:minorTickMark val="none"/>
        <c:tickLblPos val="nextTo"/>
        <c:crossAx val="-2078845920"/>
        <c:crosses val="autoZero"/>
        <c:auto val="1"/>
        <c:lblAlgn val="ctr"/>
        <c:lblOffset val="100"/>
        <c:noMultiLvlLbl val="0"/>
      </c:catAx>
      <c:valAx>
        <c:axId val="-2078845920"/>
        <c:scaling>
          <c:orientation val="minMax"/>
        </c:scaling>
        <c:delete val="0"/>
        <c:axPos val="l"/>
        <c:title>
          <c:tx>
            <c:rich>
              <a:bodyPr rot="-5400000" vert="horz"/>
              <a:lstStyle/>
              <a:p>
                <a:pPr>
                  <a:defRPr/>
                </a:pPr>
                <a:r>
                  <a:rPr lang="en-US"/>
                  <a:t>Quality (%DM)</a:t>
                </a:r>
              </a:p>
            </c:rich>
          </c:tx>
          <c:overlay val="0"/>
        </c:title>
        <c:numFmt formatCode="0" sourceLinked="0"/>
        <c:majorTickMark val="out"/>
        <c:minorTickMark val="none"/>
        <c:tickLblPos val="nextTo"/>
        <c:crossAx val="-2078849952"/>
        <c:crosses val="autoZero"/>
        <c:crossBetween val="between"/>
      </c:valAx>
      <c:valAx>
        <c:axId val="-2078842160"/>
        <c:scaling>
          <c:orientation val="minMax"/>
        </c:scaling>
        <c:delete val="0"/>
        <c:axPos val="r"/>
        <c:title>
          <c:tx>
            <c:rich>
              <a:bodyPr/>
              <a:lstStyle/>
              <a:p>
                <a:pPr>
                  <a:defRPr/>
                </a:pPr>
                <a:r>
                  <a:rPr lang="en-US" dirty="0" smtClean="0"/>
                  <a:t>Yield</a:t>
                </a:r>
                <a:r>
                  <a:rPr lang="en-US" baseline="0" dirty="0" smtClean="0"/>
                  <a:t> (tons DM/acre)</a:t>
                </a:r>
                <a:endParaRPr lang="en-US" dirty="0"/>
              </a:p>
            </c:rich>
          </c:tx>
          <c:overlay val="0"/>
        </c:title>
        <c:numFmt formatCode="General" sourceLinked="1"/>
        <c:majorTickMark val="out"/>
        <c:minorTickMark val="none"/>
        <c:tickLblPos val="nextTo"/>
        <c:crossAx val="-2078838400"/>
        <c:crosses val="max"/>
        <c:crossBetween val="between"/>
      </c:valAx>
      <c:catAx>
        <c:axId val="-2078838400"/>
        <c:scaling>
          <c:orientation val="minMax"/>
        </c:scaling>
        <c:delete val="1"/>
        <c:axPos val="b"/>
        <c:numFmt formatCode="General" sourceLinked="1"/>
        <c:majorTickMark val="out"/>
        <c:minorTickMark val="none"/>
        <c:tickLblPos val="nextTo"/>
        <c:crossAx val="-2078842160"/>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b="1"/>
              <a:t>Fall N Uptake</a:t>
            </a:r>
          </a:p>
        </c:rich>
      </c:tx>
      <c:layout>
        <c:manualLayout>
          <c:xMode val="edge"/>
          <c:yMode val="edge"/>
          <c:x val="0.44077905340058698"/>
          <c:y val="1.58686978599927E-2"/>
        </c:manualLayout>
      </c:layout>
      <c:overlay val="1"/>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v>By 9/20</c:v>
          </c:tx>
          <c:spPr>
            <a:solidFill>
              <a:srgbClr val="0070C0"/>
            </a:solidFill>
            <a:ln>
              <a:solidFill>
                <a:schemeClr val="tx1"/>
              </a:solidFill>
            </a:ln>
            <a:effectLst/>
          </c:spPr>
          <c:invertIfNegative val="0"/>
          <c:errBars>
            <c:errBarType val="both"/>
            <c:errValType val="fixedVal"/>
            <c:noEndCap val="0"/>
            <c:val val="10.5"/>
            <c:spPr>
              <a:noFill/>
              <a:ln w="9525" cap="flat" cmpd="sng" algn="ctr">
                <a:solidFill>
                  <a:schemeClr val="tx1">
                    <a:lumMod val="65000"/>
                    <a:lumOff val="35000"/>
                  </a:schemeClr>
                </a:solidFill>
                <a:round/>
              </a:ln>
              <a:effectLst/>
            </c:spPr>
          </c:errBars>
          <c:cat>
            <c:numRef>
              <c:f>'Fall SAS Output'!$Y$133:$Y$137</c:f>
              <c:numCache>
                <c:formatCode>General</c:formatCode>
                <c:ptCount val="5"/>
                <c:pt idx="0">
                  <c:v>0</c:v>
                </c:pt>
                <c:pt idx="1">
                  <c:v>30</c:v>
                </c:pt>
                <c:pt idx="2">
                  <c:v>60</c:v>
                </c:pt>
                <c:pt idx="3">
                  <c:v>90</c:v>
                </c:pt>
                <c:pt idx="4">
                  <c:v>120</c:v>
                </c:pt>
              </c:numCache>
            </c:numRef>
          </c:cat>
          <c:val>
            <c:numRef>
              <c:f>'Fall SAS Output'!$Z$133:$Z$137</c:f>
              <c:numCache>
                <c:formatCode>General</c:formatCode>
                <c:ptCount val="5"/>
                <c:pt idx="0">
                  <c:v>34.543400000000013</c:v>
                </c:pt>
                <c:pt idx="1">
                  <c:v>51.689500000000002</c:v>
                </c:pt>
                <c:pt idx="2">
                  <c:v>67.013900000000007</c:v>
                </c:pt>
                <c:pt idx="3">
                  <c:v>73.209999999999994</c:v>
                </c:pt>
                <c:pt idx="4">
                  <c:v>75.346100000000007</c:v>
                </c:pt>
              </c:numCache>
            </c:numRef>
          </c:val>
          <c:extLst>
            <c:ext xmlns:c16="http://schemas.microsoft.com/office/drawing/2014/chart" uri="{C3380CC4-5D6E-409C-BE32-E72D297353CC}">
              <c16:uniqueId val="{00000000-8EF3-4953-8A57-BC575142D389}"/>
            </c:ext>
          </c:extLst>
        </c:ser>
        <c:ser>
          <c:idx val="1"/>
          <c:order val="1"/>
          <c:tx>
            <c:v>After 9/20</c:v>
          </c:tx>
          <c:spPr>
            <a:solidFill>
              <a:schemeClr val="accent1"/>
            </a:solidFill>
            <a:ln>
              <a:solidFill>
                <a:schemeClr val="tx1"/>
              </a:solidFill>
            </a:ln>
            <a:effectLst/>
          </c:spPr>
          <c:invertIfNegative val="0"/>
          <c:errBars>
            <c:errBarType val="both"/>
            <c:errValType val="fixedVal"/>
            <c:noEndCap val="0"/>
            <c:val val="11.1"/>
            <c:spPr>
              <a:noFill/>
              <a:ln w="9525" cap="flat" cmpd="sng" algn="ctr">
                <a:solidFill>
                  <a:schemeClr val="tx1">
                    <a:lumMod val="65000"/>
                    <a:lumOff val="35000"/>
                  </a:schemeClr>
                </a:solidFill>
                <a:round/>
              </a:ln>
              <a:effectLst/>
            </c:spPr>
          </c:errBars>
          <c:cat>
            <c:numRef>
              <c:f>'Fall SAS Output'!$Y$133:$Y$137</c:f>
              <c:numCache>
                <c:formatCode>General</c:formatCode>
                <c:ptCount val="5"/>
                <c:pt idx="0">
                  <c:v>0</c:v>
                </c:pt>
                <c:pt idx="1">
                  <c:v>30</c:v>
                </c:pt>
                <c:pt idx="2">
                  <c:v>60</c:v>
                </c:pt>
                <c:pt idx="3">
                  <c:v>90</c:v>
                </c:pt>
                <c:pt idx="4">
                  <c:v>120</c:v>
                </c:pt>
              </c:numCache>
            </c:numRef>
          </c:cat>
          <c:val>
            <c:numRef>
              <c:f>'Fall SAS Output'!$Z$139:$Z$143</c:f>
              <c:numCache>
                <c:formatCode>General</c:formatCode>
                <c:ptCount val="5"/>
                <c:pt idx="0">
                  <c:v>26.152100000000001</c:v>
                </c:pt>
                <c:pt idx="1">
                  <c:v>29.5063</c:v>
                </c:pt>
                <c:pt idx="2">
                  <c:v>28.875399999999999</c:v>
                </c:pt>
                <c:pt idx="3">
                  <c:v>28.998799999999981</c:v>
                </c:pt>
                <c:pt idx="4">
                  <c:v>30.071899999999999</c:v>
                </c:pt>
              </c:numCache>
            </c:numRef>
          </c:val>
          <c:extLst>
            <c:ext xmlns:c16="http://schemas.microsoft.com/office/drawing/2014/chart" uri="{C3380CC4-5D6E-409C-BE32-E72D297353CC}">
              <c16:uniqueId val="{00000001-8EF3-4953-8A57-BC575142D389}"/>
            </c:ext>
          </c:extLst>
        </c:ser>
        <c:dLbls>
          <c:showLegendKey val="0"/>
          <c:showVal val="0"/>
          <c:showCatName val="0"/>
          <c:showSerName val="0"/>
          <c:showPercent val="0"/>
          <c:showBubbleSize val="0"/>
        </c:dLbls>
        <c:gapWidth val="219"/>
        <c:overlap val="-27"/>
        <c:axId val="-2048491680"/>
        <c:axId val="-2075425648"/>
      </c:barChart>
      <c:catAx>
        <c:axId val="-2048491680"/>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b="1"/>
                  <a:t>Fall N rate (lbs/acre)</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75425648"/>
        <c:crosses val="autoZero"/>
        <c:auto val="1"/>
        <c:lblAlgn val="ctr"/>
        <c:lblOffset val="100"/>
        <c:noMultiLvlLbl val="0"/>
      </c:catAx>
      <c:valAx>
        <c:axId val="-2075425648"/>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b="1"/>
                  <a:t>Fall N uptake (lbs N/acre)</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48491680"/>
        <c:crosses val="autoZero"/>
        <c:crossBetween val="between"/>
      </c:valAx>
      <c:spPr>
        <a:noFill/>
        <a:ln>
          <a:noFill/>
        </a:ln>
        <a:effectLst/>
      </c:spPr>
    </c:plotArea>
    <c:legend>
      <c:legendPos val="r"/>
      <c:layout>
        <c:manualLayout>
          <c:xMode val="edge"/>
          <c:yMode val="edge"/>
          <c:x val="0.155329833770779"/>
          <c:y val="9.2502727488226105E-2"/>
          <c:w val="0.16828127734033199"/>
          <c:h val="0.227852724203816"/>
        </c:manualLayout>
      </c:layout>
      <c:overlay val="1"/>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r>
              <a:rPr lang="en-US" sz="2160" b="1" dirty="0"/>
              <a:t>Fall Apparent N Recovery</a:t>
            </a:r>
          </a:p>
        </c:rich>
      </c:tx>
      <c:layout>
        <c:manualLayout>
          <c:xMode val="edge"/>
          <c:yMode val="edge"/>
          <c:x val="0.330657651098407"/>
          <c:y val="2.0402611534276398E-2"/>
        </c:manualLayout>
      </c:layout>
      <c:overlay val="1"/>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v>By 9/20</c:v>
          </c:tx>
          <c:spPr>
            <a:solidFill>
              <a:srgbClr val="0070C0"/>
            </a:solidFill>
            <a:ln>
              <a:solidFill>
                <a:schemeClr val="tx1"/>
              </a:solidFill>
            </a:ln>
            <a:effectLst/>
          </c:spPr>
          <c:invertIfNegative val="0"/>
          <c:errBars>
            <c:errBarType val="both"/>
            <c:errValType val="fixedVal"/>
            <c:noEndCap val="0"/>
            <c:val val="0.05"/>
            <c:spPr>
              <a:noFill/>
              <a:ln w="9525" cap="flat" cmpd="sng" algn="ctr">
                <a:solidFill>
                  <a:schemeClr val="tx1">
                    <a:lumMod val="65000"/>
                    <a:lumOff val="35000"/>
                  </a:schemeClr>
                </a:solidFill>
                <a:round/>
              </a:ln>
              <a:effectLst/>
            </c:spPr>
          </c:errBars>
          <c:cat>
            <c:numRef>
              <c:f>'Fall SAS Output'!$CH$165:$CH$168</c:f>
              <c:numCache>
                <c:formatCode>General</c:formatCode>
                <c:ptCount val="4"/>
                <c:pt idx="0">
                  <c:v>30</c:v>
                </c:pt>
                <c:pt idx="1">
                  <c:v>60</c:v>
                </c:pt>
                <c:pt idx="2">
                  <c:v>90</c:v>
                </c:pt>
                <c:pt idx="3">
                  <c:v>120</c:v>
                </c:pt>
              </c:numCache>
            </c:numRef>
          </c:cat>
          <c:val>
            <c:numRef>
              <c:f>'Fall SAS Output'!$CI$165:$CI$168</c:f>
              <c:numCache>
                <c:formatCode>General</c:formatCode>
                <c:ptCount val="4"/>
                <c:pt idx="0">
                  <c:v>0.57157999999999998</c:v>
                </c:pt>
                <c:pt idx="1">
                  <c:v>0.54120000000000001</c:v>
                </c:pt>
                <c:pt idx="2">
                  <c:v>0.42962</c:v>
                </c:pt>
                <c:pt idx="3">
                  <c:v>0.35021999999999998</c:v>
                </c:pt>
              </c:numCache>
            </c:numRef>
          </c:val>
          <c:extLst>
            <c:ext xmlns:c16="http://schemas.microsoft.com/office/drawing/2014/chart" uri="{C3380CC4-5D6E-409C-BE32-E72D297353CC}">
              <c16:uniqueId val="{00000000-1A67-4994-8131-30174592F2E7}"/>
            </c:ext>
          </c:extLst>
        </c:ser>
        <c:ser>
          <c:idx val="1"/>
          <c:order val="1"/>
          <c:tx>
            <c:v>After 9/20</c:v>
          </c:tx>
          <c:spPr>
            <a:solidFill>
              <a:schemeClr val="accent1"/>
            </a:solidFill>
            <a:ln>
              <a:solidFill>
                <a:schemeClr val="tx1"/>
              </a:solidFill>
            </a:ln>
            <a:effectLst/>
          </c:spPr>
          <c:invertIfNegative val="0"/>
          <c:errBars>
            <c:errBarType val="both"/>
            <c:errValType val="fixedVal"/>
            <c:noEndCap val="0"/>
            <c:val val="0.05"/>
            <c:spPr>
              <a:noFill/>
              <a:ln w="9525" cap="flat" cmpd="sng" algn="ctr">
                <a:solidFill>
                  <a:schemeClr val="tx1">
                    <a:lumMod val="65000"/>
                    <a:lumOff val="35000"/>
                  </a:schemeClr>
                </a:solidFill>
                <a:round/>
              </a:ln>
              <a:effectLst/>
            </c:spPr>
          </c:errBars>
          <c:val>
            <c:numRef>
              <c:f>'Fall SAS Output'!$CI$170:$CI$173</c:f>
              <c:numCache>
                <c:formatCode>General</c:formatCode>
                <c:ptCount val="4"/>
                <c:pt idx="0">
                  <c:v>8.5118333333333296E-2</c:v>
                </c:pt>
                <c:pt idx="1">
                  <c:v>4.5359999999999998E-2</c:v>
                </c:pt>
                <c:pt idx="2">
                  <c:v>3.1613333333333299E-2</c:v>
                </c:pt>
                <c:pt idx="3">
                  <c:v>3.2649999999999998E-2</c:v>
                </c:pt>
              </c:numCache>
            </c:numRef>
          </c:val>
          <c:extLst>
            <c:ext xmlns:c16="http://schemas.microsoft.com/office/drawing/2014/chart" uri="{C3380CC4-5D6E-409C-BE32-E72D297353CC}">
              <c16:uniqueId val="{00000001-1A67-4994-8131-30174592F2E7}"/>
            </c:ext>
          </c:extLst>
        </c:ser>
        <c:dLbls>
          <c:showLegendKey val="0"/>
          <c:showVal val="0"/>
          <c:showCatName val="0"/>
          <c:showSerName val="0"/>
          <c:showPercent val="0"/>
          <c:showBubbleSize val="0"/>
        </c:dLbls>
        <c:gapWidth val="219"/>
        <c:overlap val="-27"/>
        <c:axId val="-2048444576"/>
        <c:axId val="-2048440816"/>
      </c:barChart>
      <c:catAx>
        <c:axId val="-2048444576"/>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b="1" dirty="0" smtClean="0"/>
                  <a:t>Fall</a:t>
                </a:r>
                <a:r>
                  <a:rPr lang="en-US" b="1" baseline="0" dirty="0" smtClean="0"/>
                  <a:t> </a:t>
                </a:r>
                <a:r>
                  <a:rPr lang="en-US" b="1" dirty="0" smtClean="0"/>
                  <a:t>N </a:t>
                </a:r>
                <a:r>
                  <a:rPr lang="en-US" b="1" dirty="0"/>
                  <a:t>rate (</a:t>
                </a:r>
                <a:r>
                  <a:rPr lang="en-US" b="1" dirty="0" err="1"/>
                  <a:t>lbs</a:t>
                </a:r>
                <a:r>
                  <a:rPr lang="en-US" b="1" dirty="0"/>
                  <a:t> N/acre)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48440816"/>
        <c:crosses val="autoZero"/>
        <c:auto val="1"/>
        <c:lblAlgn val="ctr"/>
        <c:lblOffset val="100"/>
        <c:noMultiLvlLbl val="0"/>
      </c:catAx>
      <c:valAx>
        <c:axId val="-2048440816"/>
        <c:scaling>
          <c:orientation val="minMax"/>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b="1"/>
                  <a:t>ANR (%)</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48444576"/>
        <c:crosses val="autoZero"/>
        <c:crossBetween val="between"/>
      </c:valAx>
      <c:spPr>
        <a:noFill/>
        <a:ln>
          <a:noFill/>
        </a:ln>
        <a:effectLst/>
      </c:spPr>
    </c:plotArea>
    <c:legend>
      <c:legendPos val="r"/>
      <c:layout>
        <c:manualLayout>
          <c:xMode val="edge"/>
          <c:yMode val="edge"/>
          <c:x val="0.52778394560947295"/>
          <c:y val="0.120148712368516"/>
          <c:w val="0.46235281163484698"/>
          <c:h val="0.119988954386686"/>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r>
              <a:rPr lang="en-US" b="1" dirty="0" smtClean="0"/>
              <a:t>Fall Nitrogen Use Efficiency</a:t>
            </a:r>
            <a:endParaRPr lang="en-US" b="1" dirty="0"/>
          </a:p>
        </c:rich>
      </c:tx>
      <c:layout>
        <c:manualLayout>
          <c:xMode val="edge"/>
          <c:yMode val="edge"/>
          <c:x val="0.26245122484689398"/>
          <c:y val="1.4095092299732701E-2"/>
        </c:manualLayout>
      </c:layout>
      <c:overlay val="1"/>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v>By 9/20</c:v>
          </c:tx>
          <c:spPr>
            <a:solidFill>
              <a:srgbClr val="0070C0"/>
            </a:solidFill>
            <a:ln>
              <a:solidFill>
                <a:schemeClr val="tx1"/>
              </a:solidFill>
            </a:ln>
            <a:effectLst/>
          </c:spPr>
          <c:invertIfNegative val="0"/>
          <c:errBars>
            <c:errBarType val="both"/>
            <c:errValType val="fixedVal"/>
            <c:noEndCap val="0"/>
            <c:val val="2"/>
            <c:spPr>
              <a:noFill/>
              <a:ln w="9525" cap="flat" cmpd="sng" algn="ctr">
                <a:solidFill>
                  <a:schemeClr val="tx1">
                    <a:lumMod val="65000"/>
                    <a:lumOff val="35000"/>
                  </a:schemeClr>
                </a:solidFill>
                <a:round/>
              </a:ln>
              <a:effectLst/>
            </c:spPr>
          </c:errBars>
          <c:cat>
            <c:numRef>
              <c:f>'Fall N Data'!$AR$2:$AR$5</c:f>
              <c:numCache>
                <c:formatCode>General</c:formatCode>
                <c:ptCount val="4"/>
                <c:pt idx="0">
                  <c:v>30</c:v>
                </c:pt>
                <c:pt idx="1">
                  <c:v>60</c:v>
                </c:pt>
                <c:pt idx="2">
                  <c:v>90</c:v>
                </c:pt>
                <c:pt idx="3">
                  <c:v>120</c:v>
                </c:pt>
              </c:numCache>
            </c:numRef>
          </c:cat>
          <c:val>
            <c:numRef>
              <c:f>'Fall N Data'!$AS$2:$AS$5</c:f>
              <c:numCache>
                <c:formatCode>General</c:formatCode>
                <c:ptCount val="4"/>
                <c:pt idx="0">
                  <c:v>15.23845201224543</c:v>
                </c:pt>
                <c:pt idx="1">
                  <c:v>14.729369531856671</c:v>
                </c:pt>
                <c:pt idx="2">
                  <c:v>11.091695154734699</c:v>
                </c:pt>
                <c:pt idx="3">
                  <c:v>8.0836741855703185</c:v>
                </c:pt>
              </c:numCache>
            </c:numRef>
          </c:val>
          <c:extLst>
            <c:ext xmlns:c16="http://schemas.microsoft.com/office/drawing/2014/chart" uri="{C3380CC4-5D6E-409C-BE32-E72D297353CC}">
              <c16:uniqueId val="{00000000-D176-4F1A-8A65-71DC2B0BF71E}"/>
            </c:ext>
          </c:extLst>
        </c:ser>
        <c:ser>
          <c:idx val="1"/>
          <c:order val="1"/>
          <c:tx>
            <c:v>After 9/20</c:v>
          </c:tx>
          <c:spPr>
            <a:solidFill>
              <a:schemeClr val="accent1"/>
            </a:solidFill>
            <a:ln>
              <a:solidFill>
                <a:schemeClr val="tx1"/>
              </a:solidFill>
            </a:ln>
            <a:effectLst/>
          </c:spPr>
          <c:invertIfNegative val="0"/>
          <c:errBars>
            <c:errBarType val="both"/>
            <c:errValType val="fixedVal"/>
            <c:noEndCap val="0"/>
            <c:val val="2"/>
            <c:spPr>
              <a:noFill/>
              <a:ln w="9525" cap="flat" cmpd="sng" algn="ctr">
                <a:solidFill>
                  <a:schemeClr val="tx1">
                    <a:lumMod val="65000"/>
                    <a:lumOff val="35000"/>
                  </a:schemeClr>
                </a:solidFill>
                <a:round/>
              </a:ln>
              <a:effectLst/>
            </c:spPr>
          </c:errBars>
          <c:cat>
            <c:numRef>
              <c:f>'Fall N Data'!$AR$2:$AR$5</c:f>
              <c:numCache>
                <c:formatCode>General</c:formatCode>
                <c:ptCount val="4"/>
                <c:pt idx="0">
                  <c:v>30</c:v>
                </c:pt>
                <c:pt idx="1">
                  <c:v>60</c:v>
                </c:pt>
                <c:pt idx="2">
                  <c:v>90</c:v>
                </c:pt>
                <c:pt idx="3">
                  <c:v>120</c:v>
                </c:pt>
              </c:numCache>
            </c:numRef>
          </c:cat>
          <c:val>
            <c:numRef>
              <c:f>'Fall N Data'!$AS$6:$AS$9</c:f>
              <c:numCache>
                <c:formatCode>General</c:formatCode>
                <c:ptCount val="4"/>
                <c:pt idx="0">
                  <c:v>2.7186109448235931</c:v>
                </c:pt>
                <c:pt idx="1">
                  <c:v>1.296826374280974</c:v>
                </c:pt>
                <c:pt idx="2">
                  <c:v>0.75529580960663201</c:v>
                </c:pt>
                <c:pt idx="3">
                  <c:v>0.98095581657935005</c:v>
                </c:pt>
              </c:numCache>
            </c:numRef>
          </c:val>
          <c:extLst>
            <c:ext xmlns:c16="http://schemas.microsoft.com/office/drawing/2014/chart" uri="{C3380CC4-5D6E-409C-BE32-E72D297353CC}">
              <c16:uniqueId val="{00000001-D176-4F1A-8A65-71DC2B0BF71E}"/>
            </c:ext>
          </c:extLst>
        </c:ser>
        <c:dLbls>
          <c:showLegendKey val="0"/>
          <c:showVal val="0"/>
          <c:showCatName val="0"/>
          <c:showSerName val="0"/>
          <c:showPercent val="0"/>
          <c:showBubbleSize val="0"/>
        </c:dLbls>
        <c:gapWidth val="219"/>
        <c:overlap val="-27"/>
        <c:axId val="-2049530000"/>
        <c:axId val="-2049525968"/>
      </c:barChart>
      <c:catAx>
        <c:axId val="-2049530000"/>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b="1" smtClean="0"/>
                  <a:t>Fall N rate (</a:t>
                </a:r>
                <a:r>
                  <a:rPr lang="en-US" b="1" dirty="0" err="1" smtClean="0"/>
                  <a:t>lbs</a:t>
                </a:r>
                <a:r>
                  <a:rPr lang="en-US" b="1" dirty="0" smtClean="0"/>
                  <a:t> N/acre)</a:t>
                </a:r>
                <a:endParaRPr lang="en-US" b="1"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49525968"/>
        <c:crosses val="autoZero"/>
        <c:auto val="1"/>
        <c:lblAlgn val="ctr"/>
        <c:lblOffset val="100"/>
        <c:noMultiLvlLbl val="0"/>
      </c:catAx>
      <c:valAx>
        <c:axId val="-2049525968"/>
        <c:scaling>
          <c:orientation val="minMax"/>
          <c:min val="-2"/>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b="1" dirty="0" smtClean="0"/>
                  <a:t>NUE</a:t>
                </a:r>
                <a:r>
                  <a:rPr lang="en-US" b="1" baseline="0" dirty="0" smtClean="0"/>
                  <a:t> (</a:t>
                </a:r>
                <a:r>
                  <a:rPr lang="en-US" b="1" baseline="0" dirty="0" err="1" smtClean="0"/>
                  <a:t>lbs</a:t>
                </a:r>
                <a:r>
                  <a:rPr lang="en-US" b="1" baseline="0" dirty="0" smtClean="0"/>
                  <a:t> DM/</a:t>
                </a:r>
                <a:r>
                  <a:rPr lang="en-US" b="1" baseline="0" dirty="0" err="1" smtClean="0"/>
                  <a:t>lbs</a:t>
                </a:r>
                <a:r>
                  <a:rPr lang="en-US" b="1" baseline="0" dirty="0" smtClean="0"/>
                  <a:t> N)</a:t>
                </a:r>
                <a:endParaRPr lang="en-US" b="1"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49530000"/>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tx>
            <c:v>Cereal Rye</c:v>
          </c:tx>
          <c:spPr>
            <a:ln w="47625">
              <a:noFill/>
            </a:ln>
            <a:effectLst/>
          </c:spPr>
          <c:marker>
            <c:symbol val="diamond"/>
            <c:size val="12"/>
            <c:spPr>
              <a:solidFill>
                <a:srgbClr val="DA5A4B"/>
              </a:solidFill>
              <a:ln>
                <a:solidFill>
                  <a:schemeClr val="tx1"/>
                </a:solidFill>
              </a:ln>
              <a:effectLst/>
            </c:spPr>
          </c:marker>
          <c:xVal>
            <c:numRef>
              <c:f>'MERN and yield'!$AN$2:$AN$22</c:f>
              <c:numCache>
                <c:formatCode>General</c:formatCode>
                <c:ptCount val="21"/>
                <c:pt idx="0">
                  <c:v>0</c:v>
                </c:pt>
                <c:pt idx="1">
                  <c:v>0</c:v>
                </c:pt>
                <c:pt idx="2">
                  <c:v>0</c:v>
                </c:pt>
                <c:pt idx="3">
                  <c:v>0</c:v>
                </c:pt>
                <c:pt idx="4">
                  <c:v>0</c:v>
                </c:pt>
                <c:pt idx="5">
                  <c:v>30</c:v>
                </c:pt>
                <c:pt idx="6">
                  <c:v>56</c:v>
                </c:pt>
                <c:pt idx="7">
                  <c:v>63</c:v>
                </c:pt>
                <c:pt idx="8">
                  <c:v>67</c:v>
                </c:pt>
                <c:pt idx="9">
                  <c:v>70</c:v>
                </c:pt>
                <c:pt idx="10">
                  <c:v>70.8</c:v>
                </c:pt>
                <c:pt idx="11">
                  <c:v>74</c:v>
                </c:pt>
                <c:pt idx="12">
                  <c:v>75</c:v>
                </c:pt>
                <c:pt idx="13">
                  <c:v>76</c:v>
                </c:pt>
                <c:pt idx="14">
                  <c:v>81</c:v>
                </c:pt>
                <c:pt idx="15">
                  <c:v>83</c:v>
                </c:pt>
                <c:pt idx="16">
                  <c:v>84</c:v>
                </c:pt>
                <c:pt idx="17">
                  <c:v>84</c:v>
                </c:pt>
                <c:pt idx="18">
                  <c:v>90</c:v>
                </c:pt>
                <c:pt idx="19">
                  <c:v>93</c:v>
                </c:pt>
                <c:pt idx="20">
                  <c:v>127</c:v>
                </c:pt>
              </c:numCache>
            </c:numRef>
          </c:xVal>
          <c:yVal>
            <c:numRef>
              <c:f>'MERN and yield'!$AP$2:$AP$22</c:f>
              <c:numCache>
                <c:formatCode>General</c:formatCode>
                <c:ptCount val="21"/>
                <c:pt idx="0">
                  <c:v>1.1399999999999999</c:v>
                </c:pt>
                <c:pt idx="1">
                  <c:v>1.1499999999999999</c:v>
                </c:pt>
                <c:pt idx="2">
                  <c:v>1.1499999999999999</c:v>
                </c:pt>
                <c:pt idx="3">
                  <c:v>1.25</c:v>
                </c:pt>
                <c:pt idx="4">
                  <c:v>1.87</c:v>
                </c:pt>
                <c:pt idx="5">
                  <c:v>1.07</c:v>
                </c:pt>
                <c:pt idx="6">
                  <c:v>0.85</c:v>
                </c:pt>
                <c:pt idx="7">
                  <c:v>1.47</c:v>
                </c:pt>
                <c:pt idx="8">
                  <c:v>0.73</c:v>
                </c:pt>
                <c:pt idx="9">
                  <c:v>1.82</c:v>
                </c:pt>
                <c:pt idx="10">
                  <c:v>1.52</c:v>
                </c:pt>
                <c:pt idx="11">
                  <c:v>2.39</c:v>
                </c:pt>
                <c:pt idx="12">
                  <c:v>1.75</c:v>
                </c:pt>
                <c:pt idx="13">
                  <c:v>1.73</c:v>
                </c:pt>
                <c:pt idx="14">
                  <c:v>1</c:v>
                </c:pt>
                <c:pt idx="15">
                  <c:v>1.74</c:v>
                </c:pt>
                <c:pt idx="16">
                  <c:v>1.85</c:v>
                </c:pt>
                <c:pt idx="17">
                  <c:v>2.41</c:v>
                </c:pt>
                <c:pt idx="18">
                  <c:v>2.17</c:v>
                </c:pt>
                <c:pt idx="19">
                  <c:v>2.0699999999999998</c:v>
                </c:pt>
                <c:pt idx="20">
                  <c:v>2.41</c:v>
                </c:pt>
              </c:numCache>
            </c:numRef>
          </c:yVal>
          <c:smooth val="0"/>
          <c:extLst>
            <c:ext xmlns:c16="http://schemas.microsoft.com/office/drawing/2014/chart" uri="{C3380CC4-5D6E-409C-BE32-E72D297353CC}">
              <c16:uniqueId val="{00000000-5C9E-46D2-A2C1-0D3AACB1DF3D}"/>
            </c:ext>
          </c:extLst>
        </c:ser>
        <c:ser>
          <c:idx val="1"/>
          <c:order val="1"/>
          <c:tx>
            <c:v>Triticale</c:v>
          </c:tx>
          <c:spPr>
            <a:ln w="47625">
              <a:noFill/>
            </a:ln>
            <a:effectLst/>
          </c:spPr>
          <c:marker>
            <c:symbol val="square"/>
            <c:size val="12"/>
            <c:spPr>
              <a:solidFill>
                <a:srgbClr val="6F9FFF"/>
              </a:solidFill>
              <a:ln>
                <a:solidFill>
                  <a:schemeClr val="tx1"/>
                </a:solidFill>
              </a:ln>
              <a:effectLst/>
            </c:spPr>
          </c:marker>
          <c:xVal>
            <c:numRef>
              <c:f>'MERN and yield'!$AN$23:$AN$60</c:f>
              <c:numCache>
                <c:formatCode>General</c:formatCode>
                <c:ptCount val="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30</c:v>
                </c:pt>
                <c:pt idx="16">
                  <c:v>68</c:v>
                </c:pt>
                <c:pt idx="17">
                  <c:v>73</c:v>
                </c:pt>
                <c:pt idx="18">
                  <c:v>73</c:v>
                </c:pt>
                <c:pt idx="19">
                  <c:v>73</c:v>
                </c:pt>
                <c:pt idx="20">
                  <c:v>75</c:v>
                </c:pt>
                <c:pt idx="21">
                  <c:v>77</c:v>
                </c:pt>
                <c:pt idx="22">
                  <c:v>79</c:v>
                </c:pt>
                <c:pt idx="23">
                  <c:v>88</c:v>
                </c:pt>
                <c:pt idx="24">
                  <c:v>88</c:v>
                </c:pt>
                <c:pt idx="25">
                  <c:v>90</c:v>
                </c:pt>
                <c:pt idx="26">
                  <c:v>90</c:v>
                </c:pt>
                <c:pt idx="27">
                  <c:v>90</c:v>
                </c:pt>
                <c:pt idx="28">
                  <c:v>90</c:v>
                </c:pt>
                <c:pt idx="29">
                  <c:v>90</c:v>
                </c:pt>
                <c:pt idx="30">
                  <c:v>91</c:v>
                </c:pt>
                <c:pt idx="31">
                  <c:v>94</c:v>
                </c:pt>
                <c:pt idx="32">
                  <c:v>95</c:v>
                </c:pt>
                <c:pt idx="33">
                  <c:v>96</c:v>
                </c:pt>
                <c:pt idx="34">
                  <c:v>100</c:v>
                </c:pt>
                <c:pt idx="35">
                  <c:v>103</c:v>
                </c:pt>
                <c:pt idx="36">
                  <c:v>103.6</c:v>
                </c:pt>
                <c:pt idx="37">
                  <c:v>121</c:v>
                </c:pt>
              </c:numCache>
            </c:numRef>
          </c:xVal>
          <c:yVal>
            <c:numRef>
              <c:f>'MERN and yield'!$AP$23:$AP$60</c:f>
              <c:numCache>
                <c:formatCode>General</c:formatCode>
                <c:ptCount val="38"/>
                <c:pt idx="0">
                  <c:v>0.69</c:v>
                </c:pt>
                <c:pt idx="1">
                  <c:v>1.39</c:v>
                </c:pt>
                <c:pt idx="2">
                  <c:v>1.44</c:v>
                </c:pt>
                <c:pt idx="3">
                  <c:v>1.49</c:v>
                </c:pt>
                <c:pt idx="4">
                  <c:v>1.66</c:v>
                </c:pt>
                <c:pt idx="5">
                  <c:v>1.7</c:v>
                </c:pt>
                <c:pt idx="6">
                  <c:v>1.95</c:v>
                </c:pt>
                <c:pt idx="7">
                  <c:v>2.02</c:v>
                </c:pt>
                <c:pt idx="8">
                  <c:v>2.37</c:v>
                </c:pt>
                <c:pt idx="9">
                  <c:v>2.48</c:v>
                </c:pt>
                <c:pt idx="10">
                  <c:v>2.48</c:v>
                </c:pt>
                <c:pt idx="11">
                  <c:v>2.67</c:v>
                </c:pt>
                <c:pt idx="12">
                  <c:v>2.75</c:v>
                </c:pt>
                <c:pt idx="13">
                  <c:v>2.85</c:v>
                </c:pt>
                <c:pt idx="14">
                  <c:v>2.96</c:v>
                </c:pt>
                <c:pt idx="15">
                  <c:v>2.73</c:v>
                </c:pt>
                <c:pt idx="16">
                  <c:v>1.32</c:v>
                </c:pt>
                <c:pt idx="17">
                  <c:v>1.1000000000000001</c:v>
                </c:pt>
                <c:pt idx="18">
                  <c:v>1.32</c:v>
                </c:pt>
                <c:pt idx="19">
                  <c:v>2.2400000000000002</c:v>
                </c:pt>
                <c:pt idx="20">
                  <c:v>1.94</c:v>
                </c:pt>
                <c:pt idx="21">
                  <c:v>2.0699999999999998</c:v>
                </c:pt>
                <c:pt idx="22">
                  <c:v>2.39</c:v>
                </c:pt>
                <c:pt idx="23">
                  <c:v>1.65</c:v>
                </c:pt>
                <c:pt idx="24">
                  <c:v>2.68</c:v>
                </c:pt>
                <c:pt idx="25">
                  <c:v>1.87</c:v>
                </c:pt>
                <c:pt idx="26">
                  <c:v>1.87</c:v>
                </c:pt>
                <c:pt idx="27">
                  <c:v>2.2400000000000002</c:v>
                </c:pt>
                <c:pt idx="28">
                  <c:v>2.29</c:v>
                </c:pt>
                <c:pt idx="29">
                  <c:v>2.39</c:v>
                </c:pt>
                <c:pt idx="30">
                  <c:v>2.83</c:v>
                </c:pt>
                <c:pt idx="31">
                  <c:v>1.1100000000000001</c:v>
                </c:pt>
                <c:pt idx="32">
                  <c:v>2.2799999999999998</c:v>
                </c:pt>
                <c:pt idx="33">
                  <c:v>2.2599999999999998</c:v>
                </c:pt>
                <c:pt idx="34">
                  <c:v>1.42</c:v>
                </c:pt>
                <c:pt idx="35">
                  <c:v>1.4410000000000001</c:v>
                </c:pt>
                <c:pt idx="36">
                  <c:v>1.4350000000000001</c:v>
                </c:pt>
                <c:pt idx="37">
                  <c:v>3.02</c:v>
                </c:pt>
              </c:numCache>
            </c:numRef>
          </c:yVal>
          <c:smooth val="0"/>
          <c:extLst>
            <c:ext xmlns:c16="http://schemas.microsoft.com/office/drawing/2014/chart" uri="{C3380CC4-5D6E-409C-BE32-E72D297353CC}">
              <c16:uniqueId val="{00000001-5C9E-46D2-A2C1-0D3AACB1DF3D}"/>
            </c:ext>
          </c:extLst>
        </c:ser>
        <c:dLbls>
          <c:showLegendKey val="0"/>
          <c:showVal val="0"/>
          <c:showCatName val="0"/>
          <c:showSerName val="0"/>
          <c:showPercent val="0"/>
          <c:showBubbleSize val="0"/>
        </c:dLbls>
        <c:axId val="-2048368176"/>
        <c:axId val="-2048364416"/>
      </c:scatterChart>
      <c:valAx>
        <c:axId val="-2048368176"/>
        <c:scaling>
          <c:orientation val="minMax"/>
        </c:scaling>
        <c:delete val="0"/>
        <c:axPos val="b"/>
        <c:title>
          <c:tx>
            <c:rich>
              <a:bodyPr/>
              <a:lstStyle/>
              <a:p>
                <a:pPr>
                  <a:defRPr/>
                </a:pPr>
                <a:r>
                  <a:rPr lang="en-US"/>
                  <a:t>MERN (lbs N/acre)</a:t>
                </a:r>
              </a:p>
            </c:rich>
          </c:tx>
          <c:overlay val="0"/>
        </c:title>
        <c:numFmt formatCode="General" sourceLinked="1"/>
        <c:majorTickMark val="out"/>
        <c:minorTickMark val="none"/>
        <c:tickLblPos val="nextTo"/>
        <c:crossAx val="-2048364416"/>
        <c:crosses val="autoZero"/>
        <c:crossBetween val="midCat"/>
      </c:valAx>
      <c:valAx>
        <c:axId val="-2048364416"/>
        <c:scaling>
          <c:orientation val="minMax"/>
        </c:scaling>
        <c:delete val="0"/>
        <c:axPos val="l"/>
        <c:title>
          <c:tx>
            <c:rich>
              <a:bodyPr rot="-5400000" vert="horz"/>
              <a:lstStyle/>
              <a:p>
                <a:pPr>
                  <a:defRPr/>
                </a:pPr>
                <a:r>
                  <a:rPr lang="en-US"/>
                  <a:t>Yield at MERN </a:t>
                </a:r>
              </a:p>
              <a:p>
                <a:pPr>
                  <a:defRPr/>
                </a:pPr>
                <a:r>
                  <a:rPr lang="en-US"/>
                  <a:t>(ton DM/acre)</a:t>
                </a:r>
              </a:p>
            </c:rich>
          </c:tx>
          <c:overlay val="0"/>
        </c:title>
        <c:numFmt formatCode="#,##0.0" sourceLinked="0"/>
        <c:majorTickMark val="out"/>
        <c:minorTickMark val="none"/>
        <c:tickLblPos val="nextTo"/>
        <c:crossAx val="-2048368176"/>
        <c:crosses val="autoZero"/>
        <c:crossBetween val="midCat"/>
      </c:valAx>
    </c:plotArea>
    <c:legend>
      <c:legendPos val="r"/>
      <c:layout>
        <c:manualLayout>
          <c:xMode val="edge"/>
          <c:yMode val="edge"/>
          <c:x val="0.76988553514144098"/>
          <c:y val="0.61963239470702303"/>
          <c:w val="0.20850952658695401"/>
          <c:h val="0.15448501193651601"/>
        </c:manualLayout>
      </c:layout>
      <c:overlay val="1"/>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pPr>
            <a:r>
              <a:rPr lang="en-US" sz="2400" dirty="0" smtClean="0"/>
              <a:t>Soil</a:t>
            </a:r>
            <a:r>
              <a:rPr lang="en-US" sz="2400" baseline="0" dirty="0" smtClean="0"/>
              <a:t> Phosphorus</a:t>
            </a:r>
            <a:endParaRPr lang="en-US" sz="2400" dirty="0"/>
          </a:p>
        </c:rich>
      </c:tx>
      <c:layout>
        <c:manualLayout>
          <c:xMode val="edge"/>
          <c:yMode val="edge"/>
          <c:x val="0.35362860892388398"/>
          <c:y val="0"/>
        </c:manualLayout>
      </c:layout>
      <c:overlay val="1"/>
    </c:title>
    <c:autoTitleDeleted val="0"/>
    <c:plotArea>
      <c:layout>
        <c:manualLayout>
          <c:layoutTarget val="inner"/>
          <c:xMode val="edge"/>
          <c:yMode val="edge"/>
          <c:x val="0.24573840769903799"/>
          <c:y val="3.6021328787880599E-2"/>
          <c:w val="0.72370603674540701"/>
          <c:h val="0.876023876650871"/>
        </c:manualLayout>
      </c:layout>
      <c:barChart>
        <c:barDir val="col"/>
        <c:grouping val="clustered"/>
        <c:varyColors val="0"/>
        <c:ser>
          <c:idx val="0"/>
          <c:order val="0"/>
          <c:tx>
            <c:v>Cereal Rye</c:v>
          </c:tx>
          <c:spPr>
            <a:solidFill>
              <a:srgbClr val="C9472F"/>
            </a:solidFill>
            <a:ln>
              <a:solidFill>
                <a:schemeClr val="tx1"/>
              </a:solidFill>
            </a:ln>
            <a:effectLst/>
          </c:spPr>
          <c:invertIfNegative val="0"/>
          <c:cat>
            <c:strRef>
              <c:f>Sheet1!$B$5:$C$5</c:f>
              <c:strCache>
                <c:ptCount val="2"/>
                <c:pt idx="0">
                  <c:v>MERN = 0</c:v>
                </c:pt>
                <c:pt idx="1">
                  <c:v>MERN &gt; 0</c:v>
                </c:pt>
              </c:strCache>
            </c:strRef>
          </c:cat>
          <c:val>
            <c:numRef>
              <c:f>Sheet1!$B$6:$C$6</c:f>
              <c:numCache>
                <c:formatCode>General</c:formatCode>
                <c:ptCount val="2"/>
                <c:pt idx="0">
                  <c:v>34</c:v>
                </c:pt>
                <c:pt idx="1">
                  <c:v>17</c:v>
                </c:pt>
              </c:numCache>
            </c:numRef>
          </c:val>
          <c:extLst>
            <c:ext xmlns:c16="http://schemas.microsoft.com/office/drawing/2014/chart" uri="{C3380CC4-5D6E-409C-BE32-E72D297353CC}">
              <c16:uniqueId val="{00000000-8D71-42D1-8BCB-7AE66E709773}"/>
            </c:ext>
          </c:extLst>
        </c:ser>
        <c:ser>
          <c:idx val="1"/>
          <c:order val="1"/>
          <c:tx>
            <c:v>Triticale</c:v>
          </c:tx>
          <c:spPr>
            <a:solidFill>
              <a:srgbClr val="3E93D1"/>
            </a:solidFill>
            <a:ln>
              <a:solidFill>
                <a:srgbClr val="000000"/>
              </a:solidFill>
            </a:ln>
            <a:effectLst/>
          </c:spPr>
          <c:invertIfNegative val="0"/>
          <c:val>
            <c:numRef>
              <c:f>Sheet1!$B$7:$C$7</c:f>
              <c:numCache>
                <c:formatCode>General</c:formatCode>
                <c:ptCount val="2"/>
                <c:pt idx="0">
                  <c:v>46</c:v>
                </c:pt>
                <c:pt idx="1">
                  <c:v>34</c:v>
                </c:pt>
              </c:numCache>
            </c:numRef>
          </c:val>
          <c:extLst>
            <c:ext xmlns:c16="http://schemas.microsoft.com/office/drawing/2014/chart" uri="{C3380CC4-5D6E-409C-BE32-E72D297353CC}">
              <c16:uniqueId val="{00000001-8D71-42D1-8BCB-7AE66E709773}"/>
            </c:ext>
          </c:extLst>
        </c:ser>
        <c:dLbls>
          <c:showLegendKey val="0"/>
          <c:showVal val="0"/>
          <c:showCatName val="0"/>
          <c:showSerName val="0"/>
          <c:showPercent val="0"/>
          <c:showBubbleSize val="0"/>
        </c:dLbls>
        <c:gapWidth val="150"/>
        <c:axId val="-2048326288"/>
        <c:axId val="-2048323536"/>
      </c:barChart>
      <c:catAx>
        <c:axId val="-2048326288"/>
        <c:scaling>
          <c:orientation val="minMax"/>
        </c:scaling>
        <c:delete val="0"/>
        <c:axPos val="b"/>
        <c:numFmt formatCode="General" sourceLinked="0"/>
        <c:majorTickMark val="out"/>
        <c:minorTickMark val="none"/>
        <c:tickLblPos val="nextTo"/>
        <c:crossAx val="-2048323536"/>
        <c:crosses val="autoZero"/>
        <c:auto val="1"/>
        <c:lblAlgn val="ctr"/>
        <c:lblOffset val="100"/>
        <c:noMultiLvlLbl val="0"/>
      </c:catAx>
      <c:valAx>
        <c:axId val="-2048323536"/>
        <c:scaling>
          <c:orientation val="minMax"/>
        </c:scaling>
        <c:delete val="0"/>
        <c:axPos val="l"/>
        <c:title>
          <c:tx>
            <c:rich>
              <a:bodyPr rot="-5400000" vert="horz"/>
              <a:lstStyle/>
              <a:p>
                <a:pPr>
                  <a:defRPr sz="2400"/>
                </a:pPr>
                <a:r>
                  <a:rPr lang="en-US" sz="2400"/>
                  <a:t>Soil test P (lbs/acre)</a:t>
                </a:r>
              </a:p>
            </c:rich>
          </c:tx>
          <c:layout>
            <c:manualLayout>
              <c:xMode val="edge"/>
              <c:yMode val="edge"/>
              <c:x val="5.7791557305336798E-2"/>
              <c:y val="0.15743921047179801"/>
            </c:manualLayout>
          </c:layout>
          <c:overlay val="0"/>
        </c:title>
        <c:numFmt formatCode="General" sourceLinked="1"/>
        <c:majorTickMark val="out"/>
        <c:minorTickMark val="none"/>
        <c:tickLblPos val="nextTo"/>
        <c:txPr>
          <a:bodyPr/>
          <a:lstStyle/>
          <a:p>
            <a:pPr>
              <a:defRPr sz="1800"/>
            </a:pPr>
            <a:endParaRPr lang="en-US"/>
          </a:p>
        </c:txPr>
        <c:crossAx val="-2048326288"/>
        <c:crosses val="autoZero"/>
        <c:crossBetween val="between"/>
      </c:valAx>
    </c:plotArea>
    <c:legend>
      <c:legendPos val="r"/>
      <c:layout>
        <c:manualLayout>
          <c:xMode val="edge"/>
          <c:yMode val="edge"/>
          <c:x val="0.59435739282589695"/>
          <c:y val="0.101660565183116"/>
          <c:w val="0.40286482939632501"/>
          <c:h val="0.17117908891492101"/>
        </c:manualLayout>
      </c:layout>
      <c:overlay val="1"/>
      <c:txPr>
        <a:bodyPr/>
        <a:lstStyle/>
        <a:p>
          <a:pPr>
            <a:defRPr sz="1800"/>
          </a:pPr>
          <a:endParaRPr lang="en-US"/>
        </a:p>
      </c:txPr>
    </c:legend>
    <c:plotVisOnly val="1"/>
    <c:dispBlanksAs val="gap"/>
    <c:showDLblsOverMax val="0"/>
  </c:chart>
  <c:txPr>
    <a:bodyPr/>
    <a:lstStyle/>
    <a:p>
      <a:pPr>
        <a:defRPr sz="16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pPr>
            <a:r>
              <a:rPr lang="en-US" sz="2400" dirty="0" smtClean="0"/>
              <a:t>Soil Nitrate</a:t>
            </a:r>
            <a:endParaRPr lang="en-US" sz="2400" dirty="0"/>
          </a:p>
        </c:rich>
      </c:tx>
      <c:layout>
        <c:manualLayout>
          <c:xMode val="edge"/>
          <c:yMode val="edge"/>
          <c:x val="0.43468766404199499"/>
          <c:y val="0"/>
        </c:manualLayout>
      </c:layout>
      <c:overlay val="1"/>
    </c:title>
    <c:autoTitleDeleted val="0"/>
    <c:plotArea>
      <c:layout>
        <c:manualLayout>
          <c:layoutTarget val="inner"/>
          <c:xMode val="edge"/>
          <c:yMode val="edge"/>
          <c:x val="0.20766907261592299"/>
          <c:y val="3.6021336118346202E-2"/>
          <c:w val="0.76177537182852195"/>
          <c:h val="0.87602385142129902"/>
        </c:manualLayout>
      </c:layout>
      <c:barChart>
        <c:barDir val="col"/>
        <c:grouping val="clustered"/>
        <c:varyColors val="0"/>
        <c:ser>
          <c:idx val="0"/>
          <c:order val="0"/>
          <c:tx>
            <c:v>Cereal Rye</c:v>
          </c:tx>
          <c:spPr>
            <a:solidFill>
              <a:srgbClr val="C9472F"/>
            </a:solidFill>
            <a:ln>
              <a:solidFill>
                <a:srgbClr val="000000"/>
              </a:solidFill>
            </a:ln>
            <a:effectLst/>
          </c:spPr>
          <c:invertIfNegative val="0"/>
          <c:cat>
            <c:strRef>
              <c:f>Sheet1!$D$5:$E$5</c:f>
              <c:strCache>
                <c:ptCount val="2"/>
                <c:pt idx="0">
                  <c:v>MERN = 0</c:v>
                </c:pt>
                <c:pt idx="1">
                  <c:v>MERN &gt; 0</c:v>
                </c:pt>
              </c:strCache>
            </c:strRef>
          </c:cat>
          <c:val>
            <c:numRef>
              <c:f>Sheet1!$D$6:$E$6</c:f>
              <c:numCache>
                <c:formatCode>General</c:formatCode>
                <c:ptCount val="2"/>
                <c:pt idx="0">
                  <c:v>5.5</c:v>
                </c:pt>
                <c:pt idx="1">
                  <c:v>4.4000000000000004</c:v>
                </c:pt>
              </c:numCache>
            </c:numRef>
          </c:val>
          <c:extLst>
            <c:ext xmlns:c16="http://schemas.microsoft.com/office/drawing/2014/chart" uri="{C3380CC4-5D6E-409C-BE32-E72D297353CC}">
              <c16:uniqueId val="{00000000-54CE-4F28-A681-6BAFB6C75630}"/>
            </c:ext>
          </c:extLst>
        </c:ser>
        <c:ser>
          <c:idx val="1"/>
          <c:order val="1"/>
          <c:tx>
            <c:v>Triticale</c:v>
          </c:tx>
          <c:spPr>
            <a:solidFill>
              <a:srgbClr val="3E93D1"/>
            </a:solidFill>
            <a:ln>
              <a:solidFill>
                <a:schemeClr val="tx1"/>
              </a:solidFill>
            </a:ln>
            <a:effectLst/>
          </c:spPr>
          <c:invertIfNegative val="0"/>
          <c:val>
            <c:numRef>
              <c:f>Sheet1!$D$7:$E$7</c:f>
              <c:numCache>
                <c:formatCode>General</c:formatCode>
                <c:ptCount val="2"/>
                <c:pt idx="0">
                  <c:v>5.4</c:v>
                </c:pt>
                <c:pt idx="1">
                  <c:v>4</c:v>
                </c:pt>
              </c:numCache>
            </c:numRef>
          </c:val>
          <c:extLst>
            <c:ext xmlns:c16="http://schemas.microsoft.com/office/drawing/2014/chart" uri="{C3380CC4-5D6E-409C-BE32-E72D297353CC}">
              <c16:uniqueId val="{00000001-54CE-4F28-A681-6BAFB6C75630}"/>
            </c:ext>
          </c:extLst>
        </c:ser>
        <c:dLbls>
          <c:showLegendKey val="0"/>
          <c:showVal val="0"/>
          <c:showCatName val="0"/>
          <c:showSerName val="0"/>
          <c:showPercent val="0"/>
          <c:showBubbleSize val="0"/>
        </c:dLbls>
        <c:gapWidth val="150"/>
        <c:axId val="-2049498704"/>
        <c:axId val="-2048499744"/>
      </c:barChart>
      <c:catAx>
        <c:axId val="-2049498704"/>
        <c:scaling>
          <c:orientation val="minMax"/>
        </c:scaling>
        <c:delete val="0"/>
        <c:axPos val="b"/>
        <c:numFmt formatCode="General" sourceLinked="0"/>
        <c:majorTickMark val="out"/>
        <c:minorTickMark val="none"/>
        <c:tickLblPos val="nextTo"/>
        <c:crossAx val="-2048499744"/>
        <c:crosses val="autoZero"/>
        <c:auto val="1"/>
        <c:lblAlgn val="ctr"/>
        <c:lblOffset val="100"/>
        <c:noMultiLvlLbl val="0"/>
      </c:catAx>
      <c:valAx>
        <c:axId val="-2048499744"/>
        <c:scaling>
          <c:orientation val="minMax"/>
        </c:scaling>
        <c:delete val="0"/>
        <c:axPos val="l"/>
        <c:title>
          <c:tx>
            <c:rich>
              <a:bodyPr rot="-5400000" vert="horz"/>
              <a:lstStyle/>
              <a:p>
                <a:pPr>
                  <a:defRPr sz="2400"/>
                </a:pPr>
                <a:r>
                  <a:rPr lang="en-US" sz="2400" dirty="0"/>
                  <a:t>Soil test </a:t>
                </a:r>
                <a:r>
                  <a:rPr lang="en-US" sz="2400" dirty="0" smtClean="0"/>
                  <a:t>nitrate </a:t>
                </a:r>
                <a:r>
                  <a:rPr lang="en-US" sz="2400" dirty="0"/>
                  <a:t>(</a:t>
                </a:r>
                <a:r>
                  <a:rPr lang="en-US" sz="2400" dirty="0" err="1"/>
                  <a:t>lbs</a:t>
                </a:r>
                <a:r>
                  <a:rPr lang="en-US" sz="2400" dirty="0"/>
                  <a:t>/acre)</a:t>
                </a:r>
              </a:p>
            </c:rich>
          </c:tx>
          <c:overlay val="0"/>
        </c:title>
        <c:numFmt formatCode="General" sourceLinked="1"/>
        <c:majorTickMark val="out"/>
        <c:minorTickMark val="none"/>
        <c:tickLblPos val="nextTo"/>
        <c:txPr>
          <a:bodyPr/>
          <a:lstStyle/>
          <a:p>
            <a:pPr>
              <a:defRPr sz="1800"/>
            </a:pPr>
            <a:endParaRPr lang="en-US"/>
          </a:p>
        </c:txPr>
        <c:crossAx val="-2049498704"/>
        <c:crosses val="autoZero"/>
        <c:crossBetween val="between"/>
      </c:valAx>
    </c:plotArea>
    <c:plotVisOnly val="1"/>
    <c:dispBlanksAs val="gap"/>
    <c:showDLblsOverMax val="0"/>
  </c:chart>
  <c:txPr>
    <a:bodyPr/>
    <a:lstStyle/>
    <a:p>
      <a:pPr>
        <a:defRPr sz="1600"/>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988381855726"/>
          <c:y val="3.9268354969142397E-2"/>
          <c:w val="0.88912982031092302"/>
          <c:h val="0.80751822688830599"/>
        </c:manualLayout>
      </c:layout>
      <c:barChart>
        <c:barDir val="col"/>
        <c:grouping val="stacked"/>
        <c:varyColors val="0"/>
        <c:ser>
          <c:idx val="0"/>
          <c:order val="0"/>
          <c:tx>
            <c:strRef>
              <c:f>Sheet1!$A$2</c:f>
              <c:strCache>
                <c:ptCount val="1"/>
                <c:pt idx="0">
                  <c:v>Triticale</c:v>
                </c:pt>
              </c:strCache>
            </c:strRef>
          </c:tx>
          <c:invertIfNegative val="0"/>
          <c:cat>
            <c:strRef>
              <c:f>Sheet1!$B$1:$E$1</c:f>
              <c:strCache>
                <c:ptCount val="4"/>
                <c:pt idx="0">
                  <c:v>86-90day</c:v>
                </c:pt>
                <c:pt idx="1">
                  <c:v>91-95</c:v>
                </c:pt>
                <c:pt idx="2">
                  <c:v>96-100</c:v>
                </c:pt>
                <c:pt idx="3">
                  <c:v>86-90+</c:v>
                </c:pt>
              </c:strCache>
            </c:strRef>
          </c:cat>
          <c:val>
            <c:numRef>
              <c:f>Sheet1!$B$2:$E$2</c:f>
              <c:numCache>
                <c:formatCode>General</c:formatCode>
                <c:ptCount val="4"/>
                <c:pt idx="0">
                  <c:v>0</c:v>
                </c:pt>
                <c:pt idx="1">
                  <c:v>0</c:v>
                </c:pt>
                <c:pt idx="2">
                  <c:v>0</c:v>
                </c:pt>
                <c:pt idx="3">
                  <c:v>8</c:v>
                </c:pt>
              </c:numCache>
            </c:numRef>
          </c:val>
          <c:extLst>
            <c:ext xmlns:c16="http://schemas.microsoft.com/office/drawing/2014/chart" uri="{C3380CC4-5D6E-409C-BE32-E72D297353CC}">
              <c16:uniqueId val="{00000000-8CC1-4852-8842-1D507C39DAD4}"/>
            </c:ext>
          </c:extLst>
        </c:ser>
        <c:ser>
          <c:idx val="2"/>
          <c:order val="1"/>
          <c:tx>
            <c:strRef>
              <c:f>Sheet1!$A$3</c:f>
              <c:strCache>
                <c:ptCount val="1"/>
                <c:pt idx="0">
                  <c:v>average</c:v>
                </c:pt>
              </c:strCache>
            </c:strRef>
          </c:tx>
          <c:invertIfNegative val="0"/>
          <c:dPt>
            <c:idx val="0"/>
            <c:invertIfNegative val="0"/>
            <c:bubble3D val="0"/>
            <c:spPr>
              <a:solidFill>
                <a:srgbClr val="00FF00"/>
              </a:solidFill>
            </c:spPr>
            <c:extLst>
              <c:ext xmlns:c16="http://schemas.microsoft.com/office/drawing/2014/chart" uri="{C3380CC4-5D6E-409C-BE32-E72D297353CC}">
                <c16:uniqueId val="{00000002-8CC1-4852-8842-1D507C39DAD4}"/>
              </c:ext>
            </c:extLst>
          </c:dPt>
          <c:dPt>
            <c:idx val="1"/>
            <c:invertIfNegative val="0"/>
            <c:bubble3D val="0"/>
            <c:spPr>
              <a:solidFill>
                <a:srgbClr val="00FF00"/>
              </a:solidFill>
            </c:spPr>
            <c:extLst>
              <c:ext xmlns:c16="http://schemas.microsoft.com/office/drawing/2014/chart" uri="{C3380CC4-5D6E-409C-BE32-E72D297353CC}">
                <c16:uniqueId val="{00000004-8CC1-4852-8842-1D507C39DAD4}"/>
              </c:ext>
            </c:extLst>
          </c:dPt>
          <c:dPt>
            <c:idx val="2"/>
            <c:invertIfNegative val="0"/>
            <c:bubble3D val="0"/>
            <c:spPr>
              <a:solidFill>
                <a:srgbClr val="00FF00"/>
              </a:solidFill>
            </c:spPr>
            <c:extLst>
              <c:ext xmlns:c16="http://schemas.microsoft.com/office/drawing/2014/chart" uri="{C3380CC4-5D6E-409C-BE32-E72D297353CC}">
                <c16:uniqueId val="{00000006-8CC1-4852-8842-1D507C39DAD4}"/>
              </c:ext>
            </c:extLst>
          </c:dPt>
          <c:dPt>
            <c:idx val="3"/>
            <c:invertIfNegative val="0"/>
            <c:bubble3D val="0"/>
            <c:spPr>
              <a:solidFill>
                <a:srgbClr val="00FF00"/>
              </a:solidFill>
            </c:spPr>
            <c:extLst>
              <c:ext xmlns:c16="http://schemas.microsoft.com/office/drawing/2014/chart" uri="{C3380CC4-5D6E-409C-BE32-E72D297353CC}">
                <c16:uniqueId val="{00000008-8CC1-4852-8842-1D507C39DAD4}"/>
              </c:ext>
            </c:extLst>
          </c:dPt>
          <c:cat>
            <c:strRef>
              <c:f>Sheet1!$B$1:$E$1</c:f>
              <c:strCache>
                <c:ptCount val="4"/>
                <c:pt idx="0">
                  <c:v>86-90day</c:v>
                </c:pt>
                <c:pt idx="1">
                  <c:v>91-95</c:v>
                </c:pt>
                <c:pt idx="2">
                  <c:v>96-100</c:v>
                </c:pt>
                <c:pt idx="3">
                  <c:v>86-90+</c:v>
                </c:pt>
              </c:strCache>
            </c:strRef>
          </c:cat>
          <c:val>
            <c:numRef>
              <c:f>Sheet1!$B$3:$E$3</c:f>
              <c:numCache>
                <c:formatCode>General</c:formatCode>
                <c:ptCount val="4"/>
                <c:pt idx="0">
                  <c:v>26.7</c:v>
                </c:pt>
                <c:pt idx="1">
                  <c:v>27.9</c:v>
                </c:pt>
                <c:pt idx="2">
                  <c:v>28.5</c:v>
                </c:pt>
                <c:pt idx="3">
                  <c:v>26.7</c:v>
                </c:pt>
              </c:numCache>
            </c:numRef>
          </c:val>
          <c:extLst>
            <c:ext xmlns:c16="http://schemas.microsoft.com/office/drawing/2014/chart" uri="{C3380CC4-5D6E-409C-BE32-E72D297353CC}">
              <c16:uniqueId val="{00000009-8CC1-4852-8842-1D507C39DAD4}"/>
            </c:ext>
          </c:extLst>
        </c:ser>
        <c:dLbls>
          <c:showLegendKey val="0"/>
          <c:showVal val="0"/>
          <c:showCatName val="0"/>
          <c:showSerName val="0"/>
          <c:showPercent val="0"/>
          <c:showBubbleSize val="0"/>
        </c:dLbls>
        <c:gapWidth val="150"/>
        <c:overlap val="100"/>
        <c:axId val="-2048262720"/>
        <c:axId val="-2048259968"/>
      </c:barChart>
      <c:catAx>
        <c:axId val="-2048262720"/>
        <c:scaling>
          <c:orientation val="minMax"/>
        </c:scaling>
        <c:delete val="0"/>
        <c:axPos val="b"/>
        <c:numFmt formatCode="General" sourceLinked="1"/>
        <c:majorTickMark val="out"/>
        <c:minorTickMark val="none"/>
        <c:tickLblPos val="nextTo"/>
        <c:crossAx val="-2048259968"/>
        <c:crosses val="autoZero"/>
        <c:auto val="1"/>
        <c:lblAlgn val="ctr"/>
        <c:lblOffset val="100"/>
        <c:noMultiLvlLbl val="0"/>
      </c:catAx>
      <c:valAx>
        <c:axId val="-2048259968"/>
        <c:scaling>
          <c:orientation val="minMax"/>
        </c:scaling>
        <c:delete val="0"/>
        <c:axPos val="l"/>
        <c:majorGridlines/>
        <c:title>
          <c:tx>
            <c:rich>
              <a:bodyPr/>
              <a:lstStyle/>
              <a:p>
                <a:pPr>
                  <a:defRPr sz="1794" b="1" i="0" u="none" strike="noStrike" baseline="0">
                    <a:solidFill>
                      <a:srgbClr val="FFFFFF"/>
                    </a:solidFill>
                    <a:latin typeface="Times New Roman"/>
                    <a:ea typeface="Times New Roman"/>
                    <a:cs typeface="Times New Roman"/>
                  </a:defRPr>
                </a:pPr>
                <a:r>
                  <a:rPr lang="en-US"/>
                  <a:t>Tons 35% Dm Silage</a:t>
                </a:r>
              </a:p>
            </c:rich>
          </c:tx>
          <c:overlay val="0"/>
        </c:title>
        <c:numFmt formatCode="General" sourceLinked="1"/>
        <c:majorTickMark val="out"/>
        <c:minorTickMark val="none"/>
        <c:tickLblPos val="nextTo"/>
        <c:crossAx val="-2048262720"/>
        <c:crosses val="autoZero"/>
        <c:crossBetween val="between"/>
      </c:valAx>
      <c:spPr>
        <a:noFill/>
        <a:ln w="25389">
          <a:noFill/>
        </a:ln>
      </c:spPr>
    </c:plotArea>
    <c:plotVisOnly val="1"/>
    <c:dispBlanksAs val="gap"/>
    <c:showDLblsOverMax val="0"/>
  </c:chart>
  <c:txPr>
    <a:bodyPr/>
    <a:lstStyle/>
    <a:p>
      <a:pPr>
        <a:defRPr sz="1798"/>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Max - Min Temperature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65613214730412E-2"/>
          <c:y val="0.12577144794845699"/>
          <c:w val="0.82573970062615898"/>
          <c:h val="0.795563690347455"/>
        </c:manualLayout>
      </c:layout>
      <c:scatterChart>
        <c:scatterStyle val="lineMarker"/>
        <c:varyColors val="0"/>
        <c:ser>
          <c:idx val="0"/>
          <c:order val="0"/>
          <c:tx>
            <c:strRef>
              <c:f>Sheet1!$C$1</c:f>
              <c:strCache>
                <c:ptCount val="1"/>
                <c:pt idx="0">
                  <c:v>max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Sheet1!$B$10:$B$24</c:f>
              <c:numCache>
                <c:formatCode>m/d/yyyy</c:formatCode>
                <c:ptCount val="15"/>
                <c:pt idx="0">
                  <c:v>42523</c:v>
                </c:pt>
                <c:pt idx="1">
                  <c:v>42524</c:v>
                </c:pt>
                <c:pt idx="2">
                  <c:v>42525</c:v>
                </c:pt>
                <c:pt idx="3">
                  <c:v>42526</c:v>
                </c:pt>
                <c:pt idx="4">
                  <c:v>42527</c:v>
                </c:pt>
                <c:pt idx="5">
                  <c:v>42528</c:v>
                </c:pt>
                <c:pt idx="6">
                  <c:v>42529</c:v>
                </c:pt>
                <c:pt idx="7">
                  <c:v>42530</c:v>
                </c:pt>
                <c:pt idx="8">
                  <c:v>42531</c:v>
                </c:pt>
                <c:pt idx="9">
                  <c:v>42532</c:v>
                </c:pt>
                <c:pt idx="10">
                  <c:v>42533</c:v>
                </c:pt>
                <c:pt idx="11">
                  <c:v>42534</c:v>
                </c:pt>
                <c:pt idx="12">
                  <c:v>42535</c:v>
                </c:pt>
                <c:pt idx="13">
                  <c:v>42536</c:v>
                </c:pt>
                <c:pt idx="14">
                  <c:v>42537</c:v>
                </c:pt>
              </c:numCache>
            </c:numRef>
          </c:xVal>
          <c:yVal>
            <c:numRef>
              <c:f>Sheet1!$C$10:$C$24</c:f>
              <c:numCache>
                <c:formatCode>General</c:formatCode>
                <c:ptCount val="15"/>
                <c:pt idx="0">
                  <c:v>83.3</c:v>
                </c:pt>
                <c:pt idx="1">
                  <c:v>72.900000000000006</c:v>
                </c:pt>
                <c:pt idx="2">
                  <c:v>84.2</c:v>
                </c:pt>
                <c:pt idx="3">
                  <c:v>69.099999999999994</c:v>
                </c:pt>
                <c:pt idx="4">
                  <c:v>81.7</c:v>
                </c:pt>
                <c:pt idx="5">
                  <c:v>74.2</c:v>
                </c:pt>
                <c:pt idx="6">
                  <c:v>62.3</c:v>
                </c:pt>
                <c:pt idx="7">
                  <c:v>63.7</c:v>
                </c:pt>
                <c:pt idx="8">
                  <c:v>70.900000000000006</c:v>
                </c:pt>
                <c:pt idx="9">
                  <c:v>71.900000000000006</c:v>
                </c:pt>
                <c:pt idx="10">
                  <c:v>68.5</c:v>
                </c:pt>
                <c:pt idx="11">
                  <c:v>64.3</c:v>
                </c:pt>
                <c:pt idx="12">
                  <c:v>75.400000000000006</c:v>
                </c:pt>
                <c:pt idx="13">
                  <c:v>84.2</c:v>
                </c:pt>
                <c:pt idx="14">
                  <c:v>82.7</c:v>
                </c:pt>
              </c:numCache>
            </c:numRef>
          </c:yVal>
          <c:smooth val="0"/>
          <c:extLst>
            <c:ext xmlns:c16="http://schemas.microsoft.com/office/drawing/2014/chart" uri="{C3380CC4-5D6E-409C-BE32-E72D297353CC}">
              <c16:uniqueId val="{00000000-F6E5-4013-9958-F144CEC7EE80}"/>
            </c:ext>
          </c:extLst>
        </c:ser>
        <c:ser>
          <c:idx val="1"/>
          <c:order val="1"/>
          <c:tx>
            <c:strRef>
              <c:f>Sheet1!$D$1</c:f>
              <c:strCache>
                <c:ptCount val="1"/>
                <c:pt idx="0">
                  <c:v>min</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Sheet1!$B$10:$B$24</c:f>
              <c:numCache>
                <c:formatCode>m/d/yyyy</c:formatCode>
                <c:ptCount val="15"/>
                <c:pt idx="0">
                  <c:v>42523</c:v>
                </c:pt>
                <c:pt idx="1">
                  <c:v>42524</c:v>
                </c:pt>
                <c:pt idx="2">
                  <c:v>42525</c:v>
                </c:pt>
                <c:pt idx="3">
                  <c:v>42526</c:v>
                </c:pt>
                <c:pt idx="4">
                  <c:v>42527</c:v>
                </c:pt>
                <c:pt idx="5">
                  <c:v>42528</c:v>
                </c:pt>
                <c:pt idx="6">
                  <c:v>42529</c:v>
                </c:pt>
                <c:pt idx="7">
                  <c:v>42530</c:v>
                </c:pt>
                <c:pt idx="8">
                  <c:v>42531</c:v>
                </c:pt>
                <c:pt idx="9">
                  <c:v>42532</c:v>
                </c:pt>
                <c:pt idx="10">
                  <c:v>42533</c:v>
                </c:pt>
                <c:pt idx="11">
                  <c:v>42534</c:v>
                </c:pt>
                <c:pt idx="12">
                  <c:v>42535</c:v>
                </c:pt>
                <c:pt idx="13">
                  <c:v>42536</c:v>
                </c:pt>
                <c:pt idx="14">
                  <c:v>42537</c:v>
                </c:pt>
              </c:numCache>
            </c:numRef>
          </c:xVal>
          <c:yVal>
            <c:numRef>
              <c:f>Sheet1!$D$10:$D$24</c:f>
              <c:numCache>
                <c:formatCode>General</c:formatCode>
                <c:ptCount val="15"/>
                <c:pt idx="0">
                  <c:v>59.2</c:v>
                </c:pt>
                <c:pt idx="1">
                  <c:v>61.9</c:v>
                </c:pt>
                <c:pt idx="2">
                  <c:v>61.9</c:v>
                </c:pt>
                <c:pt idx="3">
                  <c:v>63.2</c:v>
                </c:pt>
                <c:pt idx="4">
                  <c:v>60.9</c:v>
                </c:pt>
                <c:pt idx="5">
                  <c:v>56.9</c:v>
                </c:pt>
                <c:pt idx="6">
                  <c:v>53.5</c:v>
                </c:pt>
                <c:pt idx="7">
                  <c:v>49.2</c:v>
                </c:pt>
                <c:pt idx="8">
                  <c:v>40.700000000000003</c:v>
                </c:pt>
                <c:pt idx="9">
                  <c:v>43</c:v>
                </c:pt>
                <c:pt idx="10">
                  <c:v>54.3</c:v>
                </c:pt>
                <c:pt idx="11">
                  <c:v>52.5</c:v>
                </c:pt>
                <c:pt idx="12">
                  <c:v>44.6</c:v>
                </c:pt>
                <c:pt idx="13">
                  <c:v>47.5</c:v>
                </c:pt>
                <c:pt idx="14">
                  <c:v>59.2</c:v>
                </c:pt>
              </c:numCache>
            </c:numRef>
          </c:yVal>
          <c:smooth val="0"/>
          <c:extLst>
            <c:ext xmlns:c16="http://schemas.microsoft.com/office/drawing/2014/chart" uri="{C3380CC4-5D6E-409C-BE32-E72D297353CC}">
              <c16:uniqueId val="{00000001-F6E5-4013-9958-F144CEC7EE80}"/>
            </c:ext>
          </c:extLst>
        </c:ser>
        <c:dLbls>
          <c:showLegendKey val="0"/>
          <c:showVal val="0"/>
          <c:showCatName val="0"/>
          <c:showSerName val="0"/>
          <c:showPercent val="0"/>
          <c:showBubbleSize val="0"/>
        </c:dLbls>
        <c:axId val="-2048456160"/>
        <c:axId val="-2048454112"/>
      </c:scatterChart>
      <c:valAx>
        <c:axId val="-2048456160"/>
        <c:scaling>
          <c:orientation val="minMax"/>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8454112"/>
        <c:crosses val="autoZero"/>
        <c:crossBetween val="midCat"/>
        <c:majorUnit val="5"/>
      </c:valAx>
      <c:valAx>
        <c:axId val="-2048454112"/>
        <c:scaling>
          <c:orientation val="minMax"/>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8456160"/>
        <c:crosses val="autoZero"/>
        <c:crossBetween val="midCat"/>
      </c:valAx>
      <c:spPr>
        <a:noFill/>
        <a:ln>
          <a:noFill/>
        </a:ln>
        <a:effectLst/>
      </c:spPr>
    </c:plotArea>
    <c:legend>
      <c:legendPos val="r"/>
      <c:layout>
        <c:manualLayout>
          <c:xMode val="edge"/>
          <c:yMode val="edge"/>
          <c:x val="0.78555176336746302"/>
          <c:y val="2.92297135289422E-2"/>
          <c:w val="0.129124004550626"/>
          <c:h val="0.114446375790004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drawing1.xml><?xml version="1.0" encoding="utf-8"?>
<c:userShapes xmlns:c="http://schemas.openxmlformats.org/drawingml/2006/chart">
  <cdr:relSizeAnchor xmlns:cdr="http://schemas.openxmlformats.org/drawingml/2006/chartDrawing">
    <cdr:from>
      <cdr:x>0.21058</cdr:x>
      <cdr:y>0.48454</cdr:y>
    </cdr:from>
    <cdr:to>
      <cdr:x>0.242</cdr:x>
      <cdr:y>0.55046</cdr:y>
    </cdr:to>
    <cdr:sp macro="" textlink="">
      <cdr:nvSpPr>
        <cdr:cNvPr id="7" name="TextBox 6"/>
        <cdr:cNvSpPr txBox="1"/>
      </cdr:nvSpPr>
      <cdr:spPr>
        <a:xfrm xmlns:a="http://schemas.openxmlformats.org/drawingml/2006/main">
          <a:off x="1925568" y="2714489"/>
          <a:ext cx="287258"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xmlns:a="http://schemas.openxmlformats.org/drawingml/2006/main">
          <a:r>
            <a:rPr lang="en-US" sz="1800" b="0" dirty="0"/>
            <a:t>a</a:t>
          </a:r>
        </a:p>
      </cdr:txBody>
    </cdr:sp>
  </cdr:relSizeAnchor>
  <cdr:relSizeAnchor xmlns:cdr="http://schemas.openxmlformats.org/drawingml/2006/chartDrawing">
    <cdr:from>
      <cdr:x>0.38158</cdr:x>
      <cdr:y>0.45459</cdr:y>
    </cdr:from>
    <cdr:to>
      <cdr:x>0.413</cdr:x>
      <cdr:y>0.52052</cdr:y>
    </cdr:to>
    <cdr:sp macro="" textlink="">
      <cdr:nvSpPr>
        <cdr:cNvPr id="10" name="TextBox 9"/>
        <cdr:cNvSpPr txBox="1"/>
      </cdr:nvSpPr>
      <cdr:spPr>
        <a:xfrm xmlns:a="http://schemas.openxmlformats.org/drawingml/2006/main">
          <a:off x="3489177" y="2546715"/>
          <a:ext cx="287258"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xmlns:a="http://schemas.openxmlformats.org/drawingml/2006/main">
          <a:r>
            <a:rPr lang="en-US" sz="1800" b="0" dirty="0"/>
            <a:t>a</a:t>
          </a:r>
        </a:p>
      </cdr:txBody>
    </cdr:sp>
  </cdr:relSizeAnchor>
  <cdr:relSizeAnchor xmlns:cdr="http://schemas.openxmlformats.org/drawingml/2006/chartDrawing">
    <cdr:from>
      <cdr:x>0.73272</cdr:x>
      <cdr:y>0.45459</cdr:y>
    </cdr:from>
    <cdr:to>
      <cdr:x>0.76414</cdr:x>
      <cdr:y>0.52052</cdr:y>
    </cdr:to>
    <cdr:sp macro="" textlink="">
      <cdr:nvSpPr>
        <cdr:cNvPr id="11" name="TextBox 10"/>
        <cdr:cNvSpPr txBox="1"/>
      </cdr:nvSpPr>
      <cdr:spPr>
        <a:xfrm xmlns:a="http://schemas.openxmlformats.org/drawingml/2006/main">
          <a:off x="6700029" y="2546715"/>
          <a:ext cx="287258"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xmlns:a="http://schemas.openxmlformats.org/drawingml/2006/main">
          <a:r>
            <a:rPr lang="en-US" sz="1800" b="0" dirty="0"/>
            <a:t>a</a:t>
          </a:r>
        </a:p>
      </cdr:txBody>
    </cdr:sp>
  </cdr:relSizeAnchor>
</c:userShapes>
</file>

<file path=ppt/drawings/drawing10.xml><?xml version="1.0" encoding="utf-8"?>
<c:userShapes xmlns:c="http://schemas.openxmlformats.org/drawingml/2006/chart">
  <cdr:relSizeAnchor xmlns:cdr="http://schemas.openxmlformats.org/drawingml/2006/chartDrawing">
    <cdr:from>
      <cdr:x>0.33636</cdr:x>
      <cdr:y>0.68889</cdr:y>
    </cdr:from>
    <cdr:to>
      <cdr:x>0.42877</cdr:x>
      <cdr:y>0.75957</cdr:y>
    </cdr:to>
    <cdr:sp macro="" textlink="">
      <cdr:nvSpPr>
        <cdr:cNvPr id="2" name="TextBox 1"/>
        <cdr:cNvSpPr txBox="1"/>
      </cdr:nvSpPr>
      <cdr:spPr>
        <a:xfrm xmlns:a="http://schemas.openxmlformats.org/drawingml/2006/main">
          <a:off x="2819400" y="3599498"/>
          <a:ext cx="774571"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xmlns:a="http://schemas.openxmlformats.org/drawingml/2006/main">
          <a:r>
            <a:rPr lang="en-US" sz="1800" b="0" dirty="0" smtClean="0"/>
            <a:t>Starch</a:t>
          </a:r>
          <a:endParaRPr lang="en-US" sz="1800" b="0" dirty="0"/>
        </a:p>
      </cdr:txBody>
    </cdr:sp>
  </cdr:relSizeAnchor>
  <cdr:relSizeAnchor xmlns:cdr="http://schemas.openxmlformats.org/drawingml/2006/chartDrawing">
    <cdr:from>
      <cdr:x>0.37897</cdr:x>
      <cdr:y>0.09551</cdr:y>
    </cdr:from>
    <cdr:to>
      <cdr:x>0.46068</cdr:x>
      <cdr:y>0.16619</cdr:y>
    </cdr:to>
    <cdr:sp macro="" textlink="">
      <cdr:nvSpPr>
        <cdr:cNvPr id="3" name="TextBox 2"/>
        <cdr:cNvSpPr txBox="1"/>
      </cdr:nvSpPr>
      <cdr:spPr>
        <a:xfrm xmlns:a="http://schemas.openxmlformats.org/drawingml/2006/main">
          <a:off x="3176493" y="499028"/>
          <a:ext cx="684931"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xmlns:a="http://schemas.openxmlformats.org/drawingml/2006/main">
          <a:r>
            <a:rPr lang="en-US" sz="1800" b="0" dirty="0" smtClean="0"/>
            <a:t>Yield</a:t>
          </a:r>
          <a:endParaRPr lang="en-US" sz="1800" b="0" dirty="0"/>
        </a:p>
      </cdr:txBody>
    </cdr:sp>
  </cdr:relSizeAnchor>
</c:userShapes>
</file>

<file path=ppt/drawings/drawing2.xml><?xml version="1.0" encoding="utf-8"?>
<c:userShapes xmlns:c="http://schemas.openxmlformats.org/drawingml/2006/chart">
  <cdr:relSizeAnchor xmlns:cdr="http://schemas.openxmlformats.org/drawingml/2006/chartDrawing">
    <cdr:from>
      <cdr:x>0.90353</cdr:x>
      <cdr:y>0.41513</cdr:y>
    </cdr:from>
    <cdr:to>
      <cdr:x>0.93406</cdr:x>
      <cdr:y>0.48105</cdr:y>
    </cdr:to>
    <cdr:sp macro="" textlink="">
      <cdr:nvSpPr>
        <cdr:cNvPr id="2" name="TextBox 1"/>
        <cdr:cNvSpPr txBox="1"/>
      </cdr:nvSpPr>
      <cdr:spPr>
        <a:xfrm xmlns:a="http://schemas.openxmlformats.org/drawingml/2006/main">
          <a:off x="8261846" y="2325625"/>
          <a:ext cx="27916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0.73881</cdr:x>
      <cdr:y>0.43263</cdr:y>
    </cdr:from>
    <cdr:to>
      <cdr:x>0.76934</cdr:x>
      <cdr:y>0.49855</cdr:y>
    </cdr:to>
    <cdr:sp macro="" textlink="">
      <cdr:nvSpPr>
        <cdr:cNvPr id="5" name="TextBox 4"/>
        <cdr:cNvSpPr txBox="1"/>
      </cdr:nvSpPr>
      <cdr:spPr>
        <a:xfrm xmlns:a="http://schemas.openxmlformats.org/drawingml/2006/main">
          <a:off x="6755647" y="2423664"/>
          <a:ext cx="27916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0.56599</cdr:x>
      <cdr:y>0.43263</cdr:y>
    </cdr:from>
    <cdr:to>
      <cdr:x>0.59652</cdr:x>
      <cdr:y>0.49855</cdr:y>
    </cdr:to>
    <cdr:sp macro="" textlink="">
      <cdr:nvSpPr>
        <cdr:cNvPr id="6" name="TextBox 5"/>
        <cdr:cNvSpPr txBox="1"/>
      </cdr:nvSpPr>
      <cdr:spPr>
        <a:xfrm xmlns:a="http://schemas.openxmlformats.org/drawingml/2006/main">
          <a:off x="5175380" y="2423664"/>
          <a:ext cx="27916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0.39167</cdr:x>
      <cdr:y>0.41513</cdr:y>
    </cdr:from>
    <cdr:to>
      <cdr:x>0.4222</cdr:x>
      <cdr:y>0.48105</cdr:y>
    </cdr:to>
    <cdr:sp macro="" textlink="">
      <cdr:nvSpPr>
        <cdr:cNvPr id="7" name="TextBox 6"/>
        <cdr:cNvSpPr txBox="1"/>
      </cdr:nvSpPr>
      <cdr:spPr>
        <a:xfrm xmlns:a="http://schemas.openxmlformats.org/drawingml/2006/main">
          <a:off x="3581398" y="2325625"/>
          <a:ext cx="27916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0.21734</cdr:x>
      <cdr:y>0.4481</cdr:y>
    </cdr:from>
    <cdr:to>
      <cdr:x>0.24787</cdr:x>
      <cdr:y>0.51402</cdr:y>
    </cdr:to>
    <cdr:sp macro="" textlink="">
      <cdr:nvSpPr>
        <cdr:cNvPr id="8" name="TextBox 7"/>
        <cdr:cNvSpPr txBox="1"/>
      </cdr:nvSpPr>
      <cdr:spPr>
        <a:xfrm xmlns:a="http://schemas.openxmlformats.org/drawingml/2006/main">
          <a:off x="1987325" y="2510331"/>
          <a:ext cx="27916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a</a:t>
          </a:r>
        </a:p>
      </cdr:txBody>
    </cdr:sp>
  </cdr:relSizeAnchor>
  <cdr:relSizeAnchor xmlns:cdr="http://schemas.openxmlformats.org/drawingml/2006/chartDrawing">
    <cdr:from>
      <cdr:x>0.16412</cdr:x>
      <cdr:y>0.39006</cdr:y>
    </cdr:from>
    <cdr:to>
      <cdr:x>0.20114</cdr:x>
      <cdr:y>0.45599</cdr:y>
    </cdr:to>
    <cdr:sp macro="" textlink="">
      <cdr:nvSpPr>
        <cdr:cNvPr id="9" name="TextBox 8"/>
        <cdr:cNvSpPr txBox="1"/>
      </cdr:nvSpPr>
      <cdr:spPr>
        <a:xfrm xmlns:a="http://schemas.openxmlformats.org/drawingml/2006/main">
          <a:off x="1500713" y="2185203"/>
          <a:ext cx="33855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B</a:t>
          </a:r>
        </a:p>
      </cdr:txBody>
    </cdr:sp>
  </cdr:relSizeAnchor>
  <cdr:relSizeAnchor xmlns:cdr="http://schemas.openxmlformats.org/drawingml/2006/chartDrawing">
    <cdr:from>
      <cdr:x>0.33575</cdr:x>
      <cdr:y>0.26736</cdr:y>
    </cdr:from>
    <cdr:to>
      <cdr:x>0.39101</cdr:x>
      <cdr:y>0.33329</cdr:y>
    </cdr:to>
    <cdr:sp macro="" textlink="">
      <cdr:nvSpPr>
        <cdr:cNvPr id="10" name="TextBox 9"/>
        <cdr:cNvSpPr txBox="1"/>
      </cdr:nvSpPr>
      <cdr:spPr>
        <a:xfrm xmlns:a="http://schemas.openxmlformats.org/drawingml/2006/main">
          <a:off x="3070098" y="1497811"/>
          <a:ext cx="505267"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t>AB</a:t>
          </a:r>
          <a:endParaRPr lang="en-US" sz="1800" dirty="0"/>
        </a:p>
      </cdr:txBody>
    </cdr:sp>
  </cdr:relSizeAnchor>
  <cdr:relSizeAnchor xmlns:cdr="http://schemas.openxmlformats.org/drawingml/2006/chartDrawing">
    <cdr:from>
      <cdr:x>0.51142</cdr:x>
      <cdr:y>0.13948</cdr:y>
    </cdr:from>
    <cdr:to>
      <cdr:x>0.54985</cdr:x>
      <cdr:y>0.20541</cdr:y>
    </cdr:to>
    <cdr:sp macro="" textlink="">
      <cdr:nvSpPr>
        <cdr:cNvPr id="12" name="TextBox 11"/>
        <cdr:cNvSpPr txBox="1"/>
      </cdr:nvSpPr>
      <cdr:spPr>
        <a:xfrm xmlns:a="http://schemas.openxmlformats.org/drawingml/2006/main">
          <a:off x="4676424" y="781398"/>
          <a:ext cx="351378"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0.68049</cdr:x>
      <cdr:y>0.09367</cdr:y>
    </cdr:from>
    <cdr:to>
      <cdr:x>0.71892</cdr:x>
      <cdr:y>0.1596</cdr:y>
    </cdr:to>
    <cdr:sp macro="" textlink="">
      <cdr:nvSpPr>
        <cdr:cNvPr id="13" name="TextBox 12"/>
        <cdr:cNvSpPr txBox="1"/>
      </cdr:nvSpPr>
      <cdr:spPr>
        <a:xfrm xmlns:a="http://schemas.openxmlformats.org/drawingml/2006/main">
          <a:off x="6222401" y="524760"/>
          <a:ext cx="351378"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0.85346</cdr:x>
      <cdr:y>0.09367</cdr:y>
    </cdr:from>
    <cdr:to>
      <cdr:x>0.89189</cdr:x>
      <cdr:y>0.1596</cdr:y>
    </cdr:to>
    <cdr:sp macro="" textlink="">
      <cdr:nvSpPr>
        <cdr:cNvPr id="14" name="TextBox 13"/>
        <cdr:cNvSpPr txBox="1"/>
      </cdr:nvSpPr>
      <cdr:spPr>
        <a:xfrm xmlns:a="http://schemas.openxmlformats.org/drawingml/2006/main">
          <a:off x="7804038" y="524760"/>
          <a:ext cx="351378"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userShapes>
</file>

<file path=ppt/drawings/drawing3.xml><?xml version="1.0" encoding="utf-8"?>
<c:userShapes xmlns:c="http://schemas.openxmlformats.org/drawingml/2006/chart">
  <cdr:relSizeAnchor xmlns:cdr="http://schemas.openxmlformats.org/drawingml/2006/chartDrawing">
    <cdr:from>
      <cdr:x>0.34693</cdr:x>
      <cdr:y>0.61502</cdr:y>
    </cdr:from>
    <cdr:to>
      <cdr:x>0.41089</cdr:x>
      <cdr:y>0.68095</cdr:y>
    </cdr:to>
    <cdr:sp macro="" textlink="">
      <cdr:nvSpPr>
        <cdr:cNvPr id="2" name="TextBox 1"/>
        <cdr:cNvSpPr txBox="1"/>
      </cdr:nvSpPr>
      <cdr:spPr>
        <a:xfrm xmlns:a="http://schemas.openxmlformats.org/drawingml/2006/main">
          <a:off x="1601509" y="3445475"/>
          <a:ext cx="29527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0.51438</cdr:x>
      <cdr:y>0.65877</cdr:y>
    </cdr:from>
    <cdr:to>
      <cdr:x>0.57834</cdr:x>
      <cdr:y>0.7247</cdr:y>
    </cdr:to>
    <cdr:sp macro="" textlink="">
      <cdr:nvSpPr>
        <cdr:cNvPr id="3" name="TextBox 2"/>
        <cdr:cNvSpPr txBox="1"/>
      </cdr:nvSpPr>
      <cdr:spPr>
        <a:xfrm xmlns:a="http://schemas.openxmlformats.org/drawingml/2006/main">
          <a:off x="2374508" y="3690572"/>
          <a:ext cx="29527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0.69204</cdr:x>
      <cdr:y>0.66718</cdr:y>
    </cdr:from>
    <cdr:to>
      <cdr:x>0.75601</cdr:x>
      <cdr:y>0.73311</cdr:y>
    </cdr:to>
    <cdr:sp macro="" textlink="">
      <cdr:nvSpPr>
        <cdr:cNvPr id="4" name="TextBox 3"/>
        <cdr:cNvSpPr txBox="1"/>
      </cdr:nvSpPr>
      <cdr:spPr>
        <a:xfrm xmlns:a="http://schemas.openxmlformats.org/drawingml/2006/main">
          <a:off x="3194639" y="3737706"/>
          <a:ext cx="29527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0.87379</cdr:x>
      <cdr:y>0.67896</cdr:y>
    </cdr:from>
    <cdr:to>
      <cdr:x>0.93775</cdr:x>
      <cdr:y>0.74489</cdr:y>
    </cdr:to>
    <cdr:sp macro="" textlink="">
      <cdr:nvSpPr>
        <cdr:cNvPr id="5" name="TextBox 4"/>
        <cdr:cNvSpPr txBox="1"/>
      </cdr:nvSpPr>
      <cdr:spPr>
        <a:xfrm xmlns:a="http://schemas.openxmlformats.org/drawingml/2006/main">
          <a:off x="4033625" y="3803694"/>
          <a:ext cx="29527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0.29138</cdr:x>
      <cdr:y>0.07357</cdr:y>
    </cdr:from>
    <cdr:to>
      <cdr:x>0.3602</cdr:x>
      <cdr:y>0.13949</cdr:y>
    </cdr:to>
    <cdr:sp macro="" textlink="">
      <cdr:nvSpPr>
        <cdr:cNvPr id="6" name="TextBox 5"/>
        <cdr:cNvSpPr txBox="1"/>
      </cdr:nvSpPr>
      <cdr:spPr>
        <a:xfrm xmlns:a="http://schemas.openxmlformats.org/drawingml/2006/main">
          <a:off x="1345068" y="412140"/>
          <a:ext cx="317716"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0.46079</cdr:x>
      <cdr:y>0.10652</cdr:y>
    </cdr:from>
    <cdr:to>
      <cdr:x>0.52962</cdr:x>
      <cdr:y>0.17245</cdr:y>
    </cdr:to>
    <cdr:sp macro="" textlink="">
      <cdr:nvSpPr>
        <cdr:cNvPr id="7" name="TextBox 6"/>
        <cdr:cNvSpPr txBox="1"/>
      </cdr:nvSpPr>
      <cdr:spPr>
        <a:xfrm xmlns:a="http://schemas.openxmlformats.org/drawingml/2006/main">
          <a:off x="2127142" y="596758"/>
          <a:ext cx="317716"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0.64137</cdr:x>
      <cdr:y>0.22735</cdr:y>
    </cdr:from>
    <cdr:to>
      <cdr:x>0.71019</cdr:x>
      <cdr:y>0.29327</cdr:y>
    </cdr:to>
    <cdr:sp macro="" textlink="">
      <cdr:nvSpPr>
        <cdr:cNvPr id="8" name="TextBox 7"/>
        <cdr:cNvSpPr txBox="1"/>
      </cdr:nvSpPr>
      <cdr:spPr>
        <a:xfrm xmlns:a="http://schemas.openxmlformats.org/drawingml/2006/main">
          <a:off x="2960718" y="1273645"/>
          <a:ext cx="317716"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0.81699</cdr:x>
      <cdr:y>0.31821</cdr:y>
    </cdr:from>
    <cdr:to>
      <cdr:x>0.88581</cdr:x>
      <cdr:y>0.38414</cdr:y>
    </cdr:to>
    <cdr:sp macro="" textlink="">
      <cdr:nvSpPr>
        <cdr:cNvPr id="9" name="TextBox 8"/>
        <cdr:cNvSpPr txBox="1"/>
      </cdr:nvSpPr>
      <cdr:spPr>
        <a:xfrm xmlns:a="http://schemas.openxmlformats.org/drawingml/2006/main">
          <a:off x="3771423" y="1782693"/>
          <a:ext cx="317716"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userShapes>
</file>

<file path=ppt/drawings/drawing4.xml><?xml version="1.0" encoding="utf-8"?>
<c:userShapes xmlns:c="http://schemas.openxmlformats.org/drawingml/2006/chart">
  <cdr:relSizeAnchor xmlns:cdr="http://schemas.openxmlformats.org/drawingml/2006/chartDrawing">
    <cdr:from>
      <cdr:x>0.24391</cdr:x>
      <cdr:y>0.17387</cdr:y>
    </cdr:from>
    <cdr:to>
      <cdr:x>0.3134</cdr:x>
      <cdr:y>0.2398</cdr:y>
    </cdr:to>
    <cdr:sp macro="" textlink="">
      <cdr:nvSpPr>
        <cdr:cNvPr id="2" name="TextBox 1"/>
        <cdr:cNvSpPr txBox="1"/>
      </cdr:nvSpPr>
      <cdr:spPr>
        <a:xfrm xmlns:a="http://schemas.openxmlformats.org/drawingml/2006/main">
          <a:off x="1115158" y="974082"/>
          <a:ext cx="317716"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0.43051</cdr:x>
      <cdr:y>0.19398</cdr:y>
    </cdr:from>
    <cdr:to>
      <cdr:x>0.5</cdr:x>
      <cdr:y>0.25991</cdr:y>
    </cdr:to>
    <cdr:sp macro="" textlink="">
      <cdr:nvSpPr>
        <cdr:cNvPr id="3" name="TextBox 2"/>
        <cdr:cNvSpPr txBox="1"/>
      </cdr:nvSpPr>
      <cdr:spPr>
        <a:xfrm xmlns:a="http://schemas.openxmlformats.org/drawingml/2006/main">
          <a:off x="1968284" y="1086735"/>
          <a:ext cx="317716"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0.61585</cdr:x>
      <cdr:y>0.31587</cdr:y>
    </cdr:from>
    <cdr:to>
      <cdr:x>0.68534</cdr:x>
      <cdr:y>0.3818</cdr:y>
    </cdr:to>
    <cdr:sp macro="" textlink="">
      <cdr:nvSpPr>
        <cdr:cNvPr id="4" name="TextBox 3"/>
        <cdr:cNvSpPr txBox="1"/>
      </cdr:nvSpPr>
      <cdr:spPr>
        <a:xfrm xmlns:a="http://schemas.openxmlformats.org/drawingml/2006/main">
          <a:off x="2815648" y="1769599"/>
          <a:ext cx="317716"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A</a:t>
          </a:r>
        </a:p>
      </cdr:txBody>
    </cdr:sp>
  </cdr:relSizeAnchor>
  <cdr:relSizeAnchor xmlns:cdr="http://schemas.openxmlformats.org/drawingml/2006/chartDrawing">
    <cdr:from>
      <cdr:x>0.80269</cdr:x>
      <cdr:y>0.41861</cdr:y>
    </cdr:from>
    <cdr:to>
      <cdr:x>0.87218</cdr:x>
      <cdr:y>0.48454</cdr:y>
    </cdr:to>
    <cdr:sp macro="" textlink="">
      <cdr:nvSpPr>
        <cdr:cNvPr id="5" name="TextBox 4"/>
        <cdr:cNvSpPr txBox="1"/>
      </cdr:nvSpPr>
      <cdr:spPr>
        <a:xfrm xmlns:a="http://schemas.openxmlformats.org/drawingml/2006/main">
          <a:off x="3669879" y="2345156"/>
          <a:ext cx="317716"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0.29213</cdr:x>
      <cdr:y>0.61539</cdr:y>
    </cdr:from>
    <cdr:to>
      <cdr:x>0.35672</cdr:x>
      <cdr:y>0.68132</cdr:y>
    </cdr:to>
    <cdr:sp macro="" textlink="">
      <cdr:nvSpPr>
        <cdr:cNvPr id="6" name="TextBox 5"/>
        <cdr:cNvSpPr txBox="1"/>
      </cdr:nvSpPr>
      <cdr:spPr>
        <a:xfrm xmlns:a="http://schemas.openxmlformats.org/drawingml/2006/main">
          <a:off x="1335640" y="3447570"/>
          <a:ext cx="29527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a</a:t>
          </a:r>
        </a:p>
      </cdr:txBody>
    </cdr:sp>
  </cdr:relSizeAnchor>
  <cdr:relSizeAnchor xmlns:cdr="http://schemas.openxmlformats.org/drawingml/2006/chartDrawing">
    <cdr:from>
      <cdr:x>0.5</cdr:x>
      <cdr:y>0.64297</cdr:y>
    </cdr:from>
    <cdr:to>
      <cdr:x>0.56458</cdr:x>
      <cdr:y>0.7089</cdr:y>
    </cdr:to>
    <cdr:sp macro="" textlink="">
      <cdr:nvSpPr>
        <cdr:cNvPr id="7" name="TextBox 6"/>
        <cdr:cNvSpPr txBox="1"/>
      </cdr:nvSpPr>
      <cdr:spPr>
        <a:xfrm xmlns:a="http://schemas.openxmlformats.org/drawingml/2006/main">
          <a:off x="2286000" y="3602065"/>
          <a:ext cx="29527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0.674</cdr:x>
      <cdr:y>0.67896</cdr:y>
    </cdr:from>
    <cdr:to>
      <cdr:x>0.73858</cdr:x>
      <cdr:y>0.74489</cdr:y>
    </cdr:to>
    <cdr:sp macro="" textlink="">
      <cdr:nvSpPr>
        <cdr:cNvPr id="8" name="TextBox 7"/>
        <cdr:cNvSpPr txBox="1"/>
      </cdr:nvSpPr>
      <cdr:spPr>
        <a:xfrm xmlns:a="http://schemas.openxmlformats.org/drawingml/2006/main">
          <a:off x="3081517" y="3803694"/>
          <a:ext cx="29527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dr:relSizeAnchor xmlns:cdr="http://schemas.openxmlformats.org/drawingml/2006/chartDrawing">
    <cdr:from>
      <cdr:x>0.8625</cdr:x>
      <cdr:y>0.66887</cdr:y>
    </cdr:from>
    <cdr:to>
      <cdr:x>0.92708</cdr:x>
      <cdr:y>0.73479</cdr:y>
    </cdr:to>
    <cdr:sp macro="" textlink="">
      <cdr:nvSpPr>
        <cdr:cNvPr id="9" name="TextBox 8"/>
        <cdr:cNvSpPr txBox="1"/>
      </cdr:nvSpPr>
      <cdr:spPr>
        <a:xfrm xmlns:a="http://schemas.openxmlformats.org/drawingml/2006/main">
          <a:off x="3943350" y="3747133"/>
          <a:ext cx="29527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a:t>
          </a:r>
          <a:endParaRPr lang="en-US" sz="1800" dirty="0"/>
        </a:p>
      </cdr:txBody>
    </cdr:sp>
  </cdr:relSizeAnchor>
</c:userShapes>
</file>

<file path=ppt/drawings/drawing5.xml><?xml version="1.0" encoding="utf-8"?>
<c:userShapes xmlns:c="http://schemas.openxmlformats.org/drawingml/2006/chart">
  <cdr:relSizeAnchor xmlns:cdr="http://schemas.openxmlformats.org/drawingml/2006/chartDrawing">
    <cdr:from>
      <cdr:x>0.10185</cdr:x>
      <cdr:y>0.12363</cdr:y>
    </cdr:from>
    <cdr:to>
      <cdr:x>0.21061</cdr:x>
      <cdr:y>0.82881</cdr:y>
    </cdr:to>
    <cdr:sp macro="" textlink="">
      <cdr:nvSpPr>
        <cdr:cNvPr id="2" name="Oval 1"/>
        <cdr:cNvSpPr/>
      </cdr:nvSpPr>
      <cdr:spPr>
        <a:xfrm xmlns:a="http://schemas.openxmlformats.org/drawingml/2006/main">
          <a:off x="838200" y="634001"/>
          <a:ext cx="895047" cy="3616476"/>
        </a:xfrm>
        <a:prstGeom xmlns:a="http://schemas.openxmlformats.org/drawingml/2006/main" prst="ellipse">
          <a:avLst/>
        </a:prstGeom>
        <a:noFill xmlns:a="http://schemas.openxmlformats.org/drawingml/2006/main"/>
        <a:ln xmlns:a="http://schemas.openxmlformats.org/drawingml/2006/main">
          <a:solidFill>
            <a:srgbClr val="292934"/>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0.15741</cdr:x>
      <cdr:y>0.03263</cdr:y>
    </cdr:from>
    <cdr:to>
      <cdr:x>0.2547</cdr:x>
      <cdr:y>0.12265</cdr:y>
    </cdr:to>
    <cdr:sp macro="" textlink="">
      <cdr:nvSpPr>
        <cdr:cNvPr id="3" name="TextBox 2"/>
        <cdr:cNvSpPr txBox="1"/>
      </cdr:nvSpPr>
      <cdr:spPr>
        <a:xfrm xmlns:a="http://schemas.openxmlformats.org/drawingml/2006/main">
          <a:off x="1295400" y="167339"/>
          <a:ext cx="800670"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smtClean="0"/>
            <a:t>34%</a:t>
          </a:r>
          <a:endParaRPr lang="en-US" sz="2400" dirty="0"/>
        </a:p>
      </cdr:txBody>
    </cdr:sp>
  </cdr:relSizeAnchor>
  <cdr:relSizeAnchor xmlns:cdr="http://schemas.openxmlformats.org/drawingml/2006/chartDrawing">
    <cdr:from>
      <cdr:x>0.49466</cdr:x>
      <cdr:y>0.15334</cdr:y>
    </cdr:from>
    <cdr:to>
      <cdr:x>0.73368</cdr:x>
      <cdr:y>0.82881</cdr:y>
    </cdr:to>
    <cdr:sp macro="" textlink="">
      <cdr:nvSpPr>
        <cdr:cNvPr id="4" name="Oval 3"/>
        <cdr:cNvSpPr/>
      </cdr:nvSpPr>
      <cdr:spPr>
        <a:xfrm xmlns:a="http://schemas.openxmlformats.org/drawingml/2006/main">
          <a:off x="4070839" y="786401"/>
          <a:ext cx="1967034" cy="3464076"/>
        </a:xfrm>
        <a:prstGeom xmlns:a="http://schemas.openxmlformats.org/drawingml/2006/main" prst="ellipse">
          <a:avLst/>
        </a:prstGeom>
        <a:noFill xmlns:a="http://schemas.openxmlformats.org/drawingml/2006/main"/>
        <a:ln xmlns:a="http://schemas.openxmlformats.org/drawingml/2006/main">
          <a:solidFill>
            <a:srgbClr val="292934"/>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0.57407</cdr:x>
      <cdr:y>0.03677</cdr:y>
    </cdr:from>
    <cdr:to>
      <cdr:x>0.67137</cdr:x>
      <cdr:y>0.12679</cdr:y>
    </cdr:to>
    <cdr:sp macro="" textlink="">
      <cdr:nvSpPr>
        <cdr:cNvPr id="5" name="TextBox 4"/>
        <cdr:cNvSpPr txBox="1"/>
      </cdr:nvSpPr>
      <cdr:spPr>
        <a:xfrm xmlns:a="http://schemas.openxmlformats.org/drawingml/2006/main">
          <a:off x="4724400" y="188575"/>
          <a:ext cx="800670"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a:t>5</a:t>
          </a:r>
          <a:r>
            <a:rPr lang="en-US" sz="2400" dirty="0" smtClean="0"/>
            <a:t>4%</a:t>
          </a:r>
          <a:endParaRPr lang="en-US" sz="2400" dirty="0"/>
        </a:p>
      </cdr:txBody>
    </cdr:sp>
  </cdr:relSizeAnchor>
</c:userShapes>
</file>

<file path=ppt/drawings/drawing6.xml><?xml version="1.0" encoding="utf-8"?>
<c:userShapes xmlns:c="http://schemas.openxmlformats.org/drawingml/2006/chart">
  <cdr:relSizeAnchor xmlns:cdr="http://schemas.openxmlformats.org/drawingml/2006/chartDrawing">
    <cdr:from>
      <cdr:x>0.29497</cdr:x>
      <cdr:y>0.9213</cdr:y>
    </cdr:from>
    <cdr:to>
      <cdr:x>0.61164</cdr:x>
      <cdr:y>1</cdr:y>
    </cdr:to>
    <cdr:sp macro="" textlink="">
      <cdr:nvSpPr>
        <cdr:cNvPr id="2" name="Rectangle 1"/>
        <cdr:cNvSpPr/>
      </cdr:nvSpPr>
      <cdr:spPr>
        <a:xfrm xmlns:a="http://schemas.openxmlformats.org/drawingml/2006/main">
          <a:off x="1348597" y="4796538"/>
          <a:ext cx="1447800" cy="409726"/>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800" dirty="0" smtClean="0">
              <a:solidFill>
                <a:schemeClr val="tx1"/>
              </a:solidFill>
            </a:rPr>
            <a:t>No N needed</a:t>
          </a:r>
          <a:endParaRPr lang="en-US" sz="1800" dirty="0">
            <a:solidFill>
              <a:schemeClr val="tx1"/>
            </a:solidFill>
          </a:endParaRPr>
        </a:p>
      </cdr:txBody>
    </cdr:sp>
  </cdr:relSizeAnchor>
  <cdr:relSizeAnchor xmlns:cdr="http://schemas.openxmlformats.org/drawingml/2006/chartDrawing">
    <cdr:from>
      <cdr:x>0.64497</cdr:x>
      <cdr:y>0.9213</cdr:y>
    </cdr:from>
    <cdr:to>
      <cdr:x>0.96164</cdr:x>
      <cdr:y>1</cdr:y>
    </cdr:to>
    <cdr:sp macro="" textlink="">
      <cdr:nvSpPr>
        <cdr:cNvPr id="3" name="Rectangle 2"/>
        <cdr:cNvSpPr/>
      </cdr:nvSpPr>
      <cdr:spPr>
        <a:xfrm xmlns:a="http://schemas.openxmlformats.org/drawingml/2006/main">
          <a:off x="2948797" y="4796538"/>
          <a:ext cx="1447800" cy="409726"/>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dirty="0" smtClean="0">
              <a:solidFill>
                <a:schemeClr val="tx1"/>
              </a:solidFill>
            </a:rPr>
            <a:t>N needed</a:t>
          </a:r>
          <a:endParaRPr lang="en-US" sz="1800" dirty="0">
            <a:solidFill>
              <a:schemeClr val="tx1"/>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0.65608</cdr:x>
      <cdr:y>0.92063</cdr:y>
    </cdr:from>
    <cdr:to>
      <cdr:x>0.97275</cdr:x>
      <cdr:y>1</cdr:y>
    </cdr:to>
    <cdr:sp macro="" textlink="">
      <cdr:nvSpPr>
        <cdr:cNvPr id="2" name="Rectangle 1"/>
        <cdr:cNvSpPr/>
      </cdr:nvSpPr>
      <cdr:spPr>
        <a:xfrm xmlns:a="http://schemas.openxmlformats.org/drawingml/2006/main">
          <a:off x="2999597" y="4847338"/>
          <a:ext cx="1447800" cy="409726"/>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dirty="0" smtClean="0">
              <a:solidFill>
                <a:schemeClr val="tx1"/>
              </a:solidFill>
            </a:rPr>
            <a:t>N needed</a:t>
          </a:r>
          <a:endParaRPr lang="en-US" sz="1800" dirty="0">
            <a:solidFill>
              <a:schemeClr val="tx1"/>
            </a:solidFill>
          </a:endParaRPr>
        </a:p>
      </cdr:txBody>
    </cdr:sp>
  </cdr:relSizeAnchor>
  <cdr:relSizeAnchor xmlns:cdr="http://schemas.openxmlformats.org/drawingml/2006/chartDrawing">
    <cdr:from>
      <cdr:x>0.25</cdr:x>
      <cdr:y>0.91709</cdr:y>
    </cdr:from>
    <cdr:to>
      <cdr:x>0.56667</cdr:x>
      <cdr:y>0.99646</cdr:y>
    </cdr:to>
    <cdr:sp macro="" textlink="">
      <cdr:nvSpPr>
        <cdr:cNvPr id="3" name="Rectangle 2"/>
        <cdr:cNvSpPr/>
      </cdr:nvSpPr>
      <cdr:spPr>
        <a:xfrm xmlns:a="http://schemas.openxmlformats.org/drawingml/2006/main">
          <a:off x="1143000" y="4734284"/>
          <a:ext cx="1447800" cy="409726"/>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dirty="0" smtClean="0">
              <a:solidFill>
                <a:schemeClr val="tx1"/>
              </a:solidFill>
            </a:rPr>
            <a:t>No N needed</a:t>
          </a:r>
          <a:endParaRPr lang="en-US" sz="1800" dirty="0">
            <a:solidFill>
              <a:schemeClr val="tx1"/>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0.36922</cdr:x>
      <cdr:y>0.09654</cdr:y>
    </cdr:from>
    <cdr:to>
      <cdr:x>0.66363</cdr:x>
      <cdr:y>0.24283</cdr:y>
    </cdr:to>
    <cdr:sp macro="" textlink="">
      <cdr:nvSpPr>
        <cdr:cNvPr id="2" name="TextBox 1"/>
        <cdr:cNvSpPr txBox="1"/>
      </cdr:nvSpPr>
      <cdr:spPr>
        <a:xfrm xmlns:a="http://schemas.openxmlformats.org/drawingml/2006/main">
          <a:off x="1745413" y="304646"/>
          <a:ext cx="1391728"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xmlns:a="http://schemas.openxmlformats.org/drawingml/2006/main">
          <a:r>
            <a:rPr lang="en-US" b="0" dirty="0" smtClean="0"/>
            <a:t>*</a:t>
          </a:r>
          <a:r>
            <a:rPr lang="en-US" b="0" i="1" dirty="0" smtClean="0"/>
            <a:t>P</a:t>
          </a:r>
          <a:r>
            <a:rPr lang="en-US" b="0" dirty="0" smtClean="0"/>
            <a:t> &gt; 0.05</a:t>
          </a:r>
          <a:endParaRPr lang="en-US" b="0" dirty="0"/>
        </a:p>
      </cdr:txBody>
    </cdr:sp>
  </cdr:relSizeAnchor>
</c:userShapes>
</file>

<file path=ppt/drawings/drawing9.xml><?xml version="1.0" encoding="utf-8"?>
<c:userShapes xmlns:c="http://schemas.openxmlformats.org/drawingml/2006/chart">
  <cdr:relSizeAnchor xmlns:cdr="http://schemas.openxmlformats.org/drawingml/2006/chartDrawing">
    <cdr:from>
      <cdr:x>0.46269</cdr:x>
      <cdr:y>0.2521</cdr:y>
    </cdr:from>
    <cdr:to>
      <cdr:x>0.54571</cdr:x>
      <cdr:y>0.32422</cdr:y>
    </cdr:to>
    <cdr:sp macro="" textlink="">
      <cdr:nvSpPr>
        <cdr:cNvPr id="2" name="TextBox 1"/>
        <cdr:cNvSpPr txBox="1"/>
      </cdr:nvSpPr>
      <cdr:spPr>
        <a:xfrm xmlns:a="http://schemas.openxmlformats.org/drawingml/2006/main">
          <a:off x="3673760" y="1290929"/>
          <a:ext cx="659182" cy="36930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NDF</a:t>
          </a:r>
          <a:endParaRPr lang="en-US" dirty="0"/>
        </a:p>
      </cdr:txBody>
    </cdr:sp>
  </cdr:relSizeAnchor>
  <cdr:relSizeAnchor xmlns:cdr="http://schemas.openxmlformats.org/drawingml/2006/chartDrawing">
    <cdr:from>
      <cdr:x>0.30131</cdr:x>
      <cdr:y>0.3918</cdr:y>
    </cdr:from>
    <cdr:to>
      <cdr:x>0.42672</cdr:x>
      <cdr:y>0.46393</cdr:y>
    </cdr:to>
    <cdr:sp macro="" textlink="">
      <cdr:nvSpPr>
        <cdr:cNvPr id="3" name="TextBox 2"/>
        <cdr:cNvSpPr txBox="1"/>
      </cdr:nvSpPr>
      <cdr:spPr>
        <a:xfrm xmlns:a="http://schemas.openxmlformats.org/drawingml/2006/main">
          <a:off x="2392453" y="2006292"/>
          <a:ext cx="995760" cy="36935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NDFD</a:t>
          </a:r>
          <a:r>
            <a:rPr lang="en-US" baseline="-25000" dirty="0" smtClean="0"/>
            <a:t>30</a:t>
          </a:r>
          <a:endParaRPr lang="en-US" dirty="0"/>
        </a:p>
      </cdr:txBody>
    </cdr:sp>
  </cdr:relSizeAnchor>
  <cdr:relSizeAnchor xmlns:cdr="http://schemas.openxmlformats.org/drawingml/2006/chartDrawing">
    <cdr:from>
      <cdr:x>0.15495</cdr:x>
      <cdr:y>0.46394</cdr:y>
    </cdr:from>
    <cdr:to>
      <cdr:x>0.23635</cdr:x>
      <cdr:y>0.53606</cdr:y>
    </cdr:to>
    <cdr:sp macro="" textlink="">
      <cdr:nvSpPr>
        <cdr:cNvPr id="4" name="TextBox 3"/>
        <cdr:cNvSpPr txBox="1"/>
      </cdr:nvSpPr>
      <cdr:spPr>
        <a:xfrm xmlns:a="http://schemas.openxmlformats.org/drawingml/2006/main">
          <a:off x="1230304" y="2375670"/>
          <a:ext cx="646319" cy="36930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ADF</a:t>
          </a:r>
          <a:endParaRPr lang="en-US" dirty="0"/>
        </a:p>
      </cdr:txBody>
    </cdr:sp>
  </cdr:relSizeAnchor>
  <cdr:relSizeAnchor xmlns:cdr="http://schemas.openxmlformats.org/drawingml/2006/chartDrawing">
    <cdr:from>
      <cdr:x>0.324</cdr:x>
      <cdr:y>0.5563</cdr:y>
    </cdr:from>
    <cdr:to>
      <cdr:x>0.39248</cdr:x>
      <cdr:y>0.62842</cdr:y>
    </cdr:to>
    <cdr:sp macro="" textlink="">
      <cdr:nvSpPr>
        <cdr:cNvPr id="5" name="TextBox 4"/>
        <cdr:cNvSpPr txBox="1"/>
      </cdr:nvSpPr>
      <cdr:spPr>
        <a:xfrm xmlns:a="http://schemas.openxmlformats.org/drawingml/2006/main">
          <a:off x="2572612" y="2848606"/>
          <a:ext cx="543734" cy="36930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DM</a:t>
          </a:r>
          <a:endParaRPr lang="en-US" dirty="0"/>
        </a:p>
      </cdr:txBody>
    </cdr:sp>
  </cdr:relSizeAnchor>
  <cdr:relSizeAnchor xmlns:cdr="http://schemas.openxmlformats.org/drawingml/2006/chartDrawing">
    <cdr:from>
      <cdr:x>0.15495</cdr:x>
      <cdr:y>0.64446</cdr:y>
    </cdr:from>
    <cdr:to>
      <cdr:x>0.21858</cdr:x>
      <cdr:y>0.71659</cdr:y>
    </cdr:to>
    <cdr:sp macro="" textlink="">
      <cdr:nvSpPr>
        <cdr:cNvPr id="6" name="TextBox 5"/>
        <cdr:cNvSpPr txBox="1"/>
      </cdr:nvSpPr>
      <cdr:spPr>
        <a:xfrm xmlns:a="http://schemas.openxmlformats.org/drawingml/2006/main">
          <a:off x="1230304" y="3300070"/>
          <a:ext cx="505225" cy="36935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CP</a:t>
          </a: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DBBFD0F-965F-6749-81B7-410199E37D5C}" type="datetimeFigureOut">
              <a:rPr lang="en-US" smtClean="0"/>
              <a:t>12/20/2017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520CFFD-0168-5748-B283-A26FA9B20249}" type="slidenum">
              <a:rPr lang="en-US" smtClean="0"/>
              <a:t>‹#›</a:t>
            </a:fld>
            <a:endParaRPr lang="en-US"/>
          </a:p>
        </p:txBody>
      </p:sp>
    </p:spTree>
    <p:extLst>
      <p:ext uri="{BB962C8B-B14F-4D97-AF65-F5344CB8AC3E}">
        <p14:creationId xmlns:p14="http://schemas.microsoft.com/office/powerpoint/2010/main" val="99042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b="0"/>
            </a:lvl1pPr>
          </a:lstStyle>
          <a:p>
            <a:pPr>
              <a:defRPr/>
            </a:pPr>
            <a:endParaRPr lang="en-US"/>
          </a:p>
        </p:txBody>
      </p:sp>
      <p:sp>
        <p:nvSpPr>
          <p:cNvPr id="14541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b="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541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b="0"/>
            </a:lvl1pPr>
          </a:lstStyle>
          <a:p>
            <a:pPr>
              <a:defRPr/>
            </a:pPr>
            <a:endParaRPr lang="en-US"/>
          </a:p>
        </p:txBody>
      </p:sp>
      <p:sp>
        <p:nvSpPr>
          <p:cNvPr id="14541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b="0"/>
            </a:lvl1pPr>
          </a:lstStyle>
          <a:p>
            <a:pPr>
              <a:defRPr/>
            </a:pPr>
            <a:fld id="{3F87C8DD-CB02-4E50-B465-F97D9047BF66}" type="slidenum">
              <a:rPr lang="en-US"/>
              <a:pPr>
                <a:defRPr/>
              </a:pPr>
              <a:t>‹#›</a:t>
            </a:fld>
            <a:endParaRPr lang="en-US"/>
          </a:p>
        </p:txBody>
      </p:sp>
    </p:spTree>
    <p:extLst>
      <p:ext uri="{BB962C8B-B14F-4D97-AF65-F5344CB8AC3E}">
        <p14:creationId xmlns:p14="http://schemas.microsoft.com/office/powerpoint/2010/main" val="16132331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Fall Nitrogen</a:t>
            </a:r>
            <a:r>
              <a:rPr lang="en-US" baseline="0" dirty="0" smtClean="0"/>
              <a:t> Management for Winter Forage</a:t>
            </a:r>
            <a:endParaRPr lang="en-US" dirty="0" smtClean="0"/>
          </a:p>
          <a:p>
            <a:r>
              <a:rPr lang="en-US" dirty="0" smtClean="0"/>
              <a:t>Research presented here was</a:t>
            </a:r>
            <a:r>
              <a:rPr lang="en-US" baseline="0" dirty="0" smtClean="0"/>
              <a:t> conducted on a number of farms and research facilities across NY. It could not have happened without the farmers, extension and pro dairy specialists, Dr. Kettering’s Cornell staff and especially the funding of the New York Farm Viability Institute. </a:t>
            </a:r>
          </a:p>
          <a:p>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1</a:t>
            </a:fld>
            <a:endParaRPr lang="en-US"/>
          </a:p>
        </p:txBody>
      </p:sp>
    </p:spTree>
    <p:extLst>
      <p:ext uri="{BB962C8B-B14F-4D97-AF65-F5344CB8AC3E}">
        <p14:creationId xmlns:p14="http://schemas.microsoft.com/office/powerpoint/2010/main" val="1765907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do you directly increase your forage</a:t>
            </a:r>
            <a:r>
              <a:rPr lang="en-US" baseline="0" dirty="0" smtClean="0"/>
              <a:t> supply, </a:t>
            </a:r>
            <a:r>
              <a:rPr lang="en-US" sz="1200" b="1" baseline="0" dirty="0" smtClean="0"/>
              <a:t>CLICK</a:t>
            </a:r>
            <a:r>
              <a:rPr lang="en-US" baseline="0" dirty="0" smtClean="0"/>
              <a:t> but the feed produced is what is needed to meet the  specific diet of the fresh cows and high producers.</a:t>
            </a:r>
          </a:p>
          <a:p>
            <a:r>
              <a:rPr lang="en-US" baseline="0" dirty="0" smtClean="0"/>
              <a:t> </a:t>
            </a:r>
            <a:r>
              <a:rPr lang="en-US" sz="1200" b="1" baseline="0" dirty="0" smtClean="0"/>
              <a:t>CLICK</a:t>
            </a:r>
            <a:r>
              <a:rPr lang="en-US" baseline="0" dirty="0" smtClean="0"/>
              <a:t> An added bonus is that farmers and nutritionists utilizing the high digestibility of winter triticale report it keeps the cows maintaining production through the hot summer slump. </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11</a:t>
            </a:fld>
            <a:endParaRPr lang="en-US"/>
          </a:p>
        </p:txBody>
      </p:sp>
    </p:spTree>
    <p:extLst>
      <p:ext uri="{BB962C8B-B14F-4D97-AF65-F5344CB8AC3E}">
        <p14:creationId xmlns:p14="http://schemas.microsoft.com/office/powerpoint/2010/main" val="2039719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Properly fertilized with sulfur,</a:t>
            </a:r>
            <a:r>
              <a:rPr lang="en-US" baseline="0" dirty="0" smtClean="0"/>
              <a:t> </a:t>
            </a:r>
            <a:r>
              <a:rPr lang="en-US" sz="1200" b="1" baseline="0" dirty="0" smtClean="0"/>
              <a:t>CLICK</a:t>
            </a:r>
            <a:r>
              <a:rPr lang="en-US" baseline="0" dirty="0" smtClean="0"/>
              <a:t> </a:t>
            </a:r>
            <a:r>
              <a:rPr lang="en-US" dirty="0" smtClean="0"/>
              <a:t> protein</a:t>
            </a:r>
            <a:r>
              <a:rPr lang="en-US" baseline="0" dirty="0" smtClean="0"/>
              <a:t> equal or exceeds alfalfa.  To get this protein production, the nitrogen must be managed to maximize yield while minimizing environmental loss through </a:t>
            </a:r>
            <a:r>
              <a:rPr lang="en-US" b="1" baseline="0" dirty="0" smtClean="0"/>
              <a:t>both </a:t>
            </a:r>
            <a:r>
              <a:rPr lang="en-US" baseline="0" dirty="0" smtClean="0"/>
              <a:t>the fall and spring portion of the growth cycle. </a:t>
            </a:r>
          </a:p>
          <a:p>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12</a:t>
            </a:fld>
            <a:endParaRPr lang="en-US"/>
          </a:p>
        </p:txBody>
      </p:sp>
    </p:spTree>
    <p:extLst>
      <p:ext uri="{BB962C8B-B14F-4D97-AF65-F5344CB8AC3E}">
        <p14:creationId xmlns:p14="http://schemas.microsoft.com/office/powerpoint/2010/main" val="2214759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year’s </a:t>
            </a:r>
            <a:r>
              <a:rPr lang="en-US" baseline="0" dirty="0" err="1" smtClean="0"/>
              <a:t>cca</a:t>
            </a:r>
            <a:r>
              <a:rPr lang="en-US" baseline="0" dirty="0" smtClean="0"/>
              <a:t> looked at the impact of planting date and fall biomass production as potential drivers of both nutrient re-capture and storage, and potential spring yields.</a:t>
            </a:r>
          </a:p>
          <a:p>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13</a:t>
            </a:fld>
            <a:endParaRPr lang="en-US"/>
          </a:p>
        </p:txBody>
      </p:sp>
    </p:spTree>
    <p:extLst>
      <p:ext uri="{BB962C8B-B14F-4D97-AF65-F5344CB8AC3E}">
        <p14:creationId xmlns:p14="http://schemas.microsoft.com/office/powerpoint/2010/main" val="2793584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21</a:t>
            </a:fld>
            <a:endParaRPr lang="en-US"/>
          </a:p>
        </p:txBody>
      </p:sp>
    </p:spTree>
    <p:extLst>
      <p:ext uri="{BB962C8B-B14F-4D97-AF65-F5344CB8AC3E}">
        <p14:creationId xmlns:p14="http://schemas.microsoft.com/office/powerpoint/2010/main" val="2132267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b="1">
                <a:solidFill>
                  <a:schemeClr val="tx1"/>
                </a:solidFill>
                <a:latin typeface="Times New Roman" pitchFamily="18" charset="0"/>
              </a:defRPr>
            </a:lvl1pPr>
            <a:lvl2pPr marL="742950" indent="-285750" defTabSz="931863" eaLnBrk="0" hangingPunct="0">
              <a:defRPr sz="2400" b="1">
                <a:solidFill>
                  <a:schemeClr val="tx1"/>
                </a:solidFill>
                <a:latin typeface="Times New Roman" pitchFamily="18" charset="0"/>
              </a:defRPr>
            </a:lvl2pPr>
            <a:lvl3pPr marL="1143000" indent="-228600" defTabSz="931863" eaLnBrk="0" hangingPunct="0">
              <a:defRPr sz="2400" b="1">
                <a:solidFill>
                  <a:schemeClr val="tx1"/>
                </a:solidFill>
                <a:latin typeface="Times New Roman" pitchFamily="18" charset="0"/>
              </a:defRPr>
            </a:lvl3pPr>
            <a:lvl4pPr marL="1600200" indent="-228600" defTabSz="931863" eaLnBrk="0" hangingPunct="0">
              <a:defRPr sz="2400" b="1">
                <a:solidFill>
                  <a:schemeClr val="tx1"/>
                </a:solidFill>
                <a:latin typeface="Times New Roman" pitchFamily="18" charset="0"/>
              </a:defRPr>
            </a:lvl4pPr>
            <a:lvl5pPr marL="2057400" indent="-228600" defTabSz="931863" eaLnBrk="0" hangingPunct="0">
              <a:defRPr sz="2400" b="1">
                <a:solidFill>
                  <a:schemeClr val="tx1"/>
                </a:solidFill>
                <a:latin typeface="Times New Roman" pitchFamily="18" charset="0"/>
              </a:defRPr>
            </a:lvl5pPr>
            <a:lvl6pPr marL="2514600" indent="-228600" defTabSz="931863" eaLnBrk="0" fontAlgn="base" hangingPunct="0">
              <a:spcBef>
                <a:spcPct val="0"/>
              </a:spcBef>
              <a:spcAft>
                <a:spcPct val="0"/>
              </a:spcAft>
              <a:defRPr sz="2400" b="1">
                <a:solidFill>
                  <a:schemeClr val="tx1"/>
                </a:solidFill>
                <a:latin typeface="Times New Roman" pitchFamily="18" charset="0"/>
              </a:defRPr>
            </a:lvl6pPr>
            <a:lvl7pPr marL="2971800" indent="-228600" defTabSz="931863" eaLnBrk="0" fontAlgn="base" hangingPunct="0">
              <a:spcBef>
                <a:spcPct val="0"/>
              </a:spcBef>
              <a:spcAft>
                <a:spcPct val="0"/>
              </a:spcAft>
              <a:defRPr sz="2400" b="1">
                <a:solidFill>
                  <a:schemeClr val="tx1"/>
                </a:solidFill>
                <a:latin typeface="Times New Roman" pitchFamily="18" charset="0"/>
              </a:defRPr>
            </a:lvl7pPr>
            <a:lvl8pPr marL="3429000" indent="-228600" defTabSz="931863" eaLnBrk="0" fontAlgn="base" hangingPunct="0">
              <a:spcBef>
                <a:spcPct val="0"/>
              </a:spcBef>
              <a:spcAft>
                <a:spcPct val="0"/>
              </a:spcAft>
              <a:defRPr sz="2400" b="1">
                <a:solidFill>
                  <a:schemeClr val="tx1"/>
                </a:solidFill>
                <a:latin typeface="Times New Roman" pitchFamily="18" charset="0"/>
              </a:defRPr>
            </a:lvl8pPr>
            <a:lvl9pPr marL="3886200" indent="-228600" defTabSz="931863" eaLnBrk="0" fontAlgn="base" hangingPunct="0">
              <a:spcBef>
                <a:spcPct val="0"/>
              </a:spcBef>
              <a:spcAft>
                <a:spcPct val="0"/>
              </a:spcAft>
              <a:defRPr sz="2400" b="1">
                <a:solidFill>
                  <a:schemeClr val="tx1"/>
                </a:solidFill>
                <a:latin typeface="Times New Roman" pitchFamily="18" charset="0"/>
              </a:defRPr>
            </a:lvl9pPr>
          </a:lstStyle>
          <a:p>
            <a:pPr algn="r" eaLnBrk="1" hangingPunct="1"/>
            <a:fld id="{F80375BC-0AC0-42CB-9B9F-7C40583DBC6A}" type="slidenum">
              <a:rPr lang="en-US" sz="1200" b="0"/>
              <a:pPr algn="r" eaLnBrk="1" hangingPunct="1"/>
              <a:t>22</a:t>
            </a:fld>
            <a:endParaRPr lang="en-US" sz="1200" b="0"/>
          </a:p>
        </p:txBody>
      </p:sp>
      <p:sp>
        <p:nvSpPr>
          <p:cNvPr id="115715" name="Rectangle 2"/>
          <p:cNvSpPr>
            <a:spLocks noGrp="1" noRot="1" noChangeAspect="1" noChangeArrowheads="1" noTextEdit="1"/>
          </p:cNvSpPr>
          <p:nvPr>
            <p:ph type="sldImg"/>
          </p:nvPr>
        </p:nvSpPr>
        <p:spPr>
          <a:xfrm>
            <a:off x="1371600" y="1143000"/>
            <a:ext cx="4114800" cy="3086100"/>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Winter Forage teams up with Summer energy crops for</a:t>
            </a:r>
            <a:r>
              <a:rPr lang="en-US" baseline="0" dirty="0" smtClean="0"/>
              <a:t> year around cropping system</a:t>
            </a:r>
            <a:endParaRPr lang="en-US" dirty="0" smtClean="0"/>
          </a:p>
        </p:txBody>
      </p:sp>
    </p:spTree>
    <p:extLst>
      <p:ext uri="{BB962C8B-B14F-4D97-AF65-F5344CB8AC3E}">
        <p14:creationId xmlns:p14="http://schemas.microsoft.com/office/powerpoint/2010/main" val="234477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25</a:t>
            </a:fld>
            <a:endParaRPr lang="en-US"/>
          </a:p>
        </p:txBody>
      </p:sp>
    </p:spTree>
    <p:extLst>
      <p:ext uri="{BB962C8B-B14F-4D97-AF65-F5344CB8AC3E}">
        <p14:creationId xmlns:p14="http://schemas.microsoft.com/office/powerpoint/2010/main" val="254424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26</a:t>
            </a:fld>
            <a:endParaRPr lang="en-US"/>
          </a:p>
        </p:txBody>
      </p:sp>
    </p:spTree>
    <p:extLst>
      <p:ext uri="{BB962C8B-B14F-4D97-AF65-F5344CB8AC3E}">
        <p14:creationId xmlns:p14="http://schemas.microsoft.com/office/powerpoint/2010/main" val="239128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no short season BMR corn crops available yet.  There are other short season </a:t>
            </a:r>
            <a:r>
              <a:rPr lang="en-US" baseline="0" dirty="0" err="1" smtClean="0"/>
              <a:t>bmr</a:t>
            </a:r>
            <a:r>
              <a:rPr lang="en-US" baseline="0" dirty="0" smtClean="0"/>
              <a:t> energy crops that can be successful in NY conditions: BMR forage Sorghum is one. </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27</a:t>
            </a:fld>
            <a:endParaRPr lang="en-US"/>
          </a:p>
        </p:txBody>
      </p:sp>
    </p:spTree>
    <p:extLst>
      <p:ext uri="{BB962C8B-B14F-4D97-AF65-F5344CB8AC3E}">
        <p14:creationId xmlns:p14="http://schemas.microsoft.com/office/powerpoint/2010/main" val="2375543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BMR forage sorghum drilled for canopy</a:t>
            </a:r>
            <a:r>
              <a:rPr lang="en-US" baseline="0" dirty="0" smtClean="0"/>
              <a:t> closure to reduce/prevent erosion and late season weed pressure.</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29</a:t>
            </a:fld>
            <a:endParaRPr lang="en-US"/>
          </a:p>
        </p:txBody>
      </p:sp>
    </p:spTree>
    <p:extLst>
      <p:ext uri="{BB962C8B-B14F-4D97-AF65-F5344CB8AC3E}">
        <p14:creationId xmlns:p14="http://schemas.microsoft.com/office/powerpoint/2010/main" val="3476959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Historically lodging ranked at</a:t>
            </a:r>
            <a:r>
              <a:rPr lang="en-US" baseline="0" dirty="0" smtClean="0"/>
              <a:t> the top for farmer turnoff. </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31</a:t>
            </a:fld>
            <a:endParaRPr lang="en-US"/>
          </a:p>
        </p:txBody>
      </p:sp>
    </p:spTree>
    <p:extLst>
      <p:ext uri="{BB962C8B-B14F-4D97-AF65-F5344CB8AC3E}">
        <p14:creationId xmlns:p14="http://schemas.microsoft.com/office/powerpoint/2010/main" val="3099425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need for this work arose  because in </a:t>
            </a:r>
            <a:endParaRPr lang="en-US" dirty="0" smtClean="0"/>
          </a:p>
          <a:p>
            <a:r>
              <a:rPr lang="en-US" dirty="0" smtClean="0"/>
              <a:t>Normal farming</a:t>
            </a:r>
          </a:p>
          <a:p>
            <a:r>
              <a:rPr lang="en-US" dirty="0" smtClean="0"/>
              <a:t>You fertilize and plant in the spring</a:t>
            </a:r>
            <a:r>
              <a:rPr lang="en-US" baseline="0" dirty="0" smtClean="0"/>
              <a:t> </a:t>
            </a:r>
          </a:p>
          <a:p>
            <a:r>
              <a:rPr lang="en-US" baseline="0" dirty="0" smtClean="0"/>
              <a:t>Harvest in the fall</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2</a:t>
            </a:fld>
            <a:endParaRPr lang="en-US"/>
          </a:p>
        </p:txBody>
      </p:sp>
    </p:spTree>
    <p:extLst>
      <p:ext uri="{BB962C8B-B14F-4D97-AF65-F5344CB8AC3E}">
        <p14:creationId xmlns:p14="http://schemas.microsoft.com/office/powerpoint/2010/main" val="87811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Brachytic</a:t>
            </a:r>
            <a:r>
              <a:rPr lang="en-US" baseline="0" dirty="0" smtClean="0"/>
              <a:t> dwarf 85-89 day </a:t>
            </a:r>
            <a:r>
              <a:rPr lang="en-US" baseline="0" dirty="0" err="1" smtClean="0"/>
              <a:t>bmr</a:t>
            </a:r>
            <a:r>
              <a:rPr lang="en-US" baseline="0" dirty="0" smtClean="0"/>
              <a:t> forage sorghum is a partial answer.  It will still lodge if allowed to got to hard dough stage as the plant cannibalizes the stalk to move nutrients to the maturing head.</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32</a:t>
            </a:fld>
            <a:endParaRPr lang="en-US"/>
          </a:p>
        </p:txBody>
      </p:sp>
    </p:spTree>
    <p:extLst>
      <p:ext uri="{BB962C8B-B14F-4D97-AF65-F5344CB8AC3E}">
        <p14:creationId xmlns:p14="http://schemas.microsoft.com/office/powerpoint/2010/main" val="1732014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Krone chopper was able</a:t>
            </a:r>
            <a:r>
              <a:rPr lang="en-US" baseline="0" dirty="0" smtClean="0"/>
              <a:t> to get over 95% of the lodged material while going in the direction of the lodging.</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33</a:t>
            </a:fld>
            <a:endParaRPr lang="en-US"/>
          </a:p>
        </p:txBody>
      </p:sp>
    </p:spTree>
    <p:extLst>
      <p:ext uri="{BB962C8B-B14F-4D97-AF65-F5344CB8AC3E}">
        <p14:creationId xmlns:p14="http://schemas.microsoft.com/office/powerpoint/2010/main" val="3104920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a:t>
            </a:r>
            <a:r>
              <a:rPr lang="en-US" baseline="0" dirty="0" smtClean="0"/>
              <a:t> to lodging is to use BMR forage sorghum Male sterile plants that do not have pollen to set a seed head.  Thus there is no heavy weight at the top to pull it over and the energy (sugars, cellular starch) stays in the stalk to maintain stem integrity. </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34</a:t>
            </a:fld>
            <a:endParaRPr lang="en-US"/>
          </a:p>
        </p:txBody>
      </p:sp>
    </p:spTree>
    <p:extLst>
      <p:ext uri="{BB962C8B-B14F-4D97-AF65-F5344CB8AC3E}">
        <p14:creationId xmlns:p14="http://schemas.microsoft.com/office/powerpoint/2010/main" val="934632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third option is a completely different</a:t>
            </a:r>
            <a:r>
              <a:rPr lang="en-US" baseline="0" dirty="0" smtClean="0"/>
              <a:t> species: BMR Pearl Millet.  A high yielding crop with higher protein and digestibility than even the sorghums.  In 2016 a July 8 planting yielded 25 Tons/acre of 35% DM silage (actual dry matter was 22%) by the beginning of October. Work is needed to determine feed quality change with maturity for both the male sterile sorghum and the pearl millets. </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35</a:t>
            </a:fld>
            <a:endParaRPr lang="en-US"/>
          </a:p>
        </p:txBody>
      </p:sp>
    </p:spTree>
    <p:extLst>
      <p:ext uri="{BB962C8B-B14F-4D97-AF65-F5344CB8AC3E}">
        <p14:creationId xmlns:p14="http://schemas.microsoft.com/office/powerpoint/2010/main" val="1892193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variety trial planted June 3 into soil 72F at 4 inch depth</a:t>
            </a:r>
          </a:p>
          <a:p>
            <a:r>
              <a:rPr lang="en-US" baseline="0" dirty="0" smtClean="0"/>
              <a:t>The alleys were planted two weeks later.</a:t>
            </a:r>
          </a:p>
          <a:p>
            <a:r>
              <a:rPr lang="en-US" baseline="0" dirty="0" smtClean="0"/>
              <a:t>The green is the alleys, the brown the plots killed by chilling injury.</a:t>
            </a:r>
          </a:p>
          <a:p>
            <a:r>
              <a:rPr lang="en-US" baseline="0" dirty="0" smtClean="0"/>
              <a:t>The crop needs warm temperatures</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36</a:t>
            </a:fld>
            <a:endParaRPr lang="en-US"/>
          </a:p>
        </p:txBody>
      </p:sp>
    </p:spTree>
    <p:extLst>
      <p:ext uri="{BB962C8B-B14F-4D97-AF65-F5344CB8AC3E}">
        <p14:creationId xmlns:p14="http://schemas.microsoft.com/office/powerpoint/2010/main" val="2965208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BMR</a:t>
            </a:r>
            <a:r>
              <a:rPr lang="en-US" baseline="0" dirty="0" smtClean="0"/>
              <a:t> forage sorghum has given consistent yields.</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37</a:t>
            </a:fld>
            <a:endParaRPr lang="en-US"/>
          </a:p>
        </p:txBody>
      </p:sp>
    </p:spTree>
    <p:extLst>
      <p:ext uri="{BB962C8B-B14F-4D97-AF65-F5344CB8AC3E}">
        <p14:creationId xmlns:p14="http://schemas.microsoft.com/office/powerpoint/2010/main" val="2400831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a:t>
            </a:r>
            <a:r>
              <a:rPr lang="en-US" baseline="0" dirty="0" smtClean="0"/>
              <a:t> in Georgia suggests it is the same as their corn silage in milk producing ability. We have radically different conditions with cool nights and warm days increasing the sugar production and conservation in maturing sorghum plants. </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38</a:t>
            </a:fld>
            <a:endParaRPr lang="en-US"/>
          </a:p>
        </p:txBody>
      </p:sp>
    </p:spTree>
    <p:extLst>
      <p:ext uri="{BB962C8B-B14F-4D97-AF65-F5344CB8AC3E}">
        <p14:creationId xmlns:p14="http://schemas.microsoft.com/office/powerpoint/2010/main" val="811983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sorghums energy makeup is</a:t>
            </a:r>
            <a:r>
              <a:rPr lang="en-US" baseline="0" dirty="0" smtClean="0"/>
              <a:t> very different than corn with much higher sugars after fermentation.  As the plant moves from pollination to hard dough stage it increases the amount of starch but often also increases the amount of sugar as all photosynthetic material is moved into both energy storages.</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39</a:t>
            </a:fld>
            <a:endParaRPr lang="en-US"/>
          </a:p>
        </p:txBody>
      </p:sp>
    </p:spTree>
    <p:extLst>
      <p:ext uri="{BB962C8B-B14F-4D97-AF65-F5344CB8AC3E}">
        <p14:creationId xmlns:p14="http://schemas.microsoft.com/office/powerpoint/2010/main" val="1655028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41</a:t>
            </a:fld>
            <a:endParaRPr lang="en-US"/>
          </a:p>
        </p:txBody>
      </p:sp>
    </p:spTree>
    <p:extLst>
      <p:ext uri="{BB962C8B-B14F-4D97-AF65-F5344CB8AC3E}">
        <p14:creationId xmlns:p14="http://schemas.microsoft.com/office/powerpoint/2010/main" val="1184138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E54B7-0546-894E-8569-BF10540FE08D}" type="slidenum">
              <a:rPr lang="en-US" smtClean="0"/>
              <a:t>44</a:t>
            </a:fld>
            <a:endParaRPr lang="en-US"/>
          </a:p>
        </p:txBody>
      </p:sp>
    </p:spTree>
    <p:extLst>
      <p:ext uri="{BB962C8B-B14F-4D97-AF65-F5344CB8AC3E}">
        <p14:creationId xmlns:p14="http://schemas.microsoft.com/office/powerpoint/2010/main" val="37454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 forage is opposite</a:t>
            </a:r>
          </a:p>
          <a:p>
            <a:r>
              <a:rPr lang="en-US" dirty="0" smtClean="0"/>
              <a:t>Planted in the fall,</a:t>
            </a:r>
            <a:r>
              <a:rPr lang="en-US" baseline="0" dirty="0" smtClean="0"/>
              <a:t> </a:t>
            </a:r>
          </a:p>
          <a:p>
            <a:r>
              <a:rPr lang="en-US" baseline="0" dirty="0" smtClean="0"/>
              <a:t>Harvested in the spring</a:t>
            </a:r>
          </a:p>
          <a:p>
            <a:r>
              <a:rPr lang="en-US" baseline="0" dirty="0" smtClean="0"/>
              <a:t>This has a major impact on managing the plant nutrients as after a month or two of growing, the crop goes dormant for 3 – 4 months.</a:t>
            </a:r>
            <a:endParaRPr lang="en-US" dirty="0" smtClean="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3</a:t>
            </a:fld>
            <a:endParaRPr lang="en-US"/>
          </a:p>
        </p:txBody>
      </p:sp>
    </p:spTree>
    <p:extLst>
      <p:ext uri="{BB962C8B-B14F-4D97-AF65-F5344CB8AC3E}">
        <p14:creationId xmlns:p14="http://schemas.microsoft.com/office/powerpoint/2010/main" val="747600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a:t>
            </a:r>
            <a:r>
              <a:rPr lang="en-US" baseline="0" dirty="0" smtClean="0"/>
              <a:t> research funded by New York Farm Viability Institute and conducted by Advanced Ag Systems at the Hudson Valatie Research Farm is determining how much manure can safely be applied to early planted winter triticale forage where the crop has tremendous potential to absorb and hold the nutrients in plant tissue until spring growth – a “green” manure storage as it were.  The research is also determining if it is safe with a late planting where the soil temperature drops quickly enough to hold the manure nitrogen in the ammonia form until spring when the new growth will quickly absorb it as it becomes available.  Both planting dates are testing if a nitrification inhibitor will help protect the nitrogen from losses.</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49</a:t>
            </a:fld>
            <a:endParaRPr lang="en-US"/>
          </a:p>
        </p:txBody>
      </p:sp>
    </p:spTree>
    <p:extLst>
      <p:ext uri="{BB962C8B-B14F-4D97-AF65-F5344CB8AC3E}">
        <p14:creationId xmlns:p14="http://schemas.microsoft.com/office/powerpoint/2010/main" val="3589603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to the New</a:t>
            </a:r>
            <a:r>
              <a:rPr lang="en-US" baseline="0" dirty="0" smtClean="0"/>
              <a:t> York Farm Viability Institute for supporting this critical research in sustainable agriculture.</a:t>
            </a:r>
          </a:p>
          <a:p>
            <a:r>
              <a:rPr lang="en-US" baseline="0" dirty="0" smtClean="0"/>
              <a:t>Additional information can be found on our web site at WWW.ADVANCEDAGSYS.COM or at the Cornell Web site Nutrient Management </a:t>
            </a:r>
            <a:r>
              <a:rPr lang="en-US" baseline="0" smtClean="0"/>
              <a:t>Spear Program.</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50</a:t>
            </a:fld>
            <a:endParaRPr lang="en-US"/>
          </a:p>
        </p:txBody>
      </p:sp>
    </p:spTree>
    <p:extLst>
      <p:ext uri="{BB962C8B-B14F-4D97-AF65-F5344CB8AC3E}">
        <p14:creationId xmlns:p14="http://schemas.microsoft.com/office/powerpoint/2010/main" val="1096577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Extensive</a:t>
            </a:r>
            <a:r>
              <a:rPr lang="en-US" baseline="0" dirty="0" smtClean="0"/>
              <a:t> research has shown that cover crops protect the soil from erosion; improve soil health, and retain nutrients – especially nitrogen that would be lost to waters or denitrification over the winter.</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4</a:t>
            </a:fld>
            <a:endParaRPr lang="en-US"/>
          </a:p>
        </p:txBody>
      </p:sp>
    </p:spTree>
    <p:extLst>
      <p:ext uri="{BB962C8B-B14F-4D97-AF65-F5344CB8AC3E}">
        <p14:creationId xmlns:p14="http://schemas.microsoft.com/office/powerpoint/2010/main" val="257665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 forage,</a:t>
            </a:r>
            <a:r>
              <a:rPr lang="en-US" baseline="0" dirty="0" smtClean="0"/>
              <a:t> because it produces a very high quality, profitable crop; can respond to higher management.  The higher management has the potential to magnify the benefits of cover crops on your farm producing a win/win situation.</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5</a:t>
            </a:fld>
            <a:endParaRPr lang="en-US"/>
          </a:p>
        </p:txBody>
      </p:sp>
    </p:spTree>
    <p:extLst>
      <p:ext uri="{BB962C8B-B14F-4D97-AF65-F5344CB8AC3E}">
        <p14:creationId xmlns:p14="http://schemas.microsoft.com/office/powerpoint/2010/main" val="2186519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a:t>
            </a:r>
            <a:r>
              <a:rPr lang="en-US" baseline="0" dirty="0" smtClean="0"/>
              <a:t> researchers and farmers  </a:t>
            </a:r>
            <a:r>
              <a:rPr lang="en-US" sz="1600" b="1" baseline="0" dirty="0" smtClean="0"/>
              <a:t>CLICK</a:t>
            </a:r>
            <a:r>
              <a:rPr lang="en-US" baseline="0" dirty="0" smtClean="0"/>
              <a:t> are coming to the realization that never leaving the soil bare is critical to building soil health for high yields under a wide range of weather conditions. </a:t>
            </a:r>
            <a:r>
              <a:rPr lang="en-US" sz="1200" b="1" baseline="0" dirty="0" smtClean="0"/>
              <a:t>CLICK</a:t>
            </a:r>
            <a:r>
              <a:rPr lang="en-US" baseline="0" dirty="0" smtClean="0"/>
              <a:t>  Dr. Van Es and others found that a cover continues to pay as it increases the yield of the next crop</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6</a:t>
            </a:fld>
            <a:endParaRPr lang="en-US"/>
          </a:p>
        </p:txBody>
      </p:sp>
    </p:spTree>
    <p:extLst>
      <p:ext uri="{BB962C8B-B14F-4D97-AF65-F5344CB8AC3E}">
        <p14:creationId xmlns:p14="http://schemas.microsoft.com/office/powerpoint/2010/main" val="164361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not leaving the soil</a:t>
            </a:r>
            <a:r>
              <a:rPr lang="en-US" baseline="0" dirty="0" smtClean="0"/>
              <a:t> bare for 8 months in New York, </a:t>
            </a:r>
            <a:r>
              <a:rPr lang="en-US" sz="1200" b="1" baseline="0" dirty="0" smtClean="0"/>
              <a:t>CLICK</a:t>
            </a:r>
            <a:r>
              <a:rPr lang="en-US" baseline="0" dirty="0" smtClean="0"/>
              <a:t> you can reduce perennial weeds and nearly eliminate winter annual weeds from the competition of early planted winter triticale or rye.</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8</a:t>
            </a:fld>
            <a:endParaRPr lang="en-US"/>
          </a:p>
        </p:txBody>
      </p:sp>
    </p:spTree>
    <p:extLst>
      <p:ext uri="{BB962C8B-B14F-4D97-AF65-F5344CB8AC3E}">
        <p14:creationId xmlns:p14="http://schemas.microsoft.com/office/powerpoint/2010/main" val="3647674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as</a:t>
            </a:r>
            <a:r>
              <a:rPr lang="en-US" baseline="0" dirty="0" smtClean="0"/>
              <a:t> reported last  year in CCA, no-till planted alfalfa, red clover, soybeans into winter forage stubble results in crops can be rotated without erosion and with fewer weeds. It gives better stands plus it moves the seeding work load from the early spring madhouse rush to after first cutting </a:t>
            </a:r>
            <a:r>
              <a:rPr lang="en-US" baseline="0" dirty="0" err="1" smtClean="0"/>
              <a:t>haylage</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9</a:t>
            </a:fld>
            <a:endParaRPr lang="en-US"/>
          </a:p>
        </p:txBody>
      </p:sp>
    </p:spTree>
    <p:extLst>
      <p:ext uri="{BB962C8B-B14F-4D97-AF65-F5344CB8AC3E}">
        <p14:creationId xmlns:p14="http://schemas.microsoft.com/office/powerpoint/2010/main" val="3373619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critical benefit</a:t>
            </a:r>
            <a:r>
              <a:rPr lang="en-US" baseline="0" dirty="0" smtClean="0"/>
              <a:t> of winter forage is the production of some of the earliest and highest quality forage possible on NY farms.  Yield of 6 – 10 tons of silage/acre  are not uncommon.  By double cropping with shorter season corn or </a:t>
            </a:r>
            <a:r>
              <a:rPr lang="en-US" baseline="0" dirty="0" err="1" smtClean="0"/>
              <a:t>bmr</a:t>
            </a:r>
            <a:r>
              <a:rPr lang="en-US" baseline="0" dirty="0" smtClean="0"/>
              <a:t> forage sorghums, yield/acre can be directly increased 25 to 35%. </a:t>
            </a:r>
            <a:endParaRPr lang="en-US" dirty="0"/>
          </a:p>
        </p:txBody>
      </p:sp>
      <p:sp>
        <p:nvSpPr>
          <p:cNvPr id="4" name="Slide Number Placeholder 3"/>
          <p:cNvSpPr>
            <a:spLocks noGrp="1"/>
          </p:cNvSpPr>
          <p:nvPr>
            <p:ph type="sldNum" sz="quarter" idx="10"/>
          </p:nvPr>
        </p:nvSpPr>
        <p:spPr/>
        <p:txBody>
          <a:bodyPr/>
          <a:lstStyle/>
          <a:p>
            <a:pPr>
              <a:defRPr/>
            </a:pPr>
            <a:fld id="{3F87C8DD-CB02-4E50-B465-F97D9047BF66}" type="slidenum">
              <a:rPr lang="en-US" smtClean="0"/>
              <a:pPr>
                <a:defRPr/>
              </a:pPr>
              <a:t>10</a:t>
            </a:fld>
            <a:endParaRPr lang="en-US"/>
          </a:p>
        </p:txBody>
      </p:sp>
    </p:spTree>
    <p:extLst>
      <p:ext uri="{BB962C8B-B14F-4D97-AF65-F5344CB8AC3E}">
        <p14:creationId xmlns:p14="http://schemas.microsoft.com/office/powerpoint/2010/main" val="2508746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72759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556776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336056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367581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547377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69125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8953664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622397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9065967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76946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538056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704323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178288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63943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1340314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669437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114945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840008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42577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079079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Advanced Ag Systems LLC /NYFVI</a:t>
            </a: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7627424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226096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5541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712663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06185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64778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50330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Advanced Ag Systems LLC /NYFVI</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123587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6078"/>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b="0"/>
            </a:lvl1pPr>
          </a:lstStyle>
          <a:p>
            <a:pPr>
              <a:defRPr/>
            </a:pPr>
            <a:r>
              <a:rPr lang="en-US" smtClean="0"/>
              <a:t>Advanced Ag Systems LLC /NYFVI</a:t>
            </a:r>
            <a:endParaRPr lang="en-US"/>
          </a:p>
        </p:txBody>
      </p:sp>
      <p:sp>
        <p:nvSpPr>
          <p:cNvPr id="1030" name="Rectangle 6"/>
          <p:cNvSpPr>
            <a:spLocks noGrp="1" noChangeArrowheads="1"/>
          </p:cNvSpPr>
          <p:nvPr>
            <p:ph type="sldNum" sz="quarter" idx="4"/>
          </p:nvPr>
        </p:nvSpPr>
        <p:spPr bwMode="auto">
          <a:xfrm>
            <a:off x="2286000" y="5867400"/>
            <a:ext cx="4267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hf sldNum="0" hdr="0" dt="0"/>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FFFFFF"/>
              </a:solidFill>
              <a:latin typeface="Times New Roman"/>
            </a:endParaRPr>
          </a:p>
        </p:txBody>
      </p:sp>
      <p:sp>
        <p:nvSpPr>
          <p:cNvPr id="1029" name="Rectangle 5"/>
          <p:cNvSpPr>
            <a:spLocks noGrp="1" noChangeArrowheads="1"/>
          </p:cNvSpPr>
          <p:nvPr>
            <p:ph type="ftr" sz="quarter" idx="3"/>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b="0"/>
            </a:lvl1pPr>
          </a:lstStyle>
          <a:p>
            <a:pPr>
              <a:defRPr/>
            </a:pPr>
            <a:r>
              <a:rPr lang="en-US" smtClean="0">
                <a:solidFill>
                  <a:srgbClr val="FFFFFF"/>
                </a:solidFill>
                <a:latin typeface="Times New Roman"/>
              </a:rPr>
              <a:t>Advanced Ag Systems LLC /NYFVI</a:t>
            </a:r>
            <a:endParaRPr lang="en-US">
              <a:solidFill>
                <a:srgbClr val="FFFFFF"/>
              </a:solidFill>
              <a:latin typeface="Times New Roman"/>
            </a:endParaRPr>
          </a:p>
        </p:txBody>
      </p:sp>
      <p:sp>
        <p:nvSpPr>
          <p:cNvPr id="1030" name="Rectangle 6"/>
          <p:cNvSpPr>
            <a:spLocks noGrp="1" noChangeArrowheads="1"/>
          </p:cNvSpPr>
          <p:nvPr>
            <p:ph type="sldNum" sz="quarter" idx="4"/>
          </p:nvPr>
        </p:nvSpPr>
        <p:spPr bwMode="auto">
          <a:xfrm>
            <a:off x="2286000" y="5867400"/>
            <a:ext cx="4267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1971419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p:hf sldNum="0" hdr="0" dt="0"/>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advancedagsys.com/"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3.jpe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4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hyperlink" Target="mailto:sel248@cornell.edu"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mailto:qmk2@cornell.edu" TargetMode="External"/><Relationship Id="rId5" Type="http://schemas.openxmlformats.org/officeDocument/2006/relationships/hyperlink" Target="http://www.advancedagsys.com/" TargetMode="Externa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09600" y="457200"/>
            <a:ext cx="7772400" cy="1470025"/>
          </a:xfrm>
        </p:spPr>
        <p:txBody>
          <a:bodyPr/>
          <a:lstStyle/>
          <a:p>
            <a:r>
              <a:rPr lang="en-US" b="1" dirty="0" smtClean="0">
                <a:solidFill>
                  <a:schemeClr val="bg1"/>
                </a:solidFill>
                <a:effectLst>
                  <a:outerShdw blurRad="38100" dist="38100" dir="2700000" algn="tl">
                    <a:srgbClr val="000000"/>
                  </a:outerShdw>
                </a:effectLst>
              </a:rPr>
              <a:t>Fall Nitrogen Management for Winter </a:t>
            </a:r>
            <a:r>
              <a:rPr lang="en-US" b="1" dirty="0">
                <a:solidFill>
                  <a:schemeClr val="bg1"/>
                </a:solidFill>
                <a:effectLst>
                  <a:outerShdw blurRad="38100" dist="38100" dir="2700000" algn="tl">
                    <a:srgbClr val="000000"/>
                  </a:outerShdw>
                </a:effectLst>
              </a:rPr>
              <a:t>Forage</a:t>
            </a:r>
            <a:endParaRPr lang="en-US"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079" y="5105400"/>
            <a:ext cx="4295921" cy="1752600"/>
          </a:xfrm>
          <a:prstGeom prst="rect">
            <a:avLst/>
          </a:prstGeom>
        </p:spPr>
      </p:pic>
      <p:sp>
        <p:nvSpPr>
          <p:cNvPr id="8" name="Rectangle 7"/>
          <p:cNvSpPr/>
          <p:nvPr/>
        </p:nvSpPr>
        <p:spPr>
          <a:xfrm>
            <a:off x="158496" y="4572000"/>
            <a:ext cx="4531087" cy="1569660"/>
          </a:xfrm>
          <a:prstGeom prst="rect">
            <a:avLst/>
          </a:prstGeom>
          <a:solidFill>
            <a:schemeClr val="bg2">
              <a:alpha val="32000"/>
            </a:schemeClr>
          </a:solidFill>
          <a:effectLst>
            <a:outerShdw blurRad="50800" dist="50800" dir="5400000" algn="ctr" rotWithShape="0">
              <a:srgbClr val="000000"/>
            </a:outerShdw>
          </a:effectLst>
        </p:spPr>
        <p:txBody>
          <a:bodyPr wrap="square">
            <a:spAutoFit/>
          </a:bodyPr>
          <a:lstStyle/>
          <a:p>
            <a:pPr marL="0" indent="0" algn="ctr" eaLnBrk="1" hangingPunct="1">
              <a:lnSpc>
                <a:spcPct val="80000"/>
              </a:lnSpc>
              <a:buFontTx/>
              <a:buNone/>
              <a:defRPr/>
            </a:pPr>
            <a:r>
              <a:rPr lang="en-US" dirty="0">
                <a:effectLst>
                  <a:outerShdw blurRad="38100" dist="38100" dir="2700000" algn="tl">
                    <a:srgbClr val="000000"/>
                  </a:outerShdw>
                </a:effectLst>
              </a:rPr>
              <a:t>Tom Kilcer </a:t>
            </a:r>
          </a:p>
          <a:p>
            <a:pPr marL="0" indent="0" algn="ctr" eaLnBrk="1" hangingPunct="1">
              <a:lnSpc>
                <a:spcPct val="80000"/>
              </a:lnSpc>
              <a:buFontTx/>
              <a:buNone/>
              <a:defRPr/>
            </a:pPr>
            <a:r>
              <a:rPr lang="en-US" dirty="0">
                <a:effectLst>
                  <a:outerShdw blurRad="38100" dist="38100" dir="2700000" algn="tl">
                    <a:srgbClr val="000000"/>
                  </a:outerShdw>
                </a:effectLst>
              </a:rPr>
              <a:t>Advanced Ag Systems LLC</a:t>
            </a:r>
          </a:p>
          <a:p>
            <a:pPr marL="0" indent="0" algn="ctr" eaLnBrk="1" hangingPunct="1">
              <a:lnSpc>
                <a:spcPct val="80000"/>
              </a:lnSpc>
              <a:buFontTx/>
              <a:buNone/>
              <a:defRPr/>
            </a:pPr>
            <a:r>
              <a:rPr lang="en-US" dirty="0" smtClean="0">
                <a:solidFill>
                  <a:schemeClr val="hlink"/>
                </a:solidFill>
                <a:effectLst>
                  <a:outerShdw blurRad="38100" dist="38100" dir="2700000" algn="tl">
                    <a:srgbClr val="000000"/>
                  </a:outerShdw>
                </a:effectLst>
                <a:hlinkClick r:id="rId5"/>
              </a:rPr>
              <a:t>www.advancedagsys.com</a:t>
            </a:r>
            <a:endParaRPr lang="en-US" dirty="0" smtClean="0">
              <a:solidFill>
                <a:schemeClr val="hlink"/>
              </a:solidFill>
              <a:effectLst>
                <a:outerShdw blurRad="38100" dist="38100" dir="2700000" algn="tl">
                  <a:srgbClr val="000000"/>
                </a:outerShdw>
              </a:effectLst>
            </a:endParaRPr>
          </a:p>
          <a:p>
            <a:pPr marL="0" indent="0" algn="ctr" eaLnBrk="1" hangingPunct="1">
              <a:lnSpc>
                <a:spcPct val="80000"/>
              </a:lnSpc>
              <a:buFontTx/>
              <a:buNone/>
              <a:defRPr/>
            </a:pPr>
            <a:r>
              <a:rPr lang="en-US" dirty="0" smtClean="0">
                <a:effectLst>
                  <a:outerShdw blurRad="38100" dist="38100" dir="2700000" algn="tl">
                    <a:srgbClr val="000000"/>
                  </a:outerShdw>
                </a:effectLst>
              </a:rPr>
              <a:t>Quirine </a:t>
            </a:r>
            <a:r>
              <a:rPr lang="en-US" dirty="0" err="1" smtClean="0">
                <a:effectLst>
                  <a:outerShdw blurRad="38100" dist="38100" dir="2700000" algn="tl">
                    <a:srgbClr val="000000"/>
                  </a:outerShdw>
                </a:effectLst>
              </a:rPr>
              <a:t>Ketterings</a:t>
            </a:r>
            <a:r>
              <a:rPr lang="en-US" dirty="0" smtClean="0">
                <a:effectLst>
                  <a:outerShdw blurRad="38100" dist="38100" dir="2700000" algn="tl">
                    <a:srgbClr val="000000"/>
                  </a:outerShdw>
                </a:effectLst>
              </a:rPr>
              <a:t>, Cornell U</a:t>
            </a:r>
          </a:p>
          <a:p>
            <a:pPr marL="0" indent="0" algn="ctr" eaLnBrk="1" hangingPunct="1">
              <a:lnSpc>
                <a:spcPct val="80000"/>
              </a:lnSpc>
              <a:buFontTx/>
              <a:buNone/>
              <a:defRPr/>
            </a:pPr>
            <a:r>
              <a:rPr lang="en-US" dirty="0" smtClean="0">
                <a:effectLst>
                  <a:outerShdw blurRad="38100" dist="38100" dir="2700000" algn="tl">
                    <a:srgbClr val="000000"/>
                  </a:outerShdw>
                </a:effectLst>
              </a:rPr>
              <a:t>Sarah Lyons, Cornell U</a:t>
            </a:r>
            <a:endParaRPr lang="en-US" dirty="0">
              <a:effectLst>
                <a:outerShdw blurRad="38100" dist="38100" dir="2700000" algn="tl">
                  <a:srgbClr val="000000"/>
                </a:outerShdw>
              </a:effectLst>
            </a:endParaRPr>
          </a:p>
        </p:txBody>
      </p:sp>
    </p:spTree>
    <p:extLst>
      <p:ext uri="{BB962C8B-B14F-4D97-AF65-F5344CB8AC3E}">
        <p14:creationId xmlns:p14="http://schemas.microsoft.com/office/powerpoint/2010/main" val="234037899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Advanced Ag Systems LLC /NYFVI</a:t>
            </a: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685800" y="381000"/>
            <a:ext cx="7772400" cy="914400"/>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b="1" kern="0" smtClean="0">
                <a:latin typeface="+mj-lt"/>
              </a:rPr>
              <a:t>Winter Forage Rotation Can:</a:t>
            </a:r>
            <a:endParaRPr lang="en-US" b="0" kern="0" dirty="0">
              <a:latin typeface="+mj-lt"/>
            </a:endParaRPr>
          </a:p>
        </p:txBody>
      </p:sp>
      <p:sp>
        <p:nvSpPr>
          <p:cNvPr id="8" name="Rectangle 7"/>
          <p:cNvSpPr/>
          <p:nvPr/>
        </p:nvSpPr>
        <p:spPr>
          <a:xfrm>
            <a:off x="114300" y="4572000"/>
            <a:ext cx="8915400" cy="1646605"/>
          </a:xfrm>
          <a:prstGeom prst="rect">
            <a:avLst/>
          </a:prstGeom>
          <a:solidFill>
            <a:schemeClr val="bg2">
              <a:alpha val="47000"/>
            </a:schemeClr>
          </a:solidFill>
        </p:spPr>
        <p:txBody>
          <a:bodyPr wrap="square">
            <a:spAutoFit/>
          </a:bodyPr>
          <a:lstStyle/>
          <a:p>
            <a:pPr algn="ctr">
              <a:spcAft>
                <a:spcPts val="600"/>
              </a:spcAft>
            </a:pPr>
            <a:r>
              <a:rPr lang="en-US" sz="3200" dirty="0">
                <a:solidFill>
                  <a:schemeClr val="tx2"/>
                </a:solidFill>
              </a:rPr>
              <a:t>Increase dry matter harvested/acre by </a:t>
            </a:r>
            <a:r>
              <a:rPr lang="en-US" sz="3200" u="sng" dirty="0">
                <a:solidFill>
                  <a:schemeClr val="tx2"/>
                </a:solidFill>
              </a:rPr>
              <a:t>25 – 35%</a:t>
            </a:r>
          </a:p>
          <a:p>
            <a:pPr algn="ctr">
              <a:spcAft>
                <a:spcPts val="600"/>
              </a:spcAft>
            </a:pPr>
            <a:r>
              <a:rPr lang="en-US" sz="3200" dirty="0">
                <a:solidFill>
                  <a:schemeClr val="tx2"/>
                </a:solidFill>
              </a:rPr>
              <a:t>Harvest 6 to 10 tons/acre of high quality silage before spring grasses or legumes are ready.</a:t>
            </a:r>
          </a:p>
        </p:txBody>
      </p:sp>
    </p:spTree>
    <p:extLst>
      <p:ext uri="{BB962C8B-B14F-4D97-AF65-F5344CB8AC3E}">
        <p14:creationId xmlns:p14="http://schemas.microsoft.com/office/powerpoint/2010/main" val="103530696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43000"/>
            <a:ext cx="7772400" cy="4572000"/>
          </a:xfrm>
        </p:spPr>
        <p:txBody>
          <a:bodyPr/>
          <a:lstStyle/>
          <a:p>
            <a:pPr>
              <a:spcAft>
                <a:spcPts val="600"/>
              </a:spcAft>
            </a:pPr>
            <a:r>
              <a:rPr lang="en-US" b="1" dirty="0" smtClean="0">
                <a:latin typeface="+mn-lt"/>
              </a:rPr>
              <a:t>Produce </a:t>
            </a:r>
            <a:r>
              <a:rPr lang="en-US" b="1" dirty="0">
                <a:latin typeface="+mn-lt"/>
              </a:rPr>
              <a:t>forage that supports the very specific diet of the high and fresh cows</a:t>
            </a:r>
            <a:r>
              <a:rPr lang="en-US" b="1" dirty="0" smtClean="0">
                <a:latin typeface="+mn-lt"/>
              </a:rPr>
              <a:t>.</a:t>
            </a:r>
          </a:p>
          <a:p>
            <a:pPr>
              <a:spcAft>
                <a:spcPts val="600"/>
              </a:spcAft>
            </a:pPr>
            <a:r>
              <a:rPr lang="en-US" b="1" dirty="0">
                <a:latin typeface="+mn-lt"/>
              </a:rPr>
              <a:t>Have forage that farmers and nutritionists report keeps the cows milking in hot weather.</a:t>
            </a:r>
          </a:p>
          <a:p>
            <a:pPr marL="0" indent="0" algn="just">
              <a:spcAft>
                <a:spcPts val="600"/>
              </a:spcAft>
              <a:buNone/>
            </a:pPr>
            <a:endParaRPr lang="en-US" dirty="0"/>
          </a:p>
          <a:p>
            <a:pPr marL="0" indent="0">
              <a:buNone/>
            </a:pPr>
            <a:endParaRPr lang="en-US" sz="2000" dirty="0"/>
          </a:p>
        </p:txBody>
      </p:sp>
      <p:sp>
        <p:nvSpPr>
          <p:cNvPr id="4" name="Footer Placeholder 3"/>
          <p:cNvSpPr>
            <a:spLocks noGrp="1"/>
          </p:cNvSpPr>
          <p:nvPr>
            <p:ph type="ftr" sz="quarter" idx="10"/>
          </p:nvPr>
        </p:nvSpPr>
        <p:spPr/>
        <p:txBody>
          <a:bodyPr/>
          <a:lstStyle/>
          <a:p>
            <a:pPr>
              <a:defRPr/>
            </a:pPr>
            <a:r>
              <a:rPr lang="en-US" smtClean="0"/>
              <a:t>Advanced Ag Systems LLC</a:t>
            </a:r>
            <a:endParaRPr lang="en-US"/>
          </a:p>
        </p:txBody>
      </p:sp>
      <p:sp>
        <p:nvSpPr>
          <p:cNvPr id="6" name="Title 1"/>
          <p:cNvSpPr txBox="1">
            <a:spLocks/>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b="1" kern="0" dirty="0" smtClean="0">
                <a:latin typeface="+mj-lt"/>
              </a:rPr>
              <a:t>Winter Forage Rotation Can:</a:t>
            </a:r>
            <a:endParaRPr lang="en-US" b="0" kern="0" dirty="0">
              <a:latin typeface="+mj-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0" y="3810000"/>
            <a:ext cx="4064000" cy="3048000"/>
          </a:xfrm>
          <a:prstGeom prst="rect">
            <a:avLst/>
          </a:prstGeom>
        </p:spPr>
      </p:pic>
    </p:spTree>
    <p:extLst>
      <p:ext uri="{BB962C8B-B14F-4D97-AF65-F5344CB8AC3E}">
        <p14:creationId xmlns:p14="http://schemas.microsoft.com/office/powerpoint/2010/main" val="2330497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z="1200" smtClean="0">
                <a:solidFill>
                  <a:srgbClr val="FFFFFF"/>
                </a:solidFill>
              </a:rPr>
              <a:t>Advanced Ag Systems LLC /NYFVI</a:t>
            </a:r>
            <a:endParaRPr lang="en-US" dirty="0">
              <a:solidFill>
                <a:srgbClr val="FFFFF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243075128"/>
              </p:ext>
            </p:extLst>
          </p:nvPr>
        </p:nvGraphicFramePr>
        <p:xfrm>
          <a:off x="304800" y="248191"/>
          <a:ext cx="5799548" cy="5568272"/>
        </p:xfrm>
        <a:graphic>
          <a:graphicData uri="http://schemas.openxmlformats.org/drawingml/2006/table">
            <a:tbl>
              <a:tblPr/>
              <a:tblGrid>
                <a:gridCol w="1405748">
                  <a:extLst>
                    <a:ext uri="{9D8B030D-6E8A-4147-A177-3AD203B41FA5}">
                      <a16:colId xmlns:a16="http://schemas.microsoft.com/office/drawing/2014/main" val="20000"/>
                    </a:ext>
                  </a:extLst>
                </a:gridCol>
                <a:gridCol w="1464600">
                  <a:extLst>
                    <a:ext uri="{9D8B030D-6E8A-4147-A177-3AD203B41FA5}">
                      <a16:colId xmlns:a16="http://schemas.microsoft.com/office/drawing/2014/main" val="20001"/>
                    </a:ext>
                  </a:extLst>
                </a:gridCol>
                <a:gridCol w="1464600">
                  <a:extLst>
                    <a:ext uri="{9D8B030D-6E8A-4147-A177-3AD203B41FA5}">
                      <a16:colId xmlns:a16="http://schemas.microsoft.com/office/drawing/2014/main" val="20002"/>
                    </a:ext>
                  </a:extLst>
                </a:gridCol>
                <a:gridCol w="1464600">
                  <a:extLst>
                    <a:ext uri="{9D8B030D-6E8A-4147-A177-3AD203B41FA5}">
                      <a16:colId xmlns:a16="http://schemas.microsoft.com/office/drawing/2014/main" val="20003"/>
                    </a:ext>
                  </a:extLst>
                </a:gridCol>
              </a:tblGrid>
              <a:tr h="288235">
                <a:tc>
                  <a:txBody>
                    <a:bodyPr/>
                    <a:lstStyle/>
                    <a:p>
                      <a:pPr marR="0" indent="0" algn="l" rtl="0">
                        <a:spcBef>
                          <a:spcPts val="0"/>
                        </a:spcBef>
                        <a:spcAft>
                          <a:spcPts val="0"/>
                        </a:spcAft>
                      </a:pPr>
                      <a:r>
                        <a:rPr lang="en-US" sz="2400" kern="1400">
                          <a:ln>
                            <a:noFill/>
                          </a:ln>
                          <a:solidFill>
                            <a:schemeClr val="tx1"/>
                          </a:solidFill>
                          <a:effectLst/>
                          <a:latin typeface="Times New Roman" panose="02020603050405020304" pitchFamily="18" charset="0"/>
                        </a:rPr>
                        <a:t> </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Average</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Low</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High</a:t>
                      </a:r>
                    </a:p>
                  </a:txBody>
                  <a:tcPr marL="5848" marR="5848" marT="5848" marB="0" anchor="b">
                    <a:lnL>
                      <a:noFill/>
                    </a:lnL>
                    <a:lnR>
                      <a:noFill/>
                    </a:lnR>
                    <a:lnT>
                      <a:noFill/>
                    </a:lnT>
                    <a:lnB>
                      <a:noFill/>
                    </a:lnB>
                  </a:tcPr>
                </a:tc>
                <a:extLst>
                  <a:ext uri="{0D108BD9-81ED-4DB2-BD59-A6C34878D82A}">
                    <a16:rowId xmlns:a16="http://schemas.microsoft.com/office/drawing/2014/main" val="10000"/>
                  </a:ext>
                </a:extLst>
              </a:tr>
              <a:tr h="288235">
                <a:tc>
                  <a:txBody>
                    <a:bodyPr/>
                    <a:lstStyle/>
                    <a:p>
                      <a:pPr marR="0" indent="0" algn="l" rtl="0">
                        <a:spcBef>
                          <a:spcPts val="0"/>
                        </a:spcBef>
                        <a:spcAft>
                          <a:spcPts val="1400"/>
                        </a:spcAft>
                      </a:pPr>
                      <a:r>
                        <a:rPr lang="en-US" sz="2400" kern="1400">
                          <a:ln>
                            <a:noFill/>
                          </a:ln>
                          <a:solidFill>
                            <a:schemeClr val="tx1"/>
                          </a:solidFill>
                          <a:effectLst/>
                          <a:latin typeface="Times New Roman" panose="02020603050405020304" pitchFamily="18" charset="0"/>
                        </a:rPr>
                        <a:t>DM</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24.28</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19.93</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27.5</a:t>
                      </a:r>
                    </a:p>
                  </a:txBody>
                  <a:tcPr marL="5848" marR="5848" marT="5848" marB="0" anchor="b">
                    <a:lnL>
                      <a:noFill/>
                    </a:lnL>
                    <a:lnR>
                      <a:noFill/>
                    </a:lnR>
                    <a:lnT>
                      <a:noFill/>
                    </a:lnT>
                    <a:lnB>
                      <a:noFill/>
                    </a:lnB>
                  </a:tcPr>
                </a:tc>
                <a:extLst>
                  <a:ext uri="{0D108BD9-81ED-4DB2-BD59-A6C34878D82A}">
                    <a16:rowId xmlns:a16="http://schemas.microsoft.com/office/drawing/2014/main" val="10001"/>
                  </a:ext>
                </a:extLst>
              </a:tr>
              <a:tr h="288235">
                <a:tc>
                  <a:txBody>
                    <a:bodyPr/>
                    <a:lstStyle/>
                    <a:p>
                      <a:pPr marR="0" indent="0" algn="l" rtl="0">
                        <a:spcBef>
                          <a:spcPts val="0"/>
                        </a:spcBef>
                        <a:spcAft>
                          <a:spcPts val="1400"/>
                        </a:spcAft>
                      </a:pPr>
                      <a:r>
                        <a:rPr lang="en-US" sz="2400" kern="1400">
                          <a:ln>
                            <a:noFill/>
                          </a:ln>
                          <a:solidFill>
                            <a:schemeClr val="tx1"/>
                          </a:solidFill>
                          <a:effectLst/>
                          <a:latin typeface="Times New Roman" panose="02020603050405020304" pitchFamily="18" charset="0"/>
                        </a:rPr>
                        <a:t>Crude Protein</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20.35</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19.71</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21.07</a:t>
                      </a:r>
                    </a:p>
                  </a:txBody>
                  <a:tcPr marL="5848" marR="5848" marT="5848" marB="0" anchor="b">
                    <a:lnL>
                      <a:noFill/>
                    </a:lnL>
                    <a:lnR>
                      <a:noFill/>
                    </a:lnR>
                    <a:lnT>
                      <a:noFill/>
                    </a:lnT>
                    <a:lnB>
                      <a:noFill/>
                    </a:lnB>
                  </a:tcPr>
                </a:tc>
                <a:extLst>
                  <a:ext uri="{0D108BD9-81ED-4DB2-BD59-A6C34878D82A}">
                    <a16:rowId xmlns:a16="http://schemas.microsoft.com/office/drawing/2014/main" val="10002"/>
                  </a:ext>
                </a:extLst>
              </a:tr>
              <a:tr h="288235">
                <a:tc>
                  <a:txBody>
                    <a:bodyPr/>
                    <a:lstStyle/>
                    <a:p>
                      <a:pPr marR="0" indent="0" algn="l" rtl="0">
                        <a:spcBef>
                          <a:spcPts val="0"/>
                        </a:spcBef>
                        <a:spcAft>
                          <a:spcPts val="1400"/>
                        </a:spcAft>
                      </a:pPr>
                      <a:r>
                        <a:rPr lang="en-US" sz="2400" kern="1400">
                          <a:ln>
                            <a:noFill/>
                          </a:ln>
                          <a:solidFill>
                            <a:schemeClr val="tx1"/>
                          </a:solidFill>
                          <a:effectLst/>
                          <a:latin typeface="Times New Roman" panose="02020603050405020304" pitchFamily="18" charset="0"/>
                        </a:rPr>
                        <a:t>ADF</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25.42</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24.06</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27.53</a:t>
                      </a:r>
                    </a:p>
                  </a:txBody>
                  <a:tcPr marL="5848" marR="5848" marT="5848" marB="0" anchor="b">
                    <a:lnL>
                      <a:noFill/>
                    </a:lnL>
                    <a:lnR>
                      <a:noFill/>
                    </a:lnR>
                    <a:lnT>
                      <a:noFill/>
                    </a:lnT>
                    <a:lnB>
                      <a:noFill/>
                    </a:lnB>
                  </a:tcPr>
                </a:tc>
                <a:extLst>
                  <a:ext uri="{0D108BD9-81ED-4DB2-BD59-A6C34878D82A}">
                    <a16:rowId xmlns:a16="http://schemas.microsoft.com/office/drawing/2014/main" val="10003"/>
                  </a:ext>
                </a:extLst>
              </a:tr>
              <a:tr h="288235">
                <a:tc>
                  <a:txBody>
                    <a:bodyPr/>
                    <a:lstStyle/>
                    <a:p>
                      <a:pPr marR="0" indent="0" algn="l" rtl="0">
                        <a:spcBef>
                          <a:spcPts val="0"/>
                        </a:spcBef>
                        <a:spcAft>
                          <a:spcPts val="1400"/>
                        </a:spcAft>
                      </a:pPr>
                      <a:r>
                        <a:rPr lang="en-US" sz="2400" kern="1400" dirty="0">
                          <a:ln>
                            <a:noFill/>
                          </a:ln>
                          <a:solidFill>
                            <a:schemeClr val="tx1"/>
                          </a:solidFill>
                          <a:effectLst/>
                          <a:latin typeface="Times New Roman" panose="02020603050405020304" pitchFamily="18" charset="0"/>
                        </a:rPr>
                        <a:t>Ash</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7.61</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7.38</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7.93</a:t>
                      </a:r>
                    </a:p>
                  </a:txBody>
                  <a:tcPr marL="5848" marR="5848" marT="5848" marB="0" anchor="b">
                    <a:lnL>
                      <a:noFill/>
                    </a:lnL>
                    <a:lnR>
                      <a:noFill/>
                    </a:lnR>
                    <a:lnT>
                      <a:noFill/>
                    </a:lnT>
                    <a:lnB>
                      <a:noFill/>
                    </a:lnB>
                  </a:tcPr>
                </a:tc>
                <a:extLst>
                  <a:ext uri="{0D108BD9-81ED-4DB2-BD59-A6C34878D82A}">
                    <a16:rowId xmlns:a16="http://schemas.microsoft.com/office/drawing/2014/main" val="10004"/>
                  </a:ext>
                </a:extLst>
              </a:tr>
              <a:tr h="288235">
                <a:tc>
                  <a:txBody>
                    <a:bodyPr/>
                    <a:lstStyle/>
                    <a:p>
                      <a:pPr marR="0" indent="0" algn="l" rtl="0">
                        <a:spcBef>
                          <a:spcPts val="0"/>
                        </a:spcBef>
                        <a:spcAft>
                          <a:spcPts val="1400"/>
                        </a:spcAft>
                      </a:pPr>
                      <a:r>
                        <a:rPr lang="en-US" sz="2400" kern="1400">
                          <a:ln>
                            <a:noFill/>
                          </a:ln>
                          <a:solidFill>
                            <a:schemeClr val="tx1"/>
                          </a:solidFill>
                          <a:effectLst/>
                          <a:latin typeface="Times New Roman" panose="02020603050405020304" pitchFamily="18" charset="0"/>
                        </a:rPr>
                        <a:t>Lignin</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1.02</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0.44</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1.87</a:t>
                      </a:r>
                    </a:p>
                  </a:txBody>
                  <a:tcPr marL="5848" marR="5848" marT="5848" marB="0" anchor="b">
                    <a:lnL>
                      <a:noFill/>
                    </a:lnL>
                    <a:lnR>
                      <a:noFill/>
                    </a:lnR>
                    <a:lnT>
                      <a:noFill/>
                    </a:lnT>
                    <a:lnB>
                      <a:noFill/>
                    </a:lnB>
                  </a:tcPr>
                </a:tc>
                <a:extLst>
                  <a:ext uri="{0D108BD9-81ED-4DB2-BD59-A6C34878D82A}">
                    <a16:rowId xmlns:a16="http://schemas.microsoft.com/office/drawing/2014/main" val="10005"/>
                  </a:ext>
                </a:extLst>
              </a:tr>
              <a:tr h="288235">
                <a:tc>
                  <a:txBody>
                    <a:bodyPr/>
                    <a:lstStyle/>
                    <a:p>
                      <a:pPr marR="0" indent="0" algn="l" rtl="0">
                        <a:spcBef>
                          <a:spcPts val="0"/>
                        </a:spcBef>
                        <a:spcAft>
                          <a:spcPts val="1400"/>
                        </a:spcAft>
                      </a:pPr>
                      <a:r>
                        <a:rPr lang="en-US" sz="2400" kern="1400">
                          <a:ln>
                            <a:noFill/>
                          </a:ln>
                          <a:solidFill>
                            <a:schemeClr val="tx1"/>
                          </a:solidFill>
                          <a:effectLst/>
                          <a:latin typeface="Times New Roman" panose="02020603050405020304" pitchFamily="18" charset="0"/>
                        </a:rPr>
                        <a:t>Sugar</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6.16</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4.81</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7.11</a:t>
                      </a:r>
                    </a:p>
                  </a:txBody>
                  <a:tcPr marL="5848" marR="5848" marT="5848" marB="0" anchor="b">
                    <a:lnL>
                      <a:noFill/>
                    </a:lnL>
                    <a:lnR>
                      <a:noFill/>
                    </a:lnR>
                    <a:lnT>
                      <a:noFill/>
                    </a:lnT>
                    <a:lnB>
                      <a:noFill/>
                    </a:lnB>
                  </a:tcPr>
                </a:tc>
                <a:extLst>
                  <a:ext uri="{0D108BD9-81ED-4DB2-BD59-A6C34878D82A}">
                    <a16:rowId xmlns:a16="http://schemas.microsoft.com/office/drawing/2014/main" val="10006"/>
                  </a:ext>
                </a:extLst>
              </a:tr>
              <a:tr h="288235">
                <a:tc>
                  <a:txBody>
                    <a:bodyPr/>
                    <a:lstStyle/>
                    <a:p>
                      <a:pPr marR="0" indent="0" algn="l" rtl="0">
                        <a:spcBef>
                          <a:spcPts val="0"/>
                        </a:spcBef>
                        <a:spcAft>
                          <a:spcPts val="1400"/>
                        </a:spcAft>
                      </a:pPr>
                      <a:r>
                        <a:rPr lang="en-US" sz="2400" kern="1400">
                          <a:ln>
                            <a:noFill/>
                          </a:ln>
                          <a:solidFill>
                            <a:schemeClr val="tx1"/>
                          </a:solidFill>
                          <a:effectLst/>
                          <a:latin typeface="Times New Roman" panose="02020603050405020304" pitchFamily="18" charset="0"/>
                        </a:rPr>
                        <a:t>Starch</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4.60</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2.6</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5.48</a:t>
                      </a:r>
                    </a:p>
                  </a:txBody>
                  <a:tcPr marL="5848" marR="5848" marT="5848" marB="0" anchor="b">
                    <a:lnL>
                      <a:noFill/>
                    </a:lnL>
                    <a:lnR>
                      <a:noFill/>
                    </a:lnR>
                    <a:lnT>
                      <a:noFill/>
                    </a:lnT>
                    <a:lnB>
                      <a:noFill/>
                    </a:lnB>
                  </a:tcPr>
                </a:tc>
                <a:extLst>
                  <a:ext uri="{0D108BD9-81ED-4DB2-BD59-A6C34878D82A}">
                    <a16:rowId xmlns:a16="http://schemas.microsoft.com/office/drawing/2014/main" val="10007"/>
                  </a:ext>
                </a:extLst>
              </a:tr>
              <a:tr h="288235">
                <a:tc>
                  <a:txBody>
                    <a:bodyPr/>
                    <a:lstStyle/>
                    <a:p>
                      <a:pPr marR="0" indent="0" algn="l" rtl="0">
                        <a:spcBef>
                          <a:spcPts val="0"/>
                        </a:spcBef>
                        <a:spcAft>
                          <a:spcPts val="1400"/>
                        </a:spcAft>
                      </a:pPr>
                      <a:r>
                        <a:rPr lang="en-US" sz="2400" kern="1400">
                          <a:ln>
                            <a:noFill/>
                          </a:ln>
                          <a:solidFill>
                            <a:schemeClr val="tx1"/>
                          </a:solidFill>
                          <a:effectLst/>
                          <a:latin typeface="Times New Roman" panose="02020603050405020304" pitchFamily="18" charset="0"/>
                        </a:rPr>
                        <a:t>NDFD 30</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68.21</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65.57</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70.21</a:t>
                      </a:r>
                    </a:p>
                  </a:txBody>
                  <a:tcPr marL="5848" marR="5848" marT="5848" marB="0" anchor="b">
                    <a:lnL>
                      <a:noFill/>
                    </a:lnL>
                    <a:lnR>
                      <a:noFill/>
                    </a:lnR>
                    <a:lnT>
                      <a:noFill/>
                    </a:lnT>
                    <a:lnB>
                      <a:noFill/>
                    </a:lnB>
                  </a:tcPr>
                </a:tc>
                <a:extLst>
                  <a:ext uri="{0D108BD9-81ED-4DB2-BD59-A6C34878D82A}">
                    <a16:rowId xmlns:a16="http://schemas.microsoft.com/office/drawing/2014/main" val="10008"/>
                  </a:ext>
                </a:extLst>
              </a:tr>
              <a:tr h="288235">
                <a:tc>
                  <a:txBody>
                    <a:bodyPr/>
                    <a:lstStyle/>
                    <a:p>
                      <a:pPr marR="0" indent="0" algn="l" rtl="0">
                        <a:spcBef>
                          <a:spcPts val="0"/>
                        </a:spcBef>
                        <a:spcAft>
                          <a:spcPts val="1400"/>
                        </a:spcAft>
                      </a:pPr>
                      <a:r>
                        <a:rPr lang="en-US" sz="2400" kern="1400" dirty="0">
                          <a:ln>
                            <a:noFill/>
                          </a:ln>
                          <a:solidFill>
                            <a:schemeClr val="tx1"/>
                          </a:solidFill>
                          <a:effectLst/>
                          <a:latin typeface="Times New Roman" panose="02020603050405020304" pitchFamily="18" charset="0"/>
                        </a:rPr>
                        <a:t>TTNDFD</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66.45</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64.11</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69.44</a:t>
                      </a:r>
                    </a:p>
                  </a:txBody>
                  <a:tcPr marL="5848" marR="5848" marT="5848" marB="0" anchor="b">
                    <a:lnL>
                      <a:noFill/>
                    </a:lnL>
                    <a:lnR>
                      <a:noFill/>
                    </a:lnR>
                    <a:lnT>
                      <a:noFill/>
                    </a:lnT>
                    <a:lnB>
                      <a:noFill/>
                    </a:lnB>
                  </a:tcPr>
                </a:tc>
                <a:extLst>
                  <a:ext uri="{0D108BD9-81ED-4DB2-BD59-A6C34878D82A}">
                    <a16:rowId xmlns:a16="http://schemas.microsoft.com/office/drawing/2014/main" val="10009"/>
                  </a:ext>
                </a:extLst>
              </a:tr>
              <a:tr h="288235">
                <a:tc>
                  <a:txBody>
                    <a:bodyPr/>
                    <a:lstStyle/>
                    <a:p>
                      <a:pPr marR="0" indent="0" algn="l" rtl="0">
                        <a:spcBef>
                          <a:spcPts val="0"/>
                        </a:spcBef>
                        <a:spcAft>
                          <a:spcPts val="1400"/>
                        </a:spcAft>
                      </a:pPr>
                      <a:r>
                        <a:rPr lang="en-US" sz="2400" kern="1400" dirty="0">
                          <a:ln>
                            <a:noFill/>
                          </a:ln>
                          <a:solidFill>
                            <a:schemeClr val="tx1"/>
                          </a:solidFill>
                          <a:effectLst/>
                          <a:latin typeface="Times New Roman" panose="02020603050405020304" pitchFamily="18" charset="0"/>
                        </a:rPr>
                        <a:t>RFQ</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193</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176</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206</a:t>
                      </a:r>
                    </a:p>
                  </a:txBody>
                  <a:tcPr marL="5848" marR="5848" marT="5848" marB="0" anchor="b">
                    <a:lnL>
                      <a:noFill/>
                    </a:lnL>
                    <a:lnR>
                      <a:noFill/>
                    </a:lnR>
                    <a:lnT>
                      <a:noFill/>
                    </a:lnT>
                    <a:lnB>
                      <a:noFill/>
                    </a:lnB>
                  </a:tcPr>
                </a:tc>
                <a:extLst>
                  <a:ext uri="{0D108BD9-81ED-4DB2-BD59-A6C34878D82A}">
                    <a16:rowId xmlns:a16="http://schemas.microsoft.com/office/drawing/2014/main" val="10010"/>
                  </a:ext>
                </a:extLst>
              </a:tr>
              <a:tr h="288235">
                <a:tc>
                  <a:txBody>
                    <a:bodyPr/>
                    <a:lstStyle/>
                    <a:p>
                      <a:pPr marR="0" indent="0" algn="l" rtl="0">
                        <a:spcBef>
                          <a:spcPts val="0"/>
                        </a:spcBef>
                        <a:spcAft>
                          <a:spcPts val="1400"/>
                        </a:spcAft>
                      </a:pPr>
                      <a:r>
                        <a:rPr lang="en-US" sz="2400" kern="1400">
                          <a:ln>
                            <a:noFill/>
                          </a:ln>
                          <a:solidFill>
                            <a:schemeClr val="tx1"/>
                          </a:solidFill>
                          <a:effectLst/>
                          <a:latin typeface="Times New Roman" panose="02020603050405020304" pitchFamily="18" charset="0"/>
                        </a:rPr>
                        <a:t>RFV</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160</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147</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169</a:t>
                      </a:r>
                    </a:p>
                  </a:txBody>
                  <a:tcPr marL="5848" marR="5848" marT="5848" marB="0" anchor="b">
                    <a:lnL>
                      <a:noFill/>
                    </a:lnL>
                    <a:lnR>
                      <a:noFill/>
                    </a:lnR>
                    <a:lnT>
                      <a:noFill/>
                    </a:lnT>
                    <a:lnB>
                      <a:noFill/>
                    </a:lnB>
                  </a:tcPr>
                </a:tc>
                <a:extLst>
                  <a:ext uri="{0D108BD9-81ED-4DB2-BD59-A6C34878D82A}">
                    <a16:rowId xmlns:a16="http://schemas.microsoft.com/office/drawing/2014/main" val="10011"/>
                  </a:ext>
                </a:extLst>
              </a:tr>
              <a:tr h="288235">
                <a:tc>
                  <a:txBody>
                    <a:bodyPr/>
                    <a:lstStyle/>
                    <a:p>
                      <a:pPr marR="0" indent="0" algn="l" rtl="0">
                        <a:spcBef>
                          <a:spcPts val="0"/>
                        </a:spcBef>
                        <a:spcAft>
                          <a:spcPts val="1400"/>
                        </a:spcAft>
                      </a:pPr>
                      <a:r>
                        <a:rPr lang="en-US" sz="2400" kern="1400">
                          <a:ln>
                            <a:noFill/>
                          </a:ln>
                          <a:solidFill>
                            <a:schemeClr val="tx1"/>
                          </a:solidFill>
                          <a:effectLst/>
                          <a:latin typeface="Times New Roman" panose="02020603050405020304" pitchFamily="18" charset="0"/>
                        </a:rPr>
                        <a:t>Kd%/hr</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5.74</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 </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 </a:t>
                      </a:r>
                    </a:p>
                  </a:txBody>
                  <a:tcPr marL="5848" marR="5848" marT="5848" marB="0" anchor="b">
                    <a:lnL>
                      <a:noFill/>
                    </a:lnL>
                    <a:lnR>
                      <a:noFill/>
                    </a:lnR>
                    <a:lnT>
                      <a:noFill/>
                    </a:lnT>
                    <a:lnB>
                      <a:noFill/>
                    </a:lnB>
                  </a:tcPr>
                </a:tc>
                <a:extLst>
                  <a:ext uri="{0D108BD9-81ED-4DB2-BD59-A6C34878D82A}">
                    <a16:rowId xmlns:a16="http://schemas.microsoft.com/office/drawing/2014/main" val="10012"/>
                  </a:ext>
                </a:extLst>
              </a:tr>
              <a:tr h="288235">
                <a:tc>
                  <a:txBody>
                    <a:bodyPr/>
                    <a:lstStyle/>
                    <a:p>
                      <a:pPr marR="0" indent="0" algn="l" rtl="0">
                        <a:spcBef>
                          <a:spcPts val="0"/>
                        </a:spcBef>
                        <a:spcAft>
                          <a:spcPts val="1400"/>
                        </a:spcAft>
                      </a:pPr>
                      <a:r>
                        <a:rPr lang="en-US" sz="2400" kern="1400">
                          <a:ln>
                            <a:noFill/>
                          </a:ln>
                          <a:solidFill>
                            <a:schemeClr val="tx1"/>
                          </a:solidFill>
                          <a:effectLst/>
                          <a:latin typeface="Times New Roman" panose="02020603050405020304" pitchFamily="18" charset="0"/>
                        </a:rPr>
                        <a:t>Nel</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0.75</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a:ln>
                            <a:noFill/>
                          </a:ln>
                          <a:solidFill>
                            <a:schemeClr val="tx1"/>
                          </a:solidFill>
                          <a:effectLst/>
                          <a:latin typeface="Times New Roman" panose="02020603050405020304" pitchFamily="18" charset="0"/>
                        </a:rPr>
                        <a:t>0.731</a:t>
                      </a:r>
                    </a:p>
                  </a:txBody>
                  <a:tcPr marL="5848" marR="5848" marT="5848" marB="0" anchor="b">
                    <a:lnL>
                      <a:noFill/>
                    </a:lnL>
                    <a:lnR>
                      <a:noFill/>
                    </a:lnR>
                    <a:lnT>
                      <a:noFill/>
                    </a:lnT>
                    <a:lnB>
                      <a:noFill/>
                    </a:lnB>
                  </a:tcPr>
                </a:tc>
                <a:tc>
                  <a:txBody>
                    <a:bodyPr/>
                    <a:lstStyle/>
                    <a:p>
                      <a:pPr marR="0" indent="0" algn="ctr" rtl="0">
                        <a:spcBef>
                          <a:spcPts val="0"/>
                        </a:spcBef>
                        <a:spcAft>
                          <a:spcPts val="1400"/>
                        </a:spcAft>
                      </a:pPr>
                      <a:r>
                        <a:rPr lang="en-US" sz="2400" kern="1400" dirty="0">
                          <a:ln>
                            <a:noFill/>
                          </a:ln>
                          <a:solidFill>
                            <a:schemeClr val="tx1"/>
                          </a:solidFill>
                          <a:effectLst/>
                          <a:latin typeface="Times New Roman" panose="02020603050405020304" pitchFamily="18" charset="0"/>
                        </a:rPr>
                        <a:t>0.762</a:t>
                      </a:r>
                    </a:p>
                  </a:txBody>
                  <a:tcPr marL="5848" marR="5848" marT="5848" marB="0" anchor="b">
                    <a:lnL>
                      <a:noFill/>
                    </a:lnL>
                    <a:lnR>
                      <a:noFill/>
                    </a:lnR>
                    <a:lnT>
                      <a:noFill/>
                    </a:lnT>
                    <a:lnB>
                      <a:noFill/>
                    </a:lnB>
                  </a:tcPr>
                </a:tc>
                <a:extLst>
                  <a:ext uri="{0D108BD9-81ED-4DB2-BD59-A6C34878D82A}">
                    <a16:rowId xmlns:a16="http://schemas.microsoft.com/office/drawing/2014/main" val="10013"/>
                  </a:ext>
                </a:extLst>
              </a:tr>
            </a:tbl>
          </a:graphicData>
        </a:graphic>
      </p:graphicFrame>
      <p:sp>
        <p:nvSpPr>
          <p:cNvPr id="8" name="Control 3"/>
          <p:cNvSpPr>
            <a:spLocks noChangeArrowheads="1" noChangeShapeType="1"/>
          </p:cNvSpPr>
          <p:nvPr/>
        </p:nvSpPr>
        <p:spPr bwMode="auto">
          <a:xfrm>
            <a:off x="4193086" y="3849069"/>
            <a:ext cx="5105400" cy="670401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fontAlgn="base">
              <a:spcBef>
                <a:spcPct val="50000"/>
              </a:spcBef>
              <a:spcAft>
                <a:spcPct val="0"/>
              </a:spcAft>
            </a:pPr>
            <a:endParaRPr lang="en-US" sz="1400" b="1">
              <a:solidFill>
                <a:srgbClr val="FFFFFF"/>
              </a:solidFill>
            </a:endParaRPr>
          </a:p>
        </p:txBody>
      </p:sp>
      <p:sp>
        <p:nvSpPr>
          <p:cNvPr id="9" name="TextBox 8"/>
          <p:cNvSpPr txBox="1"/>
          <p:nvPr/>
        </p:nvSpPr>
        <p:spPr>
          <a:xfrm>
            <a:off x="6629399" y="1600200"/>
            <a:ext cx="2465430" cy="1384995"/>
          </a:xfrm>
          <a:prstGeom prst="rect">
            <a:avLst/>
          </a:prstGeom>
          <a:noFill/>
        </p:spPr>
        <p:txBody>
          <a:bodyPr wrap="square" rtlCol="0">
            <a:spAutoFit/>
          </a:bodyPr>
          <a:lstStyle/>
          <a:p>
            <a:pPr fontAlgn="base">
              <a:spcBef>
                <a:spcPct val="50000"/>
              </a:spcBef>
              <a:spcAft>
                <a:spcPct val="0"/>
              </a:spcAft>
            </a:pPr>
            <a:r>
              <a:rPr lang="en-US" sz="2800" b="1" dirty="0">
                <a:solidFill>
                  <a:srgbClr val="FF0000"/>
                </a:solidFill>
              </a:rPr>
              <a:t>Fermented Winter Forage Samples</a:t>
            </a:r>
          </a:p>
        </p:txBody>
      </p:sp>
      <p:sp>
        <p:nvSpPr>
          <p:cNvPr id="12" name="Oval 23"/>
          <p:cNvSpPr>
            <a:spLocks noChangeArrowheads="1"/>
          </p:cNvSpPr>
          <p:nvPr/>
        </p:nvSpPr>
        <p:spPr bwMode="auto">
          <a:xfrm>
            <a:off x="1233813" y="445332"/>
            <a:ext cx="5410200" cy="722931"/>
          </a:xfrm>
          <a:prstGeom prst="ellipse">
            <a:avLst/>
          </a:prstGeom>
          <a:noFill/>
          <a:ln w="762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50000"/>
              </a:spcBef>
              <a:spcAft>
                <a:spcPct val="0"/>
              </a:spcAft>
            </a:pPr>
            <a:endParaRPr lang="en-US" sz="1200">
              <a:solidFill>
                <a:srgbClr val="00FF00"/>
              </a:solidFill>
            </a:endParaRPr>
          </a:p>
        </p:txBody>
      </p:sp>
    </p:spTree>
    <p:extLst>
      <p:ext uri="{BB962C8B-B14F-4D97-AF65-F5344CB8AC3E}">
        <p14:creationId xmlns:p14="http://schemas.microsoft.com/office/powerpoint/2010/main" val="1267796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1"/>
          </a:xfrm>
        </p:spPr>
      </p:pic>
      <p:sp>
        <p:nvSpPr>
          <p:cNvPr id="2" name="Title 1"/>
          <p:cNvSpPr>
            <a:spLocks noGrp="1"/>
          </p:cNvSpPr>
          <p:nvPr>
            <p:ph type="title"/>
          </p:nvPr>
        </p:nvSpPr>
        <p:spPr>
          <a:xfrm>
            <a:off x="838200" y="152400"/>
            <a:ext cx="7772400" cy="1524000"/>
          </a:xfrm>
          <a:solidFill>
            <a:schemeClr val="tx1">
              <a:alpha val="78000"/>
            </a:schemeClr>
          </a:solidFill>
        </p:spPr>
        <p:txBody>
          <a:bodyPr/>
          <a:lstStyle/>
          <a:p>
            <a:r>
              <a:rPr lang="en-US" b="1" dirty="0" smtClean="0">
                <a:solidFill>
                  <a:schemeClr val="bg1"/>
                </a:solidFill>
                <a:latin typeface="+mn-lt"/>
              </a:rPr>
              <a:t>Benefits Accrue According to Fall Biomass Produced</a:t>
            </a:r>
            <a:endParaRPr lang="en-US" b="1" dirty="0">
              <a:solidFill>
                <a:schemeClr val="bg1"/>
              </a:solidFill>
              <a:latin typeface="+mn-lt"/>
            </a:endParaRPr>
          </a:p>
        </p:txBody>
      </p:sp>
      <p:sp>
        <p:nvSpPr>
          <p:cNvPr id="4" name="Footer Placeholder 3"/>
          <p:cNvSpPr>
            <a:spLocks noGrp="1"/>
          </p:cNvSpPr>
          <p:nvPr>
            <p:ph type="ftr" sz="quarter" idx="11"/>
          </p:nvPr>
        </p:nvSpPr>
        <p:spPr/>
        <p:txBody>
          <a:bodyPr/>
          <a:lstStyle/>
          <a:p>
            <a:pPr>
              <a:defRPr/>
            </a:pPr>
            <a:r>
              <a:rPr lang="en-US" smtClean="0"/>
              <a:t>Advanced Ag Systems LLC /NYFVI</a:t>
            </a:r>
            <a:endParaRPr lang="en-US"/>
          </a:p>
        </p:txBody>
      </p:sp>
      <p:sp>
        <p:nvSpPr>
          <p:cNvPr id="6" name="Title 1"/>
          <p:cNvSpPr txBox="1">
            <a:spLocks/>
          </p:cNvSpPr>
          <p:nvPr/>
        </p:nvSpPr>
        <p:spPr bwMode="auto">
          <a:xfrm>
            <a:off x="304800" y="2305050"/>
            <a:ext cx="3810000" cy="666750"/>
          </a:xfrm>
          <a:prstGeom prst="rect">
            <a:avLst/>
          </a:prstGeom>
          <a:solidFill>
            <a:schemeClr val="bg2">
              <a:alpha val="55000"/>
            </a:scheme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kern="0" dirty="0" smtClean="0"/>
              <a:t>September 9</a:t>
            </a:r>
            <a:endParaRPr lang="en-US" kern="0" dirty="0"/>
          </a:p>
        </p:txBody>
      </p:sp>
      <p:sp>
        <p:nvSpPr>
          <p:cNvPr id="8" name="Title 1"/>
          <p:cNvSpPr txBox="1">
            <a:spLocks/>
          </p:cNvSpPr>
          <p:nvPr/>
        </p:nvSpPr>
        <p:spPr bwMode="auto">
          <a:xfrm>
            <a:off x="2286000" y="4648200"/>
            <a:ext cx="3276600" cy="571500"/>
          </a:xfrm>
          <a:prstGeom prst="rect">
            <a:avLst/>
          </a:prstGeom>
          <a:solidFill>
            <a:schemeClr val="bg2">
              <a:alpha val="49000"/>
            </a:scheme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kern="0" dirty="0" smtClean="0"/>
              <a:t>October 6</a:t>
            </a:r>
            <a:endParaRPr lang="en-US" kern="0" dirty="0"/>
          </a:p>
        </p:txBody>
      </p:sp>
    </p:spTree>
    <p:extLst>
      <p:ext uri="{BB962C8B-B14F-4D97-AF65-F5344CB8AC3E}">
        <p14:creationId xmlns:p14="http://schemas.microsoft.com/office/powerpoint/2010/main" val="417190083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FFFFFF"/>
                </a:solidFill>
              </a:rPr>
              <a:t>Advanced Ag Systems LLC /NYFVI</a:t>
            </a:r>
            <a:endParaRPr lang="en-US">
              <a:solidFill>
                <a:srgbClr val="FFFFFF"/>
              </a:solidFill>
            </a:endParaRPr>
          </a:p>
        </p:txBody>
      </p:sp>
      <p:sp>
        <p:nvSpPr>
          <p:cNvPr id="3" name="Content Placeholder 2"/>
          <p:cNvSpPr txBox="1">
            <a:spLocks/>
          </p:cNvSpPr>
          <p:nvPr/>
        </p:nvSpPr>
        <p:spPr>
          <a:xfrm>
            <a:off x="457200" y="1451862"/>
            <a:ext cx="5821679" cy="5406138"/>
          </a:xfrm>
          <a:prstGeom prst="rect">
            <a:avLst/>
          </a:prstGeom>
        </p:spPr>
        <p:txBody>
          <a:bodyPr>
            <a:normAutofit fontScale="92500" lnSpcReduction="20000"/>
          </a:bodyPr>
          <a:lst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chemeClr val="accent3"/>
              </a:buClr>
            </a:pPr>
            <a:r>
              <a:rPr lang="en-US" b="0" kern="0" dirty="0" smtClean="0">
                <a:ea typeface="Arial" charset="0"/>
                <a:cs typeface="Arial" charset="0"/>
              </a:rPr>
              <a:t>Four year-locations in eastern and central NY</a:t>
            </a:r>
          </a:p>
          <a:p>
            <a:pPr>
              <a:buClr>
                <a:schemeClr val="accent3"/>
              </a:buClr>
            </a:pPr>
            <a:r>
              <a:rPr lang="en-US" b="0" kern="0" dirty="0" smtClean="0">
                <a:ea typeface="Arial" charset="0"/>
                <a:cs typeface="Arial" charset="0"/>
              </a:rPr>
              <a:t>Triticale planted at two dates per site</a:t>
            </a:r>
          </a:p>
          <a:p>
            <a:pPr>
              <a:buClr>
                <a:schemeClr val="accent3"/>
              </a:buClr>
            </a:pPr>
            <a:r>
              <a:rPr lang="en-US" b="0" kern="0" dirty="0" smtClean="0">
                <a:ea typeface="Arial" charset="0"/>
                <a:cs typeface="Arial" charset="0"/>
              </a:rPr>
              <a:t>Randomized complete split-split-plot design</a:t>
            </a:r>
          </a:p>
          <a:p>
            <a:pPr lvl="1">
              <a:buClr>
                <a:schemeClr val="accent3"/>
              </a:buClr>
            </a:pPr>
            <a:r>
              <a:rPr lang="en-US" b="0" kern="0" dirty="0" smtClean="0">
                <a:ea typeface="Arial" charset="0"/>
                <a:cs typeface="Arial" charset="0"/>
              </a:rPr>
              <a:t>Main plots: planting date</a:t>
            </a:r>
          </a:p>
          <a:p>
            <a:pPr lvl="1">
              <a:buClr>
                <a:schemeClr val="accent3"/>
              </a:buClr>
            </a:pPr>
            <a:r>
              <a:rPr lang="en-US" b="0" kern="0" dirty="0" smtClean="0">
                <a:ea typeface="Arial" charset="0"/>
                <a:cs typeface="Arial" charset="0"/>
              </a:rPr>
              <a:t>Split plots: 5 N rates in fall</a:t>
            </a:r>
          </a:p>
          <a:p>
            <a:pPr lvl="1">
              <a:buClr>
                <a:schemeClr val="accent3"/>
              </a:buClr>
            </a:pPr>
            <a:r>
              <a:rPr lang="en-US" b="0" kern="0" dirty="0" smtClean="0">
                <a:ea typeface="Arial" charset="0"/>
                <a:cs typeface="Arial" charset="0"/>
              </a:rPr>
              <a:t>Split-split plots: 5 N rates in spring</a:t>
            </a:r>
          </a:p>
          <a:p>
            <a:pPr lvl="1">
              <a:buClr>
                <a:schemeClr val="accent3"/>
              </a:buClr>
            </a:pPr>
            <a:r>
              <a:rPr lang="en-US" b="0" kern="0" dirty="0" smtClean="0">
                <a:ea typeface="Arial" charset="0"/>
                <a:cs typeface="Arial" charset="0"/>
              </a:rPr>
              <a:t>4 replications</a:t>
            </a:r>
          </a:p>
          <a:p>
            <a:pPr>
              <a:buClr>
                <a:schemeClr val="accent3"/>
              </a:buClr>
            </a:pPr>
            <a:r>
              <a:rPr lang="en-US" b="0" kern="0" dirty="0" smtClean="0">
                <a:ea typeface="Arial" charset="0"/>
                <a:cs typeface="Arial" charset="0"/>
              </a:rPr>
              <a:t>Above-ground forage analyzed for biomass and N content</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78880" y="1523875"/>
            <a:ext cx="2678211" cy="4876800"/>
          </a:xfrm>
          <a:prstGeom prst="rect">
            <a:avLst/>
          </a:prstGeom>
          <a:ln>
            <a:solidFill>
              <a:schemeClr val="tx1"/>
            </a:solidFill>
          </a:ln>
        </p:spPr>
      </p:pic>
      <p:sp>
        <p:nvSpPr>
          <p:cNvPr id="5" name="Title 1"/>
          <p:cNvSpPr txBox="1">
            <a:spLocks/>
          </p:cNvSpPr>
          <p:nvPr/>
        </p:nvSpPr>
        <p:spPr>
          <a:xfrm>
            <a:off x="457200" y="365127"/>
            <a:ext cx="8305800" cy="1086736"/>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smtClean="0">
                <a:solidFill>
                  <a:schemeClr val="tx1"/>
                </a:solidFill>
                <a:ea typeface="Arial" charset="0"/>
                <a:cs typeface="Arial" charset="0"/>
              </a:rPr>
              <a:t>Winter Cereal Planting and N Rate</a:t>
            </a:r>
            <a:endParaRPr lang="en-US" sz="4000" b="0" kern="0" dirty="0">
              <a:solidFill>
                <a:schemeClr val="tx1"/>
              </a:solidFill>
              <a:ea typeface="Arial" charset="0"/>
              <a:cs typeface="Arial" charset="0"/>
            </a:endParaRPr>
          </a:p>
        </p:txBody>
      </p:sp>
      <p:cxnSp>
        <p:nvCxnSpPr>
          <p:cNvPr id="6" name="Straight Connector 5"/>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1578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FFFFFF"/>
                </a:solidFill>
              </a:rPr>
              <a:t>Advanced Ag Systems LLC /NYFVI</a:t>
            </a:r>
            <a:endParaRPr lang="en-US">
              <a:solidFill>
                <a:srgbClr val="FFFFFF"/>
              </a:solidFill>
            </a:endParaRPr>
          </a:p>
        </p:txBody>
      </p:sp>
      <p:graphicFrame>
        <p:nvGraphicFramePr>
          <p:cNvPr id="3" name="Chart 2"/>
          <p:cNvGraphicFramePr>
            <a:graphicFrameLocks/>
          </p:cNvGraphicFramePr>
          <p:nvPr>
            <p:extLst>
              <p:ext uri="{D42A27DB-BD31-4B8C-83A1-F6EECF244321}">
                <p14:modId xmlns:p14="http://schemas.microsoft.com/office/powerpoint/2010/main" val="879744609"/>
              </p:ext>
            </p:extLst>
          </p:nvPr>
        </p:nvGraphicFramePr>
        <p:xfrm>
          <a:off x="0" y="1255776"/>
          <a:ext cx="9144000" cy="5602224"/>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txBox="1">
            <a:spLocks/>
          </p:cNvSpPr>
          <p:nvPr/>
        </p:nvSpPr>
        <p:spPr>
          <a:xfrm>
            <a:off x="457200" y="365127"/>
            <a:ext cx="8305800" cy="1086736"/>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smtClean="0">
                <a:solidFill>
                  <a:schemeClr val="tx1"/>
                </a:solidFill>
                <a:ea typeface="Arial" charset="0"/>
                <a:cs typeface="Arial" charset="0"/>
              </a:rPr>
              <a:t>Winter Cereal Planting and N Rate</a:t>
            </a:r>
            <a:endParaRPr lang="en-US" sz="4000" b="0" kern="0" dirty="0">
              <a:solidFill>
                <a:schemeClr val="tx1"/>
              </a:solidFill>
              <a:ea typeface="Arial" charset="0"/>
              <a:cs typeface="Arial" charset="0"/>
            </a:endParaRPr>
          </a:p>
        </p:txBody>
      </p:sp>
      <p:cxnSp>
        <p:nvCxnSpPr>
          <p:cNvPr id="5" name="Straight Connector 4"/>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215448" y="1677092"/>
            <a:ext cx="351378" cy="369332"/>
          </a:xfrm>
          <a:prstGeom prst="rect">
            <a:avLst/>
          </a:prstGeom>
          <a:noFill/>
        </p:spPr>
        <p:txBody>
          <a:bodyPr wrap="none" rtlCol="0">
            <a:spAutoFit/>
          </a:bodyPr>
          <a:lstStyle/>
          <a:p>
            <a:r>
              <a:rPr lang="en-US" sz="1800" b="0" dirty="0" smtClean="0"/>
              <a:t>A</a:t>
            </a:r>
            <a:endParaRPr lang="en-US" sz="1800" b="0" dirty="0"/>
          </a:p>
        </p:txBody>
      </p:sp>
      <p:sp>
        <p:nvSpPr>
          <p:cNvPr id="7" name="TextBox 6"/>
          <p:cNvSpPr txBox="1"/>
          <p:nvPr/>
        </p:nvSpPr>
        <p:spPr>
          <a:xfrm>
            <a:off x="4625545" y="1780522"/>
            <a:ext cx="351378" cy="369332"/>
          </a:xfrm>
          <a:prstGeom prst="rect">
            <a:avLst/>
          </a:prstGeom>
          <a:noFill/>
        </p:spPr>
        <p:txBody>
          <a:bodyPr wrap="none" rtlCol="0">
            <a:spAutoFit/>
          </a:bodyPr>
          <a:lstStyle/>
          <a:p>
            <a:r>
              <a:rPr lang="en-US" sz="1800" b="0" dirty="0" smtClean="0"/>
              <a:t>A</a:t>
            </a:r>
            <a:endParaRPr lang="en-US" sz="1800" b="0" dirty="0"/>
          </a:p>
        </p:txBody>
      </p:sp>
      <p:sp>
        <p:nvSpPr>
          <p:cNvPr id="8" name="TextBox 7"/>
          <p:cNvSpPr txBox="1"/>
          <p:nvPr/>
        </p:nvSpPr>
        <p:spPr>
          <a:xfrm>
            <a:off x="2965622" y="3176379"/>
            <a:ext cx="505267" cy="369332"/>
          </a:xfrm>
          <a:prstGeom prst="rect">
            <a:avLst/>
          </a:prstGeom>
          <a:noFill/>
        </p:spPr>
        <p:txBody>
          <a:bodyPr wrap="none" rtlCol="0">
            <a:spAutoFit/>
          </a:bodyPr>
          <a:lstStyle/>
          <a:p>
            <a:r>
              <a:rPr lang="en-US" sz="1800" b="0" smtClean="0"/>
              <a:t>AB</a:t>
            </a:r>
            <a:endParaRPr lang="en-US" sz="1800" b="0" dirty="0"/>
          </a:p>
        </p:txBody>
      </p:sp>
      <p:sp>
        <p:nvSpPr>
          <p:cNvPr id="9" name="TextBox 8"/>
          <p:cNvSpPr txBox="1"/>
          <p:nvPr/>
        </p:nvSpPr>
        <p:spPr>
          <a:xfrm>
            <a:off x="1421027" y="3663992"/>
            <a:ext cx="338554" cy="369332"/>
          </a:xfrm>
          <a:prstGeom prst="rect">
            <a:avLst/>
          </a:prstGeom>
          <a:noFill/>
        </p:spPr>
        <p:txBody>
          <a:bodyPr wrap="none" rtlCol="0">
            <a:spAutoFit/>
          </a:bodyPr>
          <a:lstStyle/>
          <a:p>
            <a:r>
              <a:rPr lang="en-US" sz="1800" b="0" dirty="0" smtClean="0"/>
              <a:t>B</a:t>
            </a:r>
            <a:endParaRPr lang="en-US" sz="1800" b="0" dirty="0"/>
          </a:p>
        </p:txBody>
      </p:sp>
      <p:sp>
        <p:nvSpPr>
          <p:cNvPr id="10" name="TextBox 9"/>
          <p:cNvSpPr txBox="1"/>
          <p:nvPr/>
        </p:nvSpPr>
        <p:spPr>
          <a:xfrm>
            <a:off x="7805351" y="1642590"/>
            <a:ext cx="351378" cy="369332"/>
          </a:xfrm>
          <a:prstGeom prst="rect">
            <a:avLst/>
          </a:prstGeom>
          <a:noFill/>
        </p:spPr>
        <p:txBody>
          <a:bodyPr wrap="none" rtlCol="0">
            <a:spAutoFit/>
          </a:bodyPr>
          <a:lstStyle/>
          <a:p>
            <a:r>
              <a:rPr lang="en-US" sz="1800" b="0" dirty="0" smtClean="0"/>
              <a:t>A</a:t>
            </a:r>
            <a:endParaRPr lang="en-US" sz="1800" b="0" dirty="0"/>
          </a:p>
        </p:txBody>
      </p:sp>
      <p:sp>
        <p:nvSpPr>
          <p:cNvPr id="11" name="TextBox 10"/>
          <p:cNvSpPr txBox="1"/>
          <p:nvPr/>
        </p:nvSpPr>
        <p:spPr>
          <a:xfrm>
            <a:off x="5091292" y="3855965"/>
            <a:ext cx="287258" cy="369332"/>
          </a:xfrm>
          <a:prstGeom prst="rect">
            <a:avLst/>
          </a:prstGeom>
          <a:noFill/>
        </p:spPr>
        <p:txBody>
          <a:bodyPr wrap="none" rtlCol="0">
            <a:spAutoFit/>
          </a:bodyPr>
          <a:lstStyle/>
          <a:p>
            <a:r>
              <a:rPr lang="en-US" sz="1800" b="0" dirty="0"/>
              <a:t>a</a:t>
            </a:r>
          </a:p>
        </p:txBody>
      </p:sp>
      <p:sp>
        <p:nvSpPr>
          <p:cNvPr id="12" name="TextBox 11"/>
          <p:cNvSpPr txBox="1"/>
          <p:nvPr/>
        </p:nvSpPr>
        <p:spPr>
          <a:xfrm>
            <a:off x="8237510" y="3749792"/>
            <a:ext cx="287258" cy="369332"/>
          </a:xfrm>
          <a:prstGeom prst="rect">
            <a:avLst/>
          </a:prstGeom>
          <a:noFill/>
        </p:spPr>
        <p:txBody>
          <a:bodyPr wrap="none" rtlCol="0">
            <a:spAutoFit/>
          </a:bodyPr>
          <a:lstStyle/>
          <a:p>
            <a:r>
              <a:rPr lang="en-US" sz="1800" b="0" dirty="0"/>
              <a:t>a</a:t>
            </a:r>
          </a:p>
        </p:txBody>
      </p:sp>
    </p:spTree>
    <p:extLst>
      <p:ext uri="{BB962C8B-B14F-4D97-AF65-F5344CB8AC3E}">
        <p14:creationId xmlns:p14="http://schemas.microsoft.com/office/powerpoint/2010/main" val="84292521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FFFFFF"/>
                </a:solidFill>
              </a:rPr>
              <a:t>Advanced Ag Systems LLC /NYFVI</a:t>
            </a:r>
            <a:endParaRPr lang="en-US">
              <a:solidFill>
                <a:srgbClr val="FFFFFF"/>
              </a:solidFill>
            </a:endParaRPr>
          </a:p>
        </p:txBody>
      </p:sp>
      <p:sp>
        <p:nvSpPr>
          <p:cNvPr id="4" name="Title 1"/>
          <p:cNvSpPr txBox="1">
            <a:spLocks/>
          </p:cNvSpPr>
          <p:nvPr/>
        </p:nvSpPr>
        <p:spPr>
          <a:xfrm>
            <a:off x="457200" y="365127"/>
            <a:ext cx="8229600" cy="1086736"/>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smtClean="0">
                <a:solidFill>
                  <a:schemeClr val="tx1"/>
                </a:solidFill>
                <a:ea typeface="Arial" charset="0"/>
                <a:cs typeface="Arial" charset="0"/>
              </a:rPr>
              <a:t>Winter Cereal Planting and N Rate</a:t>
            </a:r>
            <a:endParaRPr lang="en-US" sz="4000" b="0" kern="0" dirty="0">
              <a:solidFill>
                <a:schemeClr val="tx1"/>
              </a:solidFill>
              <a:ea typeface="Arial" charset="0"/>
              <a:cs typeface="Arial" charset="0"/>
            </a:endParaRPr>
          </a:p>
        </p:txBody>
      </p:sp>
      <p:cxnSp>
        <p:nvCxnSpPr>
          <p:cNvPr id="5" name="Straight Connector 4"/>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graphicFrame>
        <p:nvGraphicFramePr>
          <p:cNvPr id="14" name="Chart 13"/>
          <p:cNvGraphicFramePr>
            <a:graphicFrameLocks/>
          </p:cNvGraphicFramePr>
          <p:nvPr>
            <p:extLst>
              <p:ext uri="{D42A27DB-BD31-4B8C-83A1-F6EECF244321}">
                <p14:modId xmlns:p14="http://schemas.microsoft.com/office/powerpoint/2010/main" val="2144766268"/>
              </p:ext>
            </p:extLst>
          </p:nvPr>
        </p:nvGraphicFramePr>
        <p:xfrm>
          <a:off x="1" y="1255776"/>
          <a:ext cx="9144000" cy="56022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768569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FFFFFF"/>
                </a:solidFill>
              </a:rPr>
              <a:t>Advanced Ag Systems LLC /NYFVI</a:t>
            </a:r>
            <a:endParaRPr lang="en-US">
              <a:solidFill>
                <a:srgbClr val="FFFFFF"/>
              </a:solidFill>
            </a:endParaRPr>
          </a:p>
        </p:txBody>
      </p:sp>
      <p:sp>
        <p:nvSpPr>
          <p:cNvPr id="4" name="Title 1"/>
          <p:cNvSpPr txBox="1">
            <a:spLocks/>
          </p:cNvSpPr>
          <p:nvPr/>
        </p:nvSpPr>
        <p:spPr>
          <a:xfrm>
            <a:off x="457200" y="365127"/>
            <a:ext cx="8305800" cy="1086736"/>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smtClean="0">
                <a:solidFill>
                  <a:schemeClr val="tx1"/>
                </a:solidFill>
                <a:ea typeface="Arial" charset="0"/>
                <a:cs typeface="Arial" charset="0"/>
              </a:rPr>
              <a:t>Winter Cereal Planting and N Rate</a:t>
            </a:r>
            <a:endParaRPr lang="en-US" sz="4000" b="0" kern="0" dirty="0">
              <a:solidFill>
                <a:schemeClr val="tx1"/>
              </a:solidFill>
              <a:ea typeface="Arial" charset="0"/>
              <a:cs typeface="Arial" charset="0"/>
            </a:endParaRPr>
          </a:p>
        </p:txBody>
      </p:sp>
      <p:cxnSp>
        <p:nvCxnSpPr>
          <p:cNvPr id="5" name="Straight Connector 4"/>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graphicFrame>
        <p:nvGraphicFramePr>
          <p:cNvPr id="6" name="Chart 5"/>
          <p:cNvGraphicFramePr>
            <a:graphicFrameLocks/>
          </p:cNvGraphicFramePr>
          <p:nvPr>
            <p:extLst>
              <p:ext uri="{D42A27DB-BD31-4B8C-83A1-F6EECF244321}">
                <p14:modId xmlns:p14="http://schemas.microsoft.com/office/powerpoint/2010/main" val="2072706082"/>
              </p:ext>
            </p:extLst>
          </p:nvPr>
        </p:nvGraphicFramePr>
        <p:xfrm>
          <a:off x="0" y="1255776"/>
          <a:ext cx="4616245" cy="5602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1638882187"/>
              </p:ext>
            </p:extLst>
          </p:nvPr>
        </p:nvGraphicFramePr>
        <p:xfrm>
          <a:off x="4572000" y="1255777"/>
          <a:ext cx="4572000" cy="56022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775994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FFFFFF"/>
                </a:solidFill>
              </a:rPr>
              <a:t>Advanced Ag Systems LLC /NYFVI</a:t>
            </a:r>
            <a:endParaRPr lang="en-US">
              <a:solidFill>
                <a:srgbClr val="FFFFFF"/>
              </a:solidFill>
            </a:endParaRPr>
          </a:p>
        </p:txBody>
      </p:sp>
      <p:sp>
        <p:nvSpPr>
          <p:cNvPr id="3" name="Title 1"/>
          <p:cNvSpPr txBox="1">
            <a:spLocks/>
          </p:cNvSpPr>
          <p:nvPr/>
        </p:nvSpPr>
        <p:spPr>
          <a:xfrm>
            <a:off x="400870" y="533399"/>
            <a:ext cx="8114480" cy="91846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smtClean="0">
                <a:solidFill>
                  <a:schemeClr val="tx1"/>
                </a:solidFill>
                <a:ea typeface="Arial" charset="0"/>
                <a:cs typeface="Arial" charset="0"/>
              </a:rPr>
              <a:t>Winter Cereal Planting and N Rate</a:t>
            </a:r>
            <a:endParaRPr lang="en-US" sz="4000" b="0" kern="0" dirty="0">
              <a:solidFill>
                <a:schemeClr val="tx1"/>
              </a:solidFill>
              <a:ea typeface="Arial" charset="0"/>
              <a:cs typeface="Arial" charset="0"/>
            </a:endParaRPr>
          </a:p>
        </p:txBody>
      </p:sp>
      <p:cxnSp>
        <p:nvCxnSpPr>
          <p:cNvPr id="4" name="Straight Connector 3"/>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0870" y="1733282"/>
            <a:ext cx="4171130" cy="3842784"/>
          </a:xfrm>
          <a:prstGeom prst="rect">
            <a:avLst/>
          </a:prstGeom>
          <a:ln>
            <a:solidFill>
              <a:schemeClr val="tx1"/>
            </a:solidFill>
          </a:ln>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6051" y="1735054"/>
            <a:ext cx="4007469" cy="3839240"/>
          </a:xfrm>
          <a:prstGeom prst="rect">
            <a:avLst/>
          </a:prstGeom>
          <a:ln>
            <a:solidFill>
              <a:schemeClr val="tx1"/>
            </a:solidFill>
          </a:ln>
        </p:spPr>
      </p:pic>
      <p:sp>
        <p:nvSpPr>
          <p:cNvPr id="7" name="TextBox 6"/>
          <p:cNvSpPr txBox="1"/>
          <p:nvPr/>
        </p:nvSpPr>
        <p:spPr>
          <a:xfrm>
            <a:off x="6162908" y="5680811"/>
            <a:ext cx="1729961" cy="461665"/>
          </a:xfrm>
          <a:prstGeom prst="rect">
            <a:avLst/>
          </a:prstGeom>
          <a:noFill/>
        </p:spPr>
        <p:txBody>
          <a:bodyPr wrap="none" rtlCol="0">
            <a:spAutoFit/>
          </a:bodyPr>
          <a:lstStyle/>
          <a:p>
            <a:r>
              <a:rPr lang="en-US" b="0" dirty="0" smtClean="0"/>
              <a:t>Planted 10/7</a:t>
            </a:r>
            <a:endParaRPr lang="en-US" b="0" dirty="0"/>
          </a:p>
        </p:txBody>
      </p:sp>
      <p:sp>
        <p:nvSpPr>
          <p:cNvPr id="8" name="TextBox 7"/>
          <p:cNvSpPr txBox="1"/>
          <p:nvPr/>
        </p:nvSpPr>
        <p:spPr>
          <a:xfrm>
            <a:off x="1790347" y="5680811"/>
            <a:ext cx="1729961" cy="461665"/>
          </a:xfrm>
          <a:prstGeom prst="rect">
            <a:avLst/>
          </a:prstGeom>
          <a:noFill/>
        </p:spPr>
        <p:txBody>
          <a:bodyPr wrap="none" rtlCol="0">
            <a:spAutoFit/>
          </a:bodyPr>
          <a:lstStyle/>
          <a:p>
            <a:r>
              <a:rPr lang="en-US" b="0" dirty="0" smtClean="0"/>
              <a:t>Planted 9/16</a:t>
            </a:r>
            <a:endParaRPr lang="en-US" b="0" dirty="0"/>
          </a:p>
        </p:txBody>
      </p:sp>
      <p:sp>
        <p:nvSpPr>
          <p:cNvPr id="9" name="TextBox 8"/>
          <p:cNvSpPr txBox="1"/>
          <p:nvPr/>
        </p:nvSpPr>
        <p:spPr>
          <a:xfrm>
            <a:off x="3500416" y="6282035"/>
            <a:ext cx="2531270" cy="461665"/>
          </a:xfrm>
          <a:prstGeom prst="rect">
            <a:avLst/>
          </a:prstGeom>
          <a:noFill/>
        </p:spPr>
        <p:txBody>
          <a:bodyPr wrap="none" rtlCol="0">
            <a:spAutoFit/>
          </a:bodyPr>
          <a:lstStyle/>
          <a:p>
            <a:r>
              <a:rPr lang="en-US" b="0" dirty="0" smtClean="0"/>
              <a:t>Photos taken 11/16</a:t>
            </a:r>
            <a:endParaRPr lang="en-US" b="0" dirty="0"/>
          </a:p>
        </p:txBody>
      </p:sp>
    </p:spTree>
    <p:extLst>
      <p:ext uri="{BB962C8B-B14F-4D97-AF65-F5344CB8AC3E}">
        <p14:creationId xmlns:p14="http://schemas.microsoft.com/office/powerpoint/2010/main" val="106766048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FFFFFF"/>
                </a:solidFill>
              </a:rPr>
              <a:t>Advanced Ag Systems LLC /NYFVI</a:t>
            </a:r>
            <a:endParaRPr lang="en-US">
              <a:solidFill>
                <a:srgbClr val="FFFFFF"/>
              </a:solidFill>
            </a:endParaRPr>
          </a:p>
        </p:txBody>
      </p:sp>
      <p:sp>
        <p:nvSpPr>
          <p:cNvPr id="3" name="Title 1"/>
          <p:cNvSpPr txBox="1">
            <a:spLocks/>
          </p:cNvSpPr>
          <p:nvPr/>
        </p:nvSpPr>
        <p:spPr>
          <a:xfrm>
            <a:off x="400870" y="533399"/>
            <a:ext cx="8114480" cy="91846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smtClean="0">
                <a:solidFill>
                  <a:schemeClr val="tx1"/>
                </a:solidFill>
                <a:ea typeface="Arial" charset="0"/>
                <a:cs typeface="Arial" charset="0"/>
              </a:rPr>
              <a:t>Spring N Needs of Winter Cereals</a:t>
            </a:r>
            <a:endParaRPr lang="en-US" sz="4000" b="0" kern="0" dirty="0">
              <a:solidFill>
                <a:schemeClr val="tx1"/>
              </a:solidFill>
              <a:ea typeface="Arial" charset="0"/>
              <a:cs typeface="Arial" charset="0"/>
            </a:endParaRPr>
          </a:p>
        </p:txBody>
      </p:sp>
      <p:cxnSp>
        <p:nvCxnSpPr>
          <p:cNvPr id="4" name="Straight Connector 3"/>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628651" y="1451862"/>
            <a:ext cx="5314949" cy="5253737"/>
          </a:xfrm>
          <a:prstGeom prst="rect">
            <a:avLst/>
          </a:prstGeom>
        </p:spPr>
        <p:txBody>
          <a:bodyPr>
            <a:normAutofit fontScale="92500" lnSpcReduction="20000"/>
          </a:bodyPr>
          <a:lst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b="0" kern="0" dirty="0" smtClean="0"/>
              <a:t>58 on-farm trials over 3 years</a:t>
            </a:r>
          </a:p>
          <a:p>
            <a:pPr lvl="1"/>
            <a:r>
              <a:rPr lang="en-US" b="0" kern="0" dirty="0" smtClean="0"/>
              <a:t>Cereal rye (21), triticale (37)</a:t>
            </a:r>
          </a:p>
          <a:p>
            <a:r>
              <a:rPr lang="en-US" b="0" kern="0" dirty="0" smtClean="0"/>
              <a:t>5 N rates applied at green-up in the spring (</a:t>
            </a:r>
            <a:r>
              <a:rPr lang="en-US" b="0" kern="0" dirty="0" err="1" smtClean="0"/>
              <a:t>Agrotain</a:t>
            </a:r>
            <a:r>
              <a:rPr lang="en-US" b="0" kern="0" baseline="30000" dirty="0" smtClean="0"/>
              <a:t>®</a:t>
            </a:r>
            <a:r>
              <a:rPr lang="en-US" b="0" kern="0" dirty="0" smtClean="0"/>
              <a:t>-treated urea)</a:t>
            </a:r>
          </a:p>
          <a:p>
            <a:pPr lvl="1"/>
            <a:r>
              <a:rPr lang="en-US" sz="2600" b="0" kern="0" dirty="0" smtClean="0"/>
              <a:t>0, 30, 60, 90, and 120 </a:t>
            </a:r>
            <a:r>
              <a:rPr lang="en-US" sz="2600" b="0" kern="0" dirty="0" err="1" smtClean="0"/>
              <a:t>lbs</a:t>
            </a:r>
            <a:r>
              <a:rPr lang="en-US" sz="2600" b="0" kern="0" dirty="0" smtClean="0"/>
              <a:t> N/acre</a:t>
            </a:r>
          </a:p>
          <a:p>
            <a:pPr lvl="1"/>
            <a:r>
              <a:rPr lang="en-US" b="0" kern="0" dirty="0" smtClean="0"/>
              <a:t>Harvest at flag leaf stage in May</a:t>
            </a:r>
          </a:p>
          <a:p>
            <a:r>
              <a:rPr lang="en-US" b="0" kern="0" dirty="0" smtClean="0"/>
              <a:t>Determined the </a:t>
            </a:r>
            <a:r>
              <a:rPr lang="en-US" kern="0" dirty="0" smtClean="0"/>
              <a:t>M</a:t>
            </a:r>
            <a:r>
              <a:rPr lang="en-US" b="0" kern="0" dirty="0" smtClean="0"/>
              <a:t>ost </a:t>
            </a:r>
            <a:r>
              <a:rPr lang="en-US" kern="0" dirty="0" smtClean="0"/>
              <a:t>E</a:t>
            </a:r>
            <a:r>
              <a:rPr lang="en-US" b="0" kern="0" dirty="0" smtClean="0"/>
              <a:t>conomic </a:t>
            </a:r>
            <a:r>
              <a:rPr lang="en-US" kern="0" dirty="0" smtClean="0"/>
              <a:t>R</a:t>
            </a:r>
            <a:r>
              <a:rPr lang="en-US" b="0" kern="0" dirty="0" smtClean="0"/>
              <a:t>ate of </a:t>
            </a:r>
            <a:r>
              <a:rPr lang="en-US" kern="0" dirty="0" smtClean="0"/>
              <a:t>N</a:t>
            </a:r>
            <a:r>
              <a:rPr lang="en-US" b="0" kern="0" dirty="0" smtClean="0"/>
              <a:t> (MERN)</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6207" t="8842" r="7963" b="5264"/>
          <a:stretch/>
        </p:blipFill>
        <p:spPr>
          <a:xfrm>
            <a:off x="6059423" y="1286255"/>
            <a:ext cx="2971063" cy="3124212"/>
          </a:xfrm>
          <a:prstGeom prst="rect">
            <a:avLst/>
          </a:prstGeom>
        </p:spPr>
      </p:pic>
      <p:pic>
        <p:nvPicPr>
          <p:cNvPr id="13" name="Picture 12"/>
          <p:cNvPicPr>
            <a:picLocks noChangeAspect="1"/>
          </p:cNvPicPr>
          <p:nvPr/>
        </p:nvPicPr>
        <p:blipFill rotWithShape="1">
          <a:blip r:embed="rId3"/>
          <a:srcRect b="13330"/>
          <a:stretch/>
        </p:blipFill>
        <p:spPr>
          <a:xfrm>
            <a:off x="5772067" y="4437517"/>
            <a:ext cx="3258419" cy="2118067"/>
          </a:xfrm>
          <a:prstGeom prst="rect">
            <a:avLst/>
          </a:prstGeom>
          <a:ln>
            <a:solidFill>
              <a:schemeClr val="tx1"/>
            </a:solidFill>
          </a:ln>
        </p:spPr>
      </p:pic>
    </p:spTree>
    <p:extLst>
      <p:ext uri="{BB962C8B-B14F-4D97-AF65-F5344CB8AC3E}">
        <p14:creationId xmlns:p14="http://schemas.microsoft.com/office/powerpoint/2010/main" val="10530439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900" b="0" smtClean="0"/>
              <a:t>Advanced Ag Systems LLC /NYFVI</a:t>
            </a:r>
          </a:p>
        </p:txBody>
      </p:sp>
      <p:pic>
        <p:nvPicPr>
          <p:cNvPr id="7171" name="Picture 2" descr="C:\Server files\My Pictures\Pictures\texas sorghum\100OLYMP\sept 08 (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86200"/>
            <a:ext cx="3962400" cy="2971800"/>
          </a:xfrm>
          <a:prstGeom prst="rect">
            <a:avLst/>
          </a:prstGeom>
        </p:spPr>
      </p:pic>
      <p:sp>
        <p:nvSpPr>
          <p:cNvPr id="3" name="TextBox 2"/>
          <p:cNvSpPr txBox="1"/>
          <p:nvPr/>
        </p:nvSpPr>
        <p:spPr>
          <a:xfrm>
            <a:off x="3386520" y="228600"/>
            <a:ext cx="2593980" cy="1200329"/>
          </a:xfrm>
          <a:prstGeom prst="rect">
            <a:avLst/>
          </a:prstGeom>
          <a:solidFill>
            <a:schemeClr val="tx1">
              <a:alpha val="59000"/>
            </a:schemeClr>
          </a:solidFill>
        </p:spPr>
        <p:txBody>
          <a:bodyPr wrap="none" rtlCol="0">
            <a:spAutoFit/>
          </a:bodyPr>
          <a:lstStyle/>
          <a:p>
            <a:pPr algn="ctr"/>
            <a:r>
              <a:rPr lang="en-US" dirty="0" smtClean="0">
                <a:solidFill>
                  <a:schemeClr val="bg1"/>
                </a:solidFill>
              </a:rPr>
              <a:t>Normal Farming: </a:t>
            </a:r>
          </a:p>
          <a:p>
            <a:pPr algn="ctr"/>
            <a:r>
              <a:rPr lang="en-US" dirty="0" smtClean="0">
                <a:solidFill>
                  <a:schemeClr val="bg1"/>
                </a:solidFill>
              </a:rPr>
              <a:t>Plant in Spring </a:t>
            </a:r>
          </a:p>
          <a:p>
            <a:pPr algn="ctr"/>
            <a:r>
              <a:rPr lang="en-US" dirty="0" smtClean="0">
                <a:solidFill>
                  <a:schemeClr val="bg1"/>
                </a:solidFill>
              </a:rPr>
              <a:t>Harvest in Fall</a:t>
            </a:r>
            <a:endParaRPr lang="en-US" dirty="0">
              <a:solidFill>
                <a:schemeClr val="bg1"/>
              </a:solidFill>
            </a:endParaRPr>
          </a:p>
        </p:txBody>
      </p:sp>
    </p:spTree>
    <p:extLst>
      <p:ext uri="{BB962C8B-B14F-4D97-AF65-F5344CB8AC3E}">
        <p14:creationId xmlns:p14="http://schemas.microsoft.com/office/powerpoint/2010/main" val="76623552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FFFFFF"/>
                </a:solidFill>
              </a:rPr>
              <a:t>Advanced Ag Systems LLC /NYFVI</a:t>
            </a:r>
            <a:endParaRPr lang="en-US">
              <a:solidFill>
                <a:srgbClr val="FFFFFF"/>
              </a:solidFill>
            </a:endParaRPr>
          </a:p>
        </p:txBody>
      </p:sp>
      <p:sp>
        <p:nvSpPr>
          <p:cNvPr id="3" name="Title 1"/>
          <p:cNvSpPr txBox="1">
            <a:spLocks/>
          </p:cNvSpPr>
          <p:nvPr/>
        </p:nvSpPr>
        <p:spPr>
          <a:xfrm>
            <a:off x="400870" y="533399"/>
            <a:ext cx="8114480" cy="91846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smtClean="0">
                <a:solidFill>
                  <a:schemeClr val="tx1"/>
                </a:solidFill>
                <a:ea typeface="Arial" charset="0"/>
                <a:cs typeface="Arial" charset="0"/>
              </a:rPr>
              <a:t>Spring N Needs of Winter Cereals</a:t>
            </a:r>
            <a:endParaRPr lang="en-US" sz="4000" b="0" kern="0" dirty="0">
              <a:solidFill>
                <a:schemeClr val="tx1"/>
              </a:solidFill>
              <a:ea typeface="Arial" charset="0"/>
              <a:cs typeface="Arial" charset="0"/>
            </a:endParaRPr>
          </a:p>
        </p:txBody>
      </p:sp>
      <p:cxnSp>
        <p:nvCxnSpPr>
          <p:cNvPr id="4" name="Straight Connector 3"/>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a:graphicFrameLocks/>
          </p:cNvGraphicFramePr>
          <p:nvPr>
            <p:extLst/>
          </p:nvPr>
        </p:nvGraphicFramePr>
        <p:xfrm>
          <a:off x="457200" y="1523999"/>
          <a:ext cx="8229600" cy="51283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875648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228600"/>
            <a:ext cx="7886700" cy="1223263"/>
          </a:xfrm>
          <a:prstGeom prst="rect">
            <a:avLst/>
          </a:prstGeom>
        </p:spPr>
        <p:txBody>
          <a:bodyPr>
            <a:normAutofit fontScale="92500" lnSpcReduction="10000"/>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b="0" kern="0" dirty="0" smtClean="0">
                <a:solidFill>
                  <a:schemeClr val="tx1"/>
                </a:solidFill>
                <a:ea typeface="Arial" charset="0"/>
                <a:cs typeface="Arial" charset="0"/>
              </a:rPr>
              <a:t>What Impacts Spring N Needs? Soil Fertility!</a:t>
            </a:r>
            <a:endParaRPr lang="en-US" b="0" kern="0" dirty="0">
              <a:solidFill>
                <a:schemeClr val="tx1"/>
              </a:solidFill>
              <a:ea typeface="Arial" charset="0"/>
              <a:cs typeface="Arial" charset="0"/>
            </a:endParaRPr>
          </a:p>
        </p:txBody>
      </p:sp>
      <p:cxnSp>
        <p:nvCxnSpPr>
          <p:cNvPr id="4" name="Straight Connector 3"/>
          <p:cNvCxnSpPr/>
          <p:nvPr/>
        </p:nvCxnSpPr>
        <p:spPr>
          <a:xfrm flipV="1">
            <a:off x="628650" y="1448433"/>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a:graphicFrameLocks/>
          </p:cNvGraphicFramePr>
          <p:nvPr>
            <p:extLst>
              <p:ext uri="{D42A27DB-BD31-4B8C-83A1-F6EECF244321}">
                <p14:modId xmlns:p14="http://schemas.microsoft.com/office/powerpoint/2010/main" val="1116778822"/>
              </p:ext>
            </p:extLst>
          </p:nvPr>
        </p:nvGraphicFramePr>
        <p:xfrm>
          <a:off x="327803" y="1644518"/>
          <a:ext cx="4572000" cy="50136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694586574"/>
              </p:ext>
            </p:extLst>
          </p:nvPr>
        </p:nvGraphicFramePr>
        <p:xfrm>
          <a:off x="4572000" y="1644518"/>
          <a:ext cx="4572000" cy="50136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3378524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0018" y="2936874"/>
            <a:ext cx="3440301" cy="2293534"/>
          </a:xfrm>
          <a:prstGeom prst="rect">
            <a:avLst/>
          </a:prstGeom>
        </p:spPr>
      </p:pic>
      <p:sp>
        <p:nvSpPr>
          <p:cNvPr id="23554" name="Footer Placeholder 3"/>
          <p:cNvSpPr txBox="1">
            <a:spLocks noGrp="1"/>
          </p:cNvSpPr>
          <p:nvPr/>
        </p:nvSpPr>
        <p:spPr bwMode="auto">
          <a:xfrm>
            <a:off x="7239000" y="66294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en-US" sz="900" b="0"/>
              <a:t>Advanced Ag Systems LLC</a:t>
            </a:r>
          </a:p>
        </p:txBody>
      </p:sp>
      <p:sp>
        <p:nvSpPr>
          <p:cNvPr id="23555" name="Rectangle 2"/>
          <p:cNvSpPr>
            <a:spLocks noGrp="1" noChangeArrowheads="1"/>
          </p:cNvSpPr>
          <p:nvPr>
            <p:ph type="title" idx="4294967295"/>
          </p:nvPr>
        </p:nvSpPr>
        <p:spPr>
          <a:xfrm>
            <a:off x="1185799" y="70101"/>
            <a:ext cx="7119940" cy="2057400"/>
          </a:xfrm>
        </p:spPr>
        <p:txBody>
          <a:bodyPr>
            <a:normAutofit/>
          </a:bodyPr>
          <a:lstStyle/>
          <a:p>
            <a:pPr algn="l" eaLnBrk="1" hangingPunct="1"/>
            <a:r>
              <a:rPr lang="en-US" sz="4000" b="1" dirty="0" smtClean="0">
                <a:latin typeface="+mj-lt"/>
              </a:rPr>
              <a:t>Basic Double </a:t>
            </a:r>
            <a:r>
              <a:rPr lang="en-US" sz="4000" b="1" dirty="0">
                <a:latin typeface="+mj-lt"/>
              </a:rPr>
              <a:t>Crop System</a:t>
            </a:r>
            <a:br>
              <a:rPr lang="en-US" sz="4000" b="1" dirty="0">
                <a:latin typeface="+mj-lt"/>
              </a:rPr>
            </a:br>
            <a:r>
              <a:rPr lang="en-US" sz="4000" dirty="0"/>
              <a:t> </a:t>
            </a:r>
            <a:br>
              <a:rPr lang="en-US" sz="4000" dirty="0"/>
            </a:br>
            <a:endParaRPr lang="en-US" sz="2400" dirty="0"/>
          </a:p>
        </p:txBody>
      </p:sp>
      <p:sp>
        <p:nvSpPr>
          <p:cNvPr id="23556" name="Line 3"/>
          <p:cNvSpPr>
            <a:spLocks noChangeShapeType="1"/>
          </p:cNvSpPr>
          <p:nvPr/>
        </p:nvSpPr>
        <p:spPr bwMode="auto">
          <a:xfrm rot="-5400000" flipH="1" flipV="1">
            <a:off x="4498182" y="-1561307"/>
            <a:ext cx="0" cy="8996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8" name="Text Box 5"/>
          <p:cNvSpPr txBox="1">
            <a:spLocks noChangeArrowheads="1"/>
          </p:cNvSpPr>
          <p:nvPr/>
        </p:nvSpPr>
        <p:spPr bwMode="auto">
          <a:xfrm>
            <a:off x="5851527" y="2409825"/>
            <a:ext cx="11512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dirty="0"/>
              <a:t>Sept </a:t>
            </a:r>
            <a:r>
              <a:rPr lang="en-US" dirty="0" smtClean="0"/>
              <a:t>10</a:t>
            </a:r>
            <a:endParaRPr lang="en-US" dirty="0"/>
          </a:p>
        </p:txBody>
      </p:sp>
      <p:sp>
        <p:nvSpPr>
          <p:cNvPr id="23559" name="Line 6"/>
          <p:cNvSpPr>
            <a:spLocks noChangeShapeType="1"/>
          </p:cNvSpPr>
          <p:nvPr/>
        </p:nvSpPr>
        <p:spPr bwMode="auto">
          <a:xfrm rot="5400000" flipV="1">
            <a:off x="914400" y="1519238"/>
            <a:ext cx="0" cy="1828800"/>
          </a:xfrm>
          <a:prstGeom prst="line">
            <a:avLst/>
          </a:prstGeom>
          <a:noFill/>
          <a:ln w="1143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1" name="Line 8"/>
          <p:cNvSpPr>
            <a:spLocks noChangeShapeType="1"/>
          </p:cNvSpPr>
          <p:nvPr/>
        </p:nvSpPr>
        <p:spPr bwMode="auto">
          <a:xfrm rot="-5400000">
            <a:off x="7927182" y="1340645"/>
            <a:ext cx="0" cy="2138363"/>
          </a:xfrm>
          <a:prstGeom prst="line">
            <a:avLst/>
          </a:prstGeom>
          <a:noFill/>
          <a:ln w="1143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3" name="Text Box 11"/>
          <p:cNvSpPr txBox="1">
            <a:spLocks noChangeArrowheads="1"/>
          </p:cNvSpPr>
          <p:nvPr/>
        </p:nvSpPr>
        <p:spPr bwMode="auto">
          <a:xfrm>
            <a:off x="1089025" y="2433638"/>
            <a:ext cx="15776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dirty="0"/>
              <a:t>May </a:t>
            </a:r>
            <a:r>
              <a:rPr lang="en-US" dirty="0" smtClean="0"/>
              <a:t>15-18</a:t>
            </a:r>
            <a:endParaRPr lang="en-US" dirty="0"/>
          </a:p>
        </p:txBody>
      </p:sp>
      <p:sp>
        <p:nvSpPr>
          <p:cNvPr id="23564" name="Text Box 12"/>
          <p:cNvSpPr txBox="1">
            <a:spLocks noChangeArrowheads="1"/>
          </p:cNvSpPr>
          <p:nvPr/>
        </p:nvSpPr>
        <p:spPr bwMode="auto">
          <a:xfrm rot="-5400000">
            <a:off x="5484039" y="2606514"/>
            <a:ext cx="553998" cy="9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en-US"/>
          </a:p>
        </p:txBody>
      </p:sp>
      <p:sp>
        <p:nvSpPr>
          <p:cNvPr id="23565" name="Text Box 13"/>
          <p:cNvSpPr txBox="1">
            <a:spLocks noChangeArrowheads="1"/>
          </p:cNvSpPr>
          <p:nvPr/>
        </p:nvSpPr>
        <p:spPr bwMode="auto">
          <a:xfrm rot="-5400000">
            <a:off x="2664639" y="2616039"/>
            <a:ext cx="553998" cy="9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en-US"/>
          </a:p>
        </p:txBody>
      </p:sp>
      <p:grpSp>
        <p:nvGrpSpPr>
          <p:cNvPr id="5" name="Group 4"/>
          <p:cNvGrpSpPr>
            <a:grpSpLocks/>
          </p:cNvGrpSpPr>
          <p:nvPr/>
        </p:nvGrpSpPr>
        <p:grpSpPr bwMode="auto">
          <a:xfrm>
            <a:off x="2057400" y="1339852"/>
            <a:ext cx="2717800" cy="1038225"/>
            <a:chOff x="2057399" y="1339849"/>
            <a:chExt cx="2717801" cy="1038227"/>
          </a:xfrm>
        </p:grpSpPr>
        <p:sp>
          <p:nvSpPr>
            <p:cNvPr id="23579" name="Text Box 14"/>
            <p:cNvSpPr txBox="1">
              <a:spLocks noChangeArrowheads="1"/>
            </p:cNvSpPr>
            <p:nvPr/>
          </p:nvSpPr>
          <p:spPr bwMode="auto">
            <a:xfrm>
              <a:off x="2444749" y="1339849"/>
              <a:ext cx="23304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a:solidFill>
                    <a:srgbClr val="00FF00"/>
                  </a:solidFill>
                </a:rPr>
                <a:t>HarvestTriticale</a:t>
              </a:r>
            </a:p>
          </p:txBody>
        </p:sp>
        <p:sp>
          <p:nvSpPr>
            <p:cNvPr id="23580" name="Line 15"/>
            <p:cNvSpPr>
              <a:spLocks noChangeShapeType="1"/>
            </p:cNvSpPr>
            <p:nvPr/>
          </p:nvSpPr>
          <p:spPr bwMode="auto">
            <a:xfrm rot="-5400000" flipH="1" flipV="1">
              <a:off x="1938335" y="1871663"/>
              <a:ext cx="625477" cy="387350"/>
            </a:xfrm>
            <a:prstGeom prst="line">
              <a:avLst/>
            </a:prstGeom>
            <a:noFill/>
            <a:ln w="50800">
              <a:solidFill>
                <a:srgbClr val="00FF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30"/>
          <p:cNvGrpSpPr>
            <a:grpSpLocks/>
          </p:cNvGrpSpPr>
          <p:nvPr/>
        </p:nvGrpSpPr>
        <p:grpSpPr bwMode="auto">
          <a:xfrm>
            <a:off x="6886580" y="2936878"/>
            <a:ext cx="2109789" cy="1200151"/>
            <a:chOff x="2880" y="3072"/>
            <a:chExt cx="1329" cy="756"/>
          </a:xfrm>
        </p:grpSpPr>
        <p:sp>
          <p:nvSpPr>
            <p:cNvPr id="23577" name="Line 10"/>
            <p:cNvSpPr>
              <a:spLocks noChangeShapeType="1"/>
            </p:cNvSpPr>
            <p:nvPr/>
          </p:nvSpPr>
          <p:spPr bwMode="auto">
            <a:xfrm flipH="1" flipV="1">
              <a:off x="2880" y="3120"/>
              <a:ext cx="288" cy="96"/>
            </a:xfrm>
            <a:prstGeom prst="line">
              <a:avLst/>
            </a:prstGeom>
            <a:noFill/>
            <a:ln w="50800">
              <a:solidFill>
                <a:schemeClr val="accent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8" name="Text Box 19"/>
            <p:cNvSpPr txBox="1">
              <a:spLocks noChangeArrowheads="1"/>
            </p:cNvSpPr>
            <p:nvPr/>
          </p:nvSpPr>
          <p:spPr bwMode="auto">
            <a:xfrm>
              <a:off x="3312" y="3072"/>
              <a:ext cx="897"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dirty="0" smtClean="0">
                  <a:solidFill>
                    <a:srgbClr val="FF0000"/>
                  </a:solidFill>
                </a:rPr>
                <a:t>Manure?</a:t>
              </a:r>
              <a:endParaRPr lang="en-US" dirty="0">
                <a:solidFill>
                  <a:srgbClr val="FF0000"/>
                </a:solidFill>
              </a:endParaRPr>
            </a:p>
            <a:p>
              <a:pPr eaLnBrk="1" hangingPunct="1"/>
              <a:r>
                <a:rPr lang="en-US" dirty="0">
                  <a:solidFill>
                    <a:schemeClr val="accent1"/>
                  </a:solidFill>
                </a:rPr>
                <a:t>Till/Plant</a:t>
              </a:r>
            </a:p>
            <a:p>
              <a:pPr eaLnBrk="1" hangingPunct="1"/>
              <a:r>
                <a:rPr lang="en-US" dirty="0">
                  <a:solidFill>
                    <a:schemeClr val="accent1"/>
                  </a:solidFill>
                </a:rPr>
                <a:t> </a:t>
              </a:r>
              <a:r>
                <a:rPr lang="en-US" dirty="0">
                  <a:solidFill>
                    <a:srgbClr val="00FF00"/>
                  </a:solidFill>
                </a:rPr>
                <a:t>Triticale</a:t>
              </a:r>
            </a:p>
          </p:txBody>
        </p:sp>
      </p:grpSp>
      <p:grpSp>
        <p:nvGrpSpPr>
          <p:cNvPr id="6" name="Group 5"/>
          <p:cNvGrpSpPr>
            <a:grpSpLocks/>
          </p:cNvGrpSpPr>
          <p:nvPr/>
        </p:nvGrpSpPr>
        <p:grpSpPr bwMode="auto">
          <a:xfrm>
            <a:off x="827087" y="2990309"/>
            <a:ext cx="7651747" cy="3339088"/>
            <a:chOff x="588963" y="3041650"/>
            <a:chExt cx="7651750" cy="3338514"/>
          </a:xfrm>
        </p:grpSpPr>
        <p:grpSp>
          <p:nvGrpSpPr>
            <p:cNvPr id="23569" name="Group 16"/>
            <p:cNvGrpSpPr>
              <a:grpSpLocks/>
            </p:cNvGrpSpPr>
            <p:nvPr/>
          </p:nvGrpSpPr>
          <p:grpSpPr bwMode="auto">
            <a:xfrm>
              <a:off x="588963" y="3041650"/>
              <a:ext cx="2460626" cy="1135932"/>
              <a:chOff x="4062" y="-264"/>
              <a:chExt cx="1550" cy="1251"/>
            </a:xfrm>
          </p:grpSpPr>
          <p:sp>
            <p:nvSpPr>
              <p:cNvPr id="23575" name="Text Box 17"/>
              <p:cNvSpPr txBox="1">
                <a:spLocks noChangeArrowheads="1"/>
              </p:cNvSpPr>
              <p:nvPr/>
            </p:nvSpPr>
            <p:spPr bwMode="auto">
              <a:xfrm>
                <a:off x="4062" y="72"/>
                <a:ext cx="1550" cy="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dirty="0">
                    <a:solidFill>
                      <a:srgbClr val="FF0000"/>
                    </a:solidFill>
                  </a:rPr>
                  <a:t>Manure</a:t>
                </a:r>
              </a:p>
              <a:p>
                <a:pPr eaLnBrk="1" hangingPunct="1"/>
                <a:r>
                  <a:rPr lang="en-US" dirty="0">
                    <a:solidFill>
                      <a:schemeClr val="accent1"/>
                    </a:solidFill>
                  </a:rPr>
                  <a:t>Till/Plant Annual</a:t>
                </a:r>
              </a:p>
            </p:txBody>
          </p:sp>
          <p:sp>
            <p:nvSpPr>
              <p:cNvPr id="23576" name="Line 18"/>
              <p:cNvSpPr>
                <a:spLocks noChangeShapeType="1"/>
              </p:cNvSpPr>
              <p:nvPr/>
            </p:nvSpPr>
            <p:spPr bwMode="auto">
              <a:xfrm flipV="1">
                <a:off x="5049" y="-264"/>
                <a:ext cx="224" cy="672"/>
              </a:xfrm>
              <a:prstGeom prst="line">
                <a:avLst/>
              </a:prstGeom>
              <a:noFill/>
              <a:ln w="50800">
                <a:solidFill>
                  <a:schemeClr val="accent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3570" name="Group 29"/>
            <p:cNvGrpSpPr>
              <a:grpSpLocks/>
            </p:cNvGrpSpPr>
            <p:nvPr/>
          </p:nvGrpSpPr>
          <p:grpSpPr bwMode="auto">
            <a:xfrm>
              <a:off x="3365500" y="5426076"/>
              <a:ext cx="4875213" cy="954088"/>
              <a:chOff x="144" y="2756"/>
              <a:chExt cx="3071" cy="601"/>
            </a:xfrm>
          </p:grpSpPr>
          <p:sp>
            <p:nvSpPr>
              <p:cNvPr id="23573" name="Text Box 25"/>
              <p:cNvSpPr txBox="1">
                <a:spLocks noChangeArrowheads="1"/>
              </p:cNvSpPr>
              <p:nvPr/>
            </p:nvSpPr>
            <p:spPr bwMode="auto">
              <a:xfrm>
                <a:off x="144" y="2784"/>
                <a:ext cx="17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2800" b="0">
                    <a:solidFill>
                      <a:srgbClr val="00FF00"/>
                    </a:solidFill>
                  </a:rPr>
                  <a:t> </a:t>
                </a:r>
              </a:p>
            </p:txBody>
          </p:sp>
          <p:sp>
            <p:nvSpPr>
              <p:cNvPr id="23574" name="Text Box 28"/>
              <p:cNvSpPr txBox="1">
                <a:spLocks noChangeArrowheads="1"/>
              </p:cNvSpPr>
              <p:nvPr/>
            </p:nvSpPr>
            <p:spPr bwMode="auto">
              <a:xfrm>
                <a:off x="919" y="2756"/>
                <a:ext cx="2296"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en-US" sz="2800" b="0" dirty="0">
                    <a:solidFill>
                      <a:srgbClr val="00FF00"/>
                    </a:solidFill>
                  </a:rPr>
                  <a:t>Shorter Season Corn</a:t>
                </a:r>
              </a:p>
              <a:p>
                <a:pPr algn="ctr" eaLnBrk="1" hangingPunct="1"/>
                <a:r>
                  <a:rPr lang="en-US" sz="2800" b="0" dirty="0" smtClean="0">
                    <a:solidFill>
                      <a:srgbClr val="00FF00"/>
                    </a:solidFill>
                  </a:rPr>
                  <a:t>BMR Sorghum sp. </a:t>
                </a:r>
              </a:p>
            </p:txBody>
          </p:sp>
        </p:grpSp>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800" y="4284243"/>
            <a:ext cx="3492230" cy="2328153"/>
          </a:xfrm>
          <a:prstGeom prst="rect">
            <a:avLst/>
          </a:prstGeom>
        </p:spPr>
      </p:pic>
    </p:spTree>
    <p:custDataLst>
      <p:tags r:id="rId1"/>
    </p:custDataLst>
    <p:extLst>
      <p:ext uri="{BB962C8B-B14F-4D97-AF65-F5344CB8AC3E}">
        <p14:creationId xmlns:p14="http://schemas.microsoft.com/office/powerpoint/2010/main" val="42868649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0" y="228600"/>
            <a:ext cx="7772400" cy="1143000"/>
          </a:xfrm>
        </p:spPr>
        <p:txBody>
          <a:bodyPr>
            <a:normAutofit fontScale="90000"/>
          </a:bodyPr>
          <a:lstStyle/>
          <a:p>
            <a:r>
              <a:rPr lang="en-US" sz="4000"/>
              <a:t>Double Crop with Short Season vs Straight Traditional Corn Silage</a:t>
            </a:r>
          </a:p>
        </p:txBody>
      </p:sp>
      <p:graphicFrame>
        <p:nvGraphicFramePr>
          <p:cNvPr id="2" name="Chart Placeholder 6"/>
          <p:cNvGraphicFramePr>
            <a:graphicFrameLocks noGrp="1"/>
          </p:cNvGraphicFramePr>
          <p:nvPr>
            <p:ph type="chart" idx="1"/>
          </p:nvPr>
        </p:nvGraphicFramePr>
        <p:xfrm>
          <a:off x="0" y="1447800"/>
          <a:ext cx="89154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p:cNvSpPr>
            <a:spLocks noGrp="1"/>
          </p:cNvSpPr>
          <p:nvPr>
            <p:ph type="ftr" sz="quarter" idx="10"/>
          </p:nvPr>
        </p:nvSpPr>
        <p:spPr/>
        <p:txBody>
          <a:bodyPr/>
          <a:lstStyle/>
          <a:p>
            <a:r>
              <a:rPr lang="en-US" altLang="en-US" smtClean="0">
                <a:solidFill>
                  <a:srgbClr val="FFFFFF"/>
                </a:solidFill>
              </a:rPr>
              <a:t>Advanced Ag Systems LLC</a:t>
            </a:r>
            <a:endParaRPr lang="en-US" altLang="en-US">
              <a:solidFill>
                <a:srgbClr val="FFFFFF"/>
              </a:solidFill>
            </a:endParaRPr>
          </a:p>
        </p:txBody>
      </p:sp>
      <p:sp>
        <p:nvSpPr>
          <p:cNvPr id="25603" name="Text Box 4"/>
          <p:cNvSpPr txBox="1">
            <a:spLocks noChangeArrowheads="1"/>
          </p:cNvSpPr>
          <p:nvPr/>
        </p:nvSpPr>
        <p:spPr bwMode="auto">
          <a:xfrm>
            <a:off x="7423150" y="6491288"/>
            <a:ext cx="172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800" b="0">
                <a:ea typeface="ＭＳ Ｐゴシック" pitchFamily="34" charset="-128"/>
              </a:rPr>
              <a:t>Dr. Cox, Cornell</a:t>
            </a:r>
          </a:p>
        </p:txBody>
      </p:sp>
    </p:spTree>
    <p:extLst>
      <p:ext uri="{BB962C8B-B14F-4D97-AF65-F5344CB8AC3E}">
        <p14:creationId xmlns:p14="http://schemas.microsoft.com/office/powerpoint/2010/main" val="2193982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wipe(down)">
                                      <p:cBhvr>
                                        <p:cTn id="7" dur="500"/>
                                        <p:tgtEl>
                                          <p:spTgt spid="2">
                                            <p:graphicEl>
                                              <a:chart seriesIdx="-4" categoryIdx="0" bldStep="category"/>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wipe(down)">
                                      <p:cBhvr>
                                        <p:cTn id="12" dur="500"/>
                                        <p:tgtEl>
                                          <p:spTgt spid="2">
                                            <p:graphicEl>
                                              <a:chart seriesIdx="-4" categoryIdx="1"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graphicEl>
                                              <a:chart seriesIdx="-4" categoryIdx="2" bldStep="category"/>
                                            </p:graphicEl>
                                          </p:spTgt>
                                        </p:tgtEl>
                                        <p:attrNameLst>
                                          <p:attrName>style.visibility</p:attrName>
                                        </p:attrNameLst>
                                      </p:cBhvr>
                                      <p:to>
                                        <p:strVal val="visible"/>
                                      </p:to>
                                    </p:set>
                                    <p:animEffect transition="in" filter="wipe(down)">
                                      <p:cBhvr>
                                        <p:cTn id="17" dur="500"/>
                                        <p:tgtEl>
                                          <p:spTgt spid="2">
                                            <p:graphicEl>
                                              <a:chart seriesIdx="-4" categoryIdx="2"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graphicEl>
                                              <a:chart seriesIdx="-4" categoryIdx="3" bldStep="category"/>
                                            </p:graphicEl>
                                          </p:spTgt>
                                        </p:tgtEl>
                                        <p:attrNameLst>
                                          <p:attrName>style.visibility</p:attrName>
                                        </p:attrNameLst>
                                      </p:cBhvr>
                                      <p:to>
                                        <p:strVal val="visible"/>
                                      </p:to>
                                    </p:set>
                                    <p:animEffect transition="in" filter="wipe(down)">
                                      <p:cBhvr>
                                        <p:cTn id="22" dur="500"/>
                                        <p:tgtEl>
                                          <p:spTgt spid="2">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category" animBg="0"/>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mn-lt"/>
              </a:rPr>
              <a:t>3/4 ton of silage lost for every 5 day shorter season corn</a:t>
            </a:r>
            <a:endParaRPr lang="en-US" b="1" dirty="0">
              <a:latin typeface="+mn-lt"/>
            </a:endParaRPr>
          </a:p>
        </p:txBody>
      </p:sp>
      <p:sp>
        <p:nvSpPr>
          <p:cNvPr id="4" name="Footer Placeholder 3"/>
          <p:cNvSpPr>
            <a:spLocks noGrp="1"/>
          </p:cNvSpPr>
          <p:nvPr>
            <p:ph type="ftr" sz="quarter" idx="11"/>
          </p:nvPr>
        </p:nvSpPr>
        <p:spPr/>
        <p:txBody>
          <a:bodyPr/>
          <a:lstStyle/>
          <a:p>
            <a:pPr>
              <a:defRPr/>
            </a:pPr>
            <a:r>
              <a:rPr lang="en-US" smtClean="0"/>
              <a:t>Advanced Ag Systems LLC</a:t>
            </a:r>
            <a:endParaRPr lang="en-US"/>
          </a:p>
        </p:txBody>
      </p:sp>
      <p:sp>
        <p:nvSpPr>
          <p:cNvPr id="9" name="TextBox 8"/>
          <p:cNvSpPr txBox="1"/>
          <p:nvPr/>
        </p:nvSpPr>
        <p:spPr>
          <a:xfrm>
            <a:off x="533400" y="2895600"/>
            <a:ext cx="8153400" cy="3170099"/>
          </a:xfrm>
          <a:prstGeom prst="rect">
            <a:avLst/>
          </a:prstGeom>
          <a:noFill/>
        </p:spPr>
        <p:txBody>
          <a:bodyPr wrap="square" rtlCol="0">
            <a:spAutoFit/>
          </a:bodyPr>
          <a:lstStyle/>
          <a:p>
            <a:pPr algn="ctr"/>
            <a:r>
              <a:rPr lang="en-US" sz="4000" dirty="0"/>
              <a:t>105-85= 3 tons corn silage </a:t>
            </a:r>
            <a:endParaRPr lang="en-US" sz="4000" dirty="0" smtClean="0"/>
          </a:p>
          <a:p>
            <a:pPr algn="ctr"/>
            <a:r>
              <a:rPr lang="en-US" sz="4000" dirty="0" smtClean="0"/>
              <a:t>(</a:t>
            </a:r>
            <a:r>
              <a:rPr lang="en-US" sz="4000" dirty="0"/>
              <a:t>1.05 Ton DM)</a:t>
            </a:r>
          </a:p>
          <a:p>
            <a:pPr algn="ctr"/>
            <a:r>
              <a:rPr lang="en-US" sz="4000" dirty="0"/>
              <a:t>1.05 x 3700 </a:t>
            </a:r>
            <a:r>
              <a:rPr lang="en-US" sz="4000" dirty="0" err="1"/>
              <a:t>lbs</a:t>
            </a:r>
            <a:r>
              <a:rPr lang="en-US" sz="4000" dirty="0"/>
              <a:t> of milk potential/ton =</a:t>
            </a:r>
          </a:p>
          <a:p>
            <a:pPr algn="ctr"/>
            <a:r>
              <a:rPr lang="en-US" sz="4000" dirty="0">
                <a:solidFill>
                  <a:srgbClr val="FF0000"/>
                </a:solidFill>
              </a:rPr>
              <a:t>3780</a:t>
            </a:r>
            <a:r>
              <a:rPr lang="en-US" sz="4000" dirty="0"/>
              <a:t> </a:t>
            </a:r>
            <a:r>
              <a:rPr lang="en-US" sz="4000" dirty="0" err="1"/>
              <a:t>lbs</a:t>
            </a:r>
            <a:r>
              <a:rPr lang="en-US" sz="4000" dirty="0"/>
              <a:t> of milk lost/acre</a:t>
            </a:r>
          </a:p>
        </p:txBody>
      </p:sp>
    </p:spTree>
    <p:extLst>
      <p:ext uri="{BB962C8B-B14F-4D97-AF65-F5344CB8AC3E}">
        <p14:creationId xmlns:p14="http://schemas.microsoft.com/office/powerpoint/2010/main" val="2922895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mn-lt"/>
              </a:rPr>
              <a:t>3 ton of  corn silage lost </a:t>
            </a:r>
            <a:br>
              <a:rPr lang="en-US" b="1" dirty="0" smtClean="0">
                <a:latin typeface="+mn-lt"/>
              </a:rPr>
            </a:br>
            <a:r>
              <a:rPr lang="en-US" b="1" dirty="0" smtClean="0">
                <a:latin typeface="+mn-lt"/>
              </a:rPr>
              <a:t>3780 </a:t>
            </a:r>
            <a:r>
              <a:rPr lang="en-US" b="1" dirty="0" err="1">
                <a:latin typeface="+mn-lt"/>
              </a:rPr>
              <a:t>lbs</a:t>
            </a:r>
            <a:r>
              <a:rPr lang="en-US" b="1" dirty="0">
                <a:latin typeface="+mn-lt"/>
              </a:rPr>
              <a:t> of milk lost/acre</a:t>
            </a:r>
            <a:br>
              <a:rPr lang="en-US" b="1" dirty="0">
                <a:latin typeface="+mn-lt"/>
              </a:rPr>
            </a:br>
            <a:endParaRPr lang="en-US" b="1" dirty="0">
              <a:latin typeface="+mn-lt"/>
            </a:endParaRPr>
          </a:p>
        </p:txBody>
      </p:sp>
      <p:sp>
        <p:nvSpPr>
          <p:cNvPr id="4" name="Footer Placeholder 3"/>
          <p:cNvSpPr>
            <a:spLocks noGrp="1"/>
          </p:cNvSpPr>
          <p:nvPr>
            <p:ph type="ftr" sz="quarter" idx="11"/>
          </p:nvPr>
        </p:nvSpPr>
        <p:spPr/>
        <p:txBody>
          <a:bodyPr/>
          <a:lstStyle/>
          <a:p>
            <a:pPr>
              <a:defRPr/>
            </a:pPr>
            <a:r>
              <a:rPr lang="en-US" smtClean="0"/>
              <a:t>Advanced Ag Systems LLC</a:t>
            </a:r>
            <a:endParaRPr lang="en-US"/>
          </a:p>
        </p:txBody>
      </p:sp>
      <p:sp>
        <p:nvSpPr>
          <p:cNvPr id="9" name="TextBox 8"/>
          <p:cNvSpPr txBox="1"/>
          <p:nvPr/>
        </p:nvSpPr>
        <p:spPr>
          <a:xfrm>
            <a:off x="685800" y="3429000"/>
            <a:ext cx="8153400" cy="1323439"/>
          </a:xfrm>
          <a:prstGeom prst="rect">
            <a:avLst/>
          </a:prstGeom>
          <a:noFill/>
        </p:spPr>
        <p:txBody>
          <a:bodyPr wrap="square" rtlCol="0">
            <a:spAutoFit/>
          </a:bodyPr>
          <a:lstStyle/>
          <a:p>
            <a:pPr algn="ctr"/>
            <a:r>
              <a:rPr lang="en-US" sz="4000" dirty="0" smtClean="0"/>
              <a:t>2-4.2 tons of DM/a @ 4000 </a:t>
            </a:r>
            <a:r>
              <a:rPr lang="en-US" sz="4000" dirty="0" err="1" smtClean="0"/>
              <a:t>lb</a:t>
            </a:r>
            <a:r>
              <a:rPr lang="en-US" sz="4000" dirty="0" smtClean="0"/>
              <a:t> milk potential/ton DM</a:t>
            </a:r>
            <a:endParaRPr lang="en-US" sz="4000" dirty="0"/>
          </a:p>
        </p:txBody>
      </p:sp>
      <p:sp>
        <p:nvSpPr>
          <p:cNvPr id="6" name="TextBox 5"/>
          <p:cNvSpPr txBox="1"/>
          <p:nvPr/>
        </p:nvSpPr>
        <p:spPr>
          <a:xfrm>
            <a:off x="685800" y="1981200"/>
            <a:ext cx="8153400" cy="707886"/>
          </a:xfrm>
          <a:prstGeom prst="rect">
            <a:avLst/>
          </a:prstGeom>
          <a:noFill/>
        </p:spPr>
        <p:txBody>
          <a:bodyPr wrap="square" rtlCol="0">
            <a:spAutoFit/>
          </a:bodyPr>
          <a:lstStyle/>
          <a:p>
            <a:pPr algn="ctr"/>
            <a:r>
              <a:rPr lang="en-US" sz="4000" dirty="0" smtClean="0"/>
              <a:t>5.7 – 12 Tons of Winter Forage/A</a:t>
            </a:r>
          </a:p>
        </p:txBody>
      </p:sp>
      <p:sp>
        <p:nvSpPr>
          <p:cNvPr id="7" name="TextBox 6"/>
          <p:cNvSpPr txBox="1"/>
          <p:nvPr/>
        </p:nvSpPr>
        <p:spPr>
          <a:xfrm>
            <a:off x="714829" y="5005449"/>
            <a:ext cx="8153400" cy="1569660"/>
          </a:xfrm>
          <a:prstGeom prst="rect">
            <a:avLst/>
          </a:prstGeom>
          <a:noFill/>
        </p:spPr>
        <p:txBody>
          <a:bodyPr wrap="square" rtlCol="0">
            <a:spAutoFit/>
          </a:bodyPr>
          <a:lstStyle/>
          <a:p>
            <a:pPr algn="ctr"/>
            <a:r>
              <a:rPr lang="en-US" sz="4800" dirty="0" smtClean="0">
                <a:solidFill>
                  <a:srgbClr val="FF0000"/>
                </a:solidFill>
              </a:rPr>
              <a:t>8000 – 16,000 lb. milk /A GAIN</a:t>
            </a:r>
            <a:endParaRPr lang="en-US" sz="4800" dirty="0">
              <a:solidFill>
                <a:srgbClr val="FF0000"/>
              </a:solidFill>
            </a:endParaRPr>
          </a:p>
        </p:txBody>
      </p:sp>
      <p:sp>
        <p:nvSpPr>
          <p:cNvPr id="2" name="Oval 1"/>
          <p:cNvSpPr/>
          <p:nvPr/>
        </p:nvSpPr>
        <p:spPr>
          <a:xfrm>
            <a:off x="1143000" y="762000"/>
            <a:ext cx="1752600" cy="914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19200" y="4951158"/>
            <a:ext cx="1905000" cy="106864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Right Arrow 2"/>
          <p:cNvSpPr/>
          <p:nvPr/>
        </p:nvSpPr>
        <p:spPr>
          <a:xfrm rot="5400000">
            <a:off x="443081" y="3108239"/>
            <a:ext cx="3302190" cy="38364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989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685800"/>
            <a:ext cx="7772400" cy="1470025"/>
          </a:xfrm>
        </p:spPr>
        <p:txBody>
          <a:bodyPr/>
          <a:lstStyle/>
          <a:p>
            <a:r>
              <a:rPr lang="en-US" dirty="0" smtClean="0"/>
              <a:t>Am I a Corn Grower also Growing Winter Forage</a:t>
            </a:r>
            <a:endParaRPr lang="en-US" dirty="0"/>
          </a:p>
        </p:txBody>
      </p:sp>
      <p:sp>
        <p:nvSpPr>
          <p:cNvPr id="7" name="Subtitle 6"/>
          <p:cNvSpPr>
            <a:spLocks noGrp="1"/>
          </p:cNvSpPr>
          <p:nvPr>
            <p:ph type="subTitle" idx="1"/>
          </p:nvPr>
        </p:nvSpPr>
        <p:spPr>
          <a:xfrm>
            <a:off x="1447800" y="3124200"/>
            <a:ext cx="6400800" cy="1752600"/>
          </a:xfrm>
        </p:spPr>
        <p:txBody>
          <a:bodyPr/>
          <a:lstStyle/>
          <a:p>
            <a:r>
              <a:rPr lang="en-US" sz="4000" b="1" dirty="0" smtClean="0"/>
              <a:t>Or a Winter Forage Grower also Growing Corn Silage?</a:t>
            </a:r>
            <a:endParaRPr lang="en-US" sz="4000" b="1" dirty="0"/>
          </a:p>
        </p:txBody>
      </p:sp>
      <p:sp>
        <p:nvSpPr>
          <p:cNvPr id="5" name="Footer Placeholder 4"/>
          <p:cNvSpPr>
            <a:spLocks noGrp="1"/>
          </p:cNvSpPr>
          <p:nvPr>
            <p:ph type="ftr" sz="quarter" idx="11"/>
          </p:nvPr>
        </p:nvSpPr>
        <p:spPr/>
        <p:txBody>
          <a:bodyPr/>
          <a:lstStyle/>
          <a:p>
            <a:pPr>
              <a:defRPr/>
            </a:pPr>
            <a:r>
              <a:rPr lang="en-US" smtClean="0"/>
              <a:t>Advanced Ag Systems LLC /NYFVI</a:t>
            </a:r>
            <a:endParaRPr lang="en-US"/>
          </a:p>
        </p:txBody>
      </p:sp>
    </p:spTree>
    <p:extLst>
      <p:ext uri="{BB962C8B-B14F-4D97-AF65-F5344CB8AC3E}">
        <p14:creationId xmlns:p14="http://schemas.microsoft.com/office/powerpoint/2010/main" val="63440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ooter Placeholder 3"/>
          <p:cNvSpPr>
            <a:spLocks noGrp="1"/>
          </p:cNvSpPr>
          <p:nvPr>
            <p:ph type="ftr" sz="quarter" idx="11"/>
          </p:nvPr>
        </p:nvSpPr>
        <p:spPr/>
        <p:txBody>
          <a:bodyPr/>
          <a:lstStyle/>
          <a:p>
            <a:pPr>
              <a:defRPr/>
            </a:pPr>
            <a:r>
              <a:rPr lang="en-US" smtClean="0">
                <a:solidFill>
                  <a:srgbClr val="FFFFFF"/>
                </a:solidFill>
              </a:rPr>
              <a:t>Advanced Ag Systems LLC</a:t>
            </a:r>
            <a:endParaRPr lang="en-US">
              <a:solidFill>
                <a:srgbClr val="FFFFFF"/>
              </a:solidFill>
            </a:endParaRPr>
          </a:p>
        </p:txBody>
      </p:sp>
      <p:sp>
        <p:nvSpPr>
          <p:cNvPr id="2" name="Rectangle 1"/>
          <p:cNvSpPr/>
          <p:nvPr/>
        </p:nvSpPr>
        <p:spPr>
          <a:xfrm>
            <a:off x="914400" y="0"/>
            <a:ext cx="8229600" cy="212365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i="0" u="none" strike="noStrike" kern="0" cap="none" spc="0" normalizeH="0" baseline="0" noProof="0" dirty="0" smtClean="0">
                <a:ln>
                  <a:noFill/>
                </a:ln>
                <a:solidFill>
                  <a:schemeClr val="tx2"/>
                </a:solidFill>
                <a:effectLst/>
                <a:uLnTx/>
                <a:uFillTx/>
                <a:latin typeface="Times New Roman"/>
                <a:ea typeface="+mj-ea"/>
                <a:cs typeface="+mj-cs"/>
              </a:rPr>
              <a:t>The </a:t>
            </a:r>
            <a:r>
              <a:rPr lang="en-US" sz="6600" kern="0" dirty="0" smtClean="0">
                <a:solidFill>
                  <a:schemeClr val="tx2"/>
                </a:solidFill>
                <a:latin typeface="Times New Roman"/>
                <a:ea typeface="+mj-ea"/>
                <a:cs typeface="+mj-cs"/>
              </a:rPr>
              <a:t>Other </a:t>
            </a:r>
            <a:r>
              <a:rPr kumimoji="0" lang="en-US" sz="6600" i="0" u="none" strike="noStrike" kern="0" cap="none" spc="0" normalizeH="0" baseline="0" noProof="0" dirty="0" smtClean="0">
                <a:ln>
                  <a:noFill/>
                </a:ln>
                <a:solidFill>
                  <a:schemeClr val="tx2"/>
                </a:solidFill>
                <a:effectLst/>
                <a:uLnTx/>
                <a:uFillTx/>
                <a:latin typeface="Times New Roman"/>
                <a:ea typeface="+mj-ea"/>
                <a:cs typeface="+mj-cs"/>
              </a:rPr>
              <a:t>Summer Energy Crops</a:t>
            </a:r>
            <a:endParaRPr kumimoji="0" lang="en-US" sz="1800" i="0" u="none" strike="noStrike" kern="0" cap="none" spc="0" normalizeH="0" baseline="0" noProof="0" dirty="0" smtClean="0">
              <a:ln>
                <a:noFill/>
              </a:ln>
              <a:solidFill>
                <a:schemeClr val="tx2"/>
              </a:solidFill>
              <a:effectLst/>
              <a:uLnTx/>
              <a:uFillTx/>
            </a:endParaRPr>
          </a:p>
        </p:txBody>
      </p:sp>
      <p:sp>
        <p:nvSpPr>
          <p:cNvPr id="3" name="Rectangle 2"/>
          <p:cNvSpPr/>
          <p:nvPr/>
        </p:nvSpPr>
        <p:spPr>
          <a:xfrm>
            <a:off x="152400" y="5029200"/>
            <a:ext cx="3733800" cy="830997"/>
          </a:xfrm>
          <a:prstGeom prst="rect">
            <a:avLst/>
          </a:prstGeom>
          <a:solidFill>
            <a:schemeClr val="bg1"/>
          </a:solidFill>
        </p:spPr>
        <p:txBody>
          <a:bodyPr wrap="square">
            <a:spAutoFit/>
          </a:bodyPr>
          <a:lstStyle/>
          <a:p>
            <a:r>
              <a:rPr lang="en-US" dirty="0">
                <a:solidFill>
                  <a:schemeClr val="tx2"/>
                </a:solidFill>
              </a:rPr>
              <a:t>Between Winter Forage </a:t>
            </a:r>
          </a:p>
          <a:p>
            <a:r>
              <a:rPr lang="en-US" dirty="0">
                <a:solidFill>
                  <a:schemeClr val="tx2"/>
                </a:solidFill>
              </a:rPr>
              <a:t>Harvesting and Planting</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5801035"/>
            <a:ext cx="2590800" cy="1056965"/>
          </a:xfrm>
          <a:prstGeom prst="rect">
            <a:avLst/>
          </a:prstGeom>
        </p:spPr>
      </p:pic>
    </p:spTree>
    <p:extLst>
      <p:ext uri="{BB962C8B-B14F-4D97-AF65-F5344CB8AC3E}">
        <p14:creationId xmlns:p14="http://schemas.microsoft.com/office/powerpoint/2010/main" val="180663208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02" name="Object 2"/>
          <p:cNvGraphicFramePr>
            <a:graphicFrameLocks noChangeAspect="1"/>
          </p:cNvGraphicFramePr>
          <p:nvPr/>
        </p:nvGraphicFramePr>
        <p:xfrm>
          <a:off x="4572000" y="2209800"/>
          <a:ext cx="4572000" cy="4648200"/>
        </p:xfrm>
        <a:graphic>
          <a:graphicData uri="http://schemas.openxmlformats.org/presentationml/2006/ole">
            <mc:AlternateContent xmlns:mc="http://schemas.openxmlformats.org/markup-compatibility/2006">
              <mc:Choice xmlns:v="urn:schemas-microsoft-com:vml" Requires="v">
                <p:oleObj spid="_x0000_s1085" name="Bitmap Image" r:id="rId3" imgW="5210902" imgH="4401164" progId="Paint.Picture">
                  <p:embed/>
                </p:oleObj>
              </mc:Choice>
              <mc:Fallback>
                <p:oleObj name="Bitmap Image" r:id="rId3" imgW="5210902" imgH="4401164"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09800"/>
                        <a:ext cx="4572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03" name="Rectangle 3"/>
          <p:cNvSpPr>
            <a:spLocks noGrp="1" noChangeArrowheads="1"/>
          </p:cNvSpPr>
          <p:nvPr>
            <p:ph type="ctrTitle"/>
          </p:nvPr>
        </p:nvSpPr>
        <p:spPr>
          <a:xfrm>
            <a:off x="0" y="0"/>
            <a:ext cx="9144000" cy="1676400"/>
          </a:xfrm>
        </p:spPr>
        <p:txBody>
          <a:bodyPr anchor="ctr"/>
          <a:lstStyle/>
          <a:p>
            <a:r>
              <a:rPr lang="en-US" altLang="en-US" sz="4000" dirty="0" smtClean="0"/>
              <a:t>Sorghum sp. can Protect </a:t>
            </a:r>
            <a:r>
              <a:rPr lang="en-US" altLang="en-US" sz="4000" dirty="0"/>
              <a:t>the Environment </a:t>
            </a:r>
            <a:br>
              <a:rPr lang="en-US" altLang="en-US" sz="4000" dirty="0"/>
            </a:br>
            <a:r>
              <a:rPr lang="en-US" altLang="en-US" sz="3200" dirty="0"/>
              <a:t>½ the soil erosion of conventional corn</a:t>
            </a:r>
          </a:p>
        </p:txBody>
      </p:sp>
      <p:sp>
        <p:nvSpPr>
          <p:cNvPr id="665604" name="Rectangle 4"/>
          <p:cNvSpPr>
            <a:spLocks noGrp="1" noChangeArrowheads="1"/>
          </p:cNvSpPr>
          <p:nvPr>
            <p:ph type="subTitle" idx="1"/>
          </p:nvPr>
        </p:nvSpPr>
        <p:spPr>
          <a:xfrm>
            <a:off x="5524500" y="5105400"/>
            <a:ext cx="2667000" cy="1524000"/>
          </a:xfrm>
          <a:solidFill>
            <a:schemeClr val="bg2">
              <a:alpha val="55000"/>
            </a:schemeClr>
          </a:solidFill>
        </p:spPr>
        <p:txBody>
          <a:bodyPr/>
          <a:lstStyle/>
          <a:p>
            <a:r>
              <a:rPr lang="en-US" altLang="en-US" sz="3200" b="1" dirty="0"/>
              <a:t>Complete ground cover in 2 – </a:t>
            </a:r>
            <a:r>
              <a:rPr lang="en-US" altLang="en-US" sz="3200" b="1" dirty="0" smtClean="0"/>
              <a:t>4 </a:t>
            </a:r>
            <a:r>
              <a:rPr lang="en-US" altLang="en-US" sz="3200" b="1" dirty="0"/>
              <a:t>weeks</a:t>
            </a:r>
          </a:p>
        </p:txBody>
      </p:sp>
      <p:pic>
        <p:nvPicPr>
          <p:cNvPr id="665605" name="Picture 5" descr="corn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9800"/>
            <a:ext cx="4568825" cy="4648200"/>
          </a:xfrm>
          <a:prstGeom prst="rect">
            <a:avLst/>
          </a:prstGeom>
          <a:noFill/>
          <a:extLst>
            <a:ext uri="{909E8E84-426E-40DD-AFC4-6F175D3DCCD1}">
              <a14:hiddenFill xmlns:a14="http://schemas.microsoft.com/office/drawing/2010/main">
                <a:solidFill>
                  <a:srgbClr val="FFFFFF"/>
                </a:solidFill>
              </a14:hiddenFill>
            </a:ext>
          </a:extLst>
        </p:spPr>
      </p:pic>
      <p:sp>
        <p:nvSpPr>
          <p:cNvPr id="665606" name="Text Box 6"/>
          <p:cNvSpPr txBox="1">
            <a:spLocks noChangeArrowheads="1"/>
          </p:cNvSpPr>
          <p:nvPr/>
        </p:nvSpPr>
        <p:spPr bwMode="auto">
          <a:xfrm>
            <a:off x="152400" y="3398966"/>
            <a:ext cx="2514600" cy="830997"/>
          </a:xfrm>
          <a:prstGeom prst="rect">
            <a:avLst/>
          </a:prstGeom>
          <a:solidFill>
            <a:schemeClr val="bg2">
              <a:alpha val="36000"/>
            </a:schemeClr>
          </a:solidFill>
          <a:ln>
            <a:noFill/>
          </a:ln>
          <a:effectLst/>
          <a:extLst/>
        </p:spPr>
        <p:txBody>
          <a:bodyPr>
            <a:spAutoFit/>
          </a:bodyPr>
          <a:lstStyle/>
          <a:p>
            <a:pPr eaLnBrk="1" hangingPunct="1">
              <a:spcBef>
                <a:spcPct val="50000"/>
              </a:spcBef>
            </a:pPr>
            <a:r>
              <a:rPr lang="en-US" altLang="en-US" sz="2400" b="1"/>
              <a:t>Bare Ground 1 month later</a:t>
            </a:r>
          </a:p>
        </p:txBody>
      </p:sp>
      <p:sp>
        <p:nvSpPr>
          <p:cNvPr id="665607" name="Text Box 7"/>
          <p:cNvSpPr txBox="1">
            <a:spLocks noChangeArrowheads="1"/>
          </p:cNvSpPr>
          <p:nvPr/>
        </p:nvSpPr>
        <p:spPr bwMode="auto">
          <a:xfrm>
            <a:off x="1752600" y="1676400"/>
            <a:ext cx="914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b="1"/>
              <a:t>Corn</a:t>
            </a:r>
          </a:p>
        </p:txBody>
      </p:sp>
      <p:sp>
        <p:nvSpPr>
          <p:cNvPr id="665608" name="Text Box 8"/>
          <p:cNvSpPr txBox="1">
            <a:spLocks noChangeArrowheads="1"/>
          </p:cNvSpPr>
          <p:nvPr/>
        </p:nvSpPr>
        <p:spPr bwMode="auto">
          <a:xfrm>
            <a:off x="4953000" y="1676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b="1"/>
              <a:t>BMR-Sorghum-Sudan</a:t>
            </a:r>
          </a:p>
        </p:txBody>
      </p:sp>
    </p:spTree>
    <p:extLst>
      <p:ext uri="{BB962C8B-B14F-4D97-AF65-F5344CB8AC3E}">
        <p14:creationId xmlns:p14="http://schemas.microsoft.com/office/powerpoint/2010/main" val="132007436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7239000" y="5829300"/>
            <a:ext cx="1905000" cy="171450"/>
          </a:xfrm>
          <a:prstGeom prst="rect">
            <a:avLst/>
          </a:prstGeom>
        </p:spPr>
        <p:txBody>
          <a:bodyPr/>
          <a:lstStyle/>
          <a:p>
            <a:pPr>
              <a:defRPr/>
            </a:pPr>
            <a:r>
              <a:rPr lang="en-US" smtClean="0">
                <a:solidFill>
                  <a:srgbClr val="FFFFFF"/>
                </a:solidFill>
              </a:rPr>
              <a:t>Advanced Ag Systems LLC</a:t>
            </a:r>
            <a:endParaRPr lang="en-US">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3525" cy="6825110"/>
          </a:xfrm>
          <a:prstGeom prst="rect">
            <a:avLst/>
          </a:prstGeom>
        </p:spPr>
      </p:pic>
      <p:sp>
        <p:nvSpPr>
          <p:cNvPr id="4" name="TextBox 3"/>
          <p:cNvSpPr txBox="1"/>
          <p:nvPr/>
        </p:nvSpPr>
        <p:spPr>
          <a:xfrm>
            <a:off x="3568410" y="5029201"/>
            <a:ext cx="1689389" cy="584775"/>
          </a:xfrm>
          <a:prstGeom prst="rect">
            <a:avLst/>
          </a:prstGeom>
          <a:solidFill>
            <a:schemeClr val="tx1">
              <a:alpha val="67000"/>
            </a:schemeClr>
          </a:solidFill>
        </p:spPr>
        <p:txBody>
          <a:bodyPr wrap="square" rtlCol="0">
            <a:spAutoFit/>
          </a:bodyPr>
          <a:lstStyle/>
          <a:p>
            <a:pPr fontAlgn="base">
              <a:spcBef>
                <a:spcPct val="0"/>
              </a:spcBef>
              <a:spcAft>
                <a:spcPct val="0"/>
              </a:spcAft>
            </a:pPr>
            <a:r>
              <a:rPr lang="en-US" sz="3200" dirty="0">
                <a:solidFill>
                  <a:srgbClr val="0000FF"/>
                </a:solidFill>
              </a:rPr>
              <a:t>Erosion </a:t>
            </a:r>
          </a:p>
        </p:txBody>
      </p:sp>
      <p:sp>
        <p:nvSpPr>
          <p:cNvPr id="5" name="TextBox 4"/>
          <p:cNvSpPr txBox="1"/>
          <p:nvPr/>
        </p:nvSpPr>
        <p:spPr>
          <a:xfrm>
            <a:off x="2892135" y="2391490"/>
            <a:ext cx="2365664" cy="584775"/>
          </a:xfrm>
          <a:prstGeom prst="rect">
            <a:avLst/>
          </a:prstGeom>
          <a:solidFill>
            <a:schemeClr val="bg2">
              <a:alpha val="48000"/>
            </a:schemeClr>
          </a:solidFill>
        </p:spPr>
        <p:txBody>
          <a:bodyPr wrap="square" rtlCol="0">
            <a:spAutoFit/>
          </a:bodyPr>
          <a:lstStyle/>
          <a:p>
            <a:pPr algn="ctr" fontAlgn="base">
              <a:spcBef>
                <a:spcPct val="0"/>
              </a:spcBef>
              <a:spcAft>
                <a:spcPct val="0"/>
              </a:spcAft>
            </a:pPr>
            <a:r>
              <a:rPr lang="en-US" sz="3200" dirty="0">
                <a:solidFill>
                  <a:srgbClr val="FFFF00"/>
                </a:solidFill>
              </a:rPr>
              <a:t>No Erosion </a:t>
            </a:r>
          </a:p>
        </p:txBody>
      </p:sp>
      <p:sp>
        <p:nvSpPr>
          <p:cNvPr id="6" name="Rectangle 5"/>
          <p:cNvSpPr/>
          <p:nvPr/>
        </p:nvSpPr>
        <p:spPr>
          <a:xfrm>
            <a:off x="228600" y="0"/>
            <a:ext cx="8915400" cy="923330"/>
          </a:xfrm>
          <a:prstGeom prst="rect">
            <a:avLst/>
          </a:prstGeom>
          <a:solidFill>
            <a:schemeClr val="bg2">
              <a:alpha val="59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smtClean="0">
                <a:ln>
                  <a:noFill/>
                </a:ln>
                <a:solidFill>
                  <a:schemeClr val="tx2"/>
                </a:solidFill>
                <a:effectLst/>
                <a:uLnTx/>
                <a:uFillTx/>
                <a:latin typeface="Times New Roman"/>
                <a:ea typeface="+mj-ea"/>
                <a:cs typeface="+mj-cs"/>
              </a:rPr>
              <a:t>Drilled BMR </a:t>
            </a:r>
            <a:r>
              <a:rPr lang="en-US" sz="5400" b="0" kern="0" dirty="0" smtClean="0">
                <a:solidFill>
                  <a:schemeClr val="tx2"/>
                </a:solidFill>
                <a:latin typeface="Times New Roman"/>
                <a:ea typeface="+mj-ea"/>
                <a:cs typeface="+mj-cs"/>
              </a:rPr>
              <a:t>Forage Sorghum</a:t>
            </a:r>
            <a:endParaRPr kumimoji="0" lang="en-US" sz="5400" b="0" i="0" u="none" strike="noStrike" kern="0" cap="none" spc="0" normalizeH="0" baseline="0" noProof="0" dirty="0" smtClean="0">
              <a:ln>
                <a:noFill/>
              </a:ln>
              <a:solidFill>
                <a:schemeClr val="tx2"/>
              </a:solidFill>
              <a:effectLst/>
              <a:uLnTx/>
              <a:uFillTx/>
            </a:endParaRPr>
          </a:p>
        </p:txBody>
      </p:sp>
    </p:spTree>
    <p:extLst>
      <p:ext uri="{BB962C8B-B14F-4D97-AF65-F5344CB8AC3E}">
        <p14:creationId xmlns:p14="http://schemas.microsoft.com/office/powerpoint/2010/main" val="7615879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Advanced Ag Systems LLC /NYFVI</a:t>
            </a:r>
            <a:endParaRPr lang="en-US"/>
          </a:p>
        </p:txBody>
      </p:sp>
      <p:pic>
        <p:nvPicPr>
          <p:cNvPr id="3" name="Picture 2" descr="seed aerway ro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8625" y="1"/>
            <a:ext cx="5182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90600" y="1600200"/>
            <a:ext cx="2209800" cy="461665"/>
          </a:xfrm>
          <a:prstGeom prst="rect">
            <a:avLst/>
          </a:prstGeom>
          <a:noFill/>
        </p:spPr>
        <p:txBody>
          <a:bodyPr wrap="square" rtlCol="0">
            <a:spAutoFit/>
          </a:bodyPr>
          <a:lstStyle/>
          <a:p>
            <a:r>
              <a:rPr lang="en-US" dirty="0" smtClean="0">
                <a:solidFill>
                  <a:schemeClr val="accent1">
                    <a:lumMod val="40000"/>
                    <a:lumOff val="60000"/>
                  </a:schemeClr>
                </a:solidFill>
              </a:rPr>
              <a:t>Planted in Fall</a:t>
            </a:r>
            <a:endParaRPr lang="en-US" dirty="0">
              <a:solidFill>
                <a:schemeClr val="accent1">
                  <a:lumMod val="40000"/>
                  <a:lumOff val="60000"/>
                </a:schemeClr>
              </a:solidFill>
            </a:endParaRPr>
          </a:p>
        </p:txBody>
      </p:sp>
      <p:sp>
        <p:nvSpPr>
          <p:cNvPr id="6" name="TextBox 5"/>
          <p:cNvSpPr txBox="1"/>
          <p:nvPr/>
        </p:nvSpPr>
        <p:spPr>
          <a:xfrm>
            <a:off x="5791200" y="4530959"/>
            <a:ext cx="2971800" cy="461665"/>
          </a:xfrm>
          <a:prstGeom prst="rect">
            <a:avLst/>
          </a:prstGeom>
          <a:noFill/>
        </p:spPr>
        <p:txBody>
          <a:bodyPr wrap="square" rtlCol="0">
            <a:spAutoFit/>
          </a:bodyPr>
          <a:lstStyle/>
          <a:p>
            <a:r>
              <a:rPr lang="en-US" dirty="0" smtClean="0">
                <a:solidFill>
                  <a:schemeClr val="accent1">
                    <a:lumMod val="40000"/>
                    <a:lumOff val="60000"/>
                  </a:schemeClr>
                </a:solidFill>
              </a:rPr>
              <a:t>Harvested in Spring</a:t>
            </a:r>
            <a:endParaRPr lang="en-US" dirty="0">
              <a:solidFill>
                <a:schemeClr val="accent1">
                  <a:lumMod val="40000"/>
                  <a:lumOff val="60000"/>
                </a:schemeClr>
              </a:solidFill>
            </a:endParaRPr>
          </a:p>
        </p:txBody>
      </p:sp>
      <p:sp>
        <p:nvSpPr>
          <p:cNvPr id="7" name="TextBox 6"/>
          <p:cNvSpPr txBox="1"/>
          <p:nvPr/>
        </p:nvSpPr>
        <p:spPr>
          <a:xfrm>
            <a:off x="152399" y="525673"/>
            <a:ext cx="3806225" cy="954107"/>
          </a:xfrm>
          <a:prstGeom prst="rect">
            <a:avLst/>
          </a:prstGeom>
          <a:noFill/>
        </p:spPr>
        <p:txBody>
          <a:bodyPr wrap="square" rtlCol="0">
            <a:spAutoFit/>
          </a:bodyPr>
          <a:lstStyle/>
          <a:p>
            <a:r>
              <a:rPr lang="en-US" sz="2800" dirty="0" smtClean="0">
                <a:solidFill>
                  <a:schemeClr val="accent1">
                    <a:lumMod val="40000"/>
                    <a:lumOff val="60000"/>
                  </a:schemeClr>
                </a:solidFill>
              </a:rPr>
              <a:t>Winter Forage Triticale</a:t>
            </a:r>
          </a:p>
          <a:p>
            <a:r>
              <a:rPr lang="en-US" sz="2800" dirty="0" smtClean="0">
                <a:solidFill>
                  <a:schemeClr val="accent1">
                    <a:lumMod val="40000"/>
                    <a:lumOff val="60000"/>
                  </a:schemeClr>
                </a:solidFill>
              </a:rPr>
              <a:t>Grown as Double Crop</a:t>
            </a:r>
            <a:endParaRPr lang="en-US" sz="2800" dirty="0">
              <a:solidFill>
                <a:schemeClr val="accent1">
                  <a:lumMod val="40000"/>
                  <a:lumOff val="60000"/>
                </a:scheme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00400"/>
            <a:ext cx="5521728" cy="3681152"/>
          </a:xfrm>
          <a:prstGeom prst="rect">
            <a:avLst/>
          </a:prstGeom>
        </p:spPr>
      </p:pic>
    </p:spTree>
    <p:extLst>
      <p:ext uri="{BB962C8B-B14F-4D97-AF65-F5344CB8AC3E}">
        <p14:creationId xmlns:p14="http://schemas.microsoft.com/office/powerpoint/2010/main" val="294397882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7239000" y="5829300"/>
            <a:ext cx="1905000" cy="171450"/>
          </a:xfrm>
          <a:prstGeom prst="rect">
            <a:avLst/>
          </a:prstGeom>
        </p:spPr>
        <p:txBody>
          <a:bodyPr/>
          <a:lstStyle/>
          <a:p>
            <a:pPr>
              <a:defRPr/>
            </a:pPr>
            <a:r>
              <a:rPr lang="en-US" smtClean="0">
                <a:solidFill>
                  <a:srgbClr val="FFFFFF"/>
                </a:solidFill>
              </a:rPr>
              <a:t>Advanced Ag Systems LLC</a:t>
            </a:r>
            <a:endParaRPr lang="en-US">
              <a:solidFill>
                <a:srgbClr val="FFFFFF"/>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63165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FFFFFF"/>
                </a:solidFill>
              </a:rPr>
              <a:t>Advanced Ag Systems LLC</a:t>
            </a:r>
            <a:endParaRPr lang="en-US">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56"/>
            <a:ext cx="9144000" cy="6858001"/>
          </a:xfrm>
          <a:prstGeom prst="rect">
            <a:avLst/>
          </a:prstGeom>
        </p:spPr>
      </p:pic>
      <p:sp>
        <p:nvSpPr>
          <p:cNvPr id="4" name="Title 2"/>
          <p:cNvSpPr txBox="1">
            <a:spLocks/>
          </p:cNvSpPr>
          <p:nvPr/>
        </p:nvSpPr>
        <p:spPr>
          <a:xfrm>
            <a:off x="685800" y="152400"/>
            <a:ext cx="7772400" cy="1524000"/>
          </a:xfrm>
          <a:prstGeom prst="rect">
            <a:avLst/>
          </a:prstGeom>
          <a:solidFill>
            <a:schemeClr val="tx1">
              <a:alpha val="69000"/>
            </a:schemeClr>
          </a:solidFill>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b="0" kern="0" smtClean="0">
                <a:solidFill>
                  <a:schemeClr val="bg1"/>
                </a:solidFill>
              </a:rPr>
              <a:t>No Crop is Without its Shortcomings - Problems</a:t>
            </a:r>
            <a:endParaRPr lang="en-US" b="0" kern="0" dirty="0">
              <a:solidFill>
                <a:schemeClr val="bg1"/>
              </a:solidFill>
            </a:endParaRPr>
          </a:p>
        </p:txBody>
      </p:sp>
      <p:sp>
        <p:nvSpPr>
          <p:cNvPr id="5" name="TextBox 4"/>
          <p:cNvSpPr txBox="1"/>
          <p:nvPr/>
        </p:nvSpPr>
        <p:spPr>
          <a:xfrm>
            <a:off x="3581400" y="5791200"/>
            <a:ext cx="4343400" cy="584775"/>
          </a:xfrm>
          <a:prstGeom prst="rect">
            <a:avLst/>
          </a:prstGeom>
          <a:solidFill>
            <a:schemeClr val="accent1"/>
          </a:solidFill>
        </p:spPr>
        <p:txBody>
          <a:bodyPr wrap="square" rtlCol="0">
            <a:spAutoFit/>
          </a:bodyPr>
          <a:lstStyle/>
          <a:p>
            <a:r>
              <a:rPr lang="en-US" sz="3200" dirty="0" smtClean="0"/>
              <a:t>Pre Harvest Lodging</a:t>
            </a:r>
            <a:endParaRPr lang="en-US" sz="3200" dirty="0"/>
          </a:p>
        </p:txBody>
      </p:sp>
    </p:spTree>
    <p:extLst>
      <p:ext uri="{BB962C8B-B14F-4D97-AF65-F5344CB8AC3E}">
        <p14:creationId xmlns:p14="http://schemas.microsoft.com/office/powerpoint/2010/main" val="160120668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7708" y="34635"/>
            <a:ext cx="9116292" cy="6831551"/>
          </a:xfrm>
          <a:prstGeom prst="rect">
            <a:avLst/>
          </a:prstGeom>
        </p:spPr>
      </p:pic>
      <p:sp>
        <p:nvSpPr>
          <p:cNvPr id="2" name="Footer Placeholder 1"/>
          <p:cNvSpPr>
            <a:spLocks noGrp="1"/>
          </p:cNvSpPr>
          <p:nvPr>
            <p:ph type="ftr" sz="quarter" idx="10"/>
          </p:nvPr>
        </p:nvSpPr>
        <p:spPr>
          <a:xfrm>
            <a:off x="6248749" y="5657850"/>
            <a:ext cx="1657350" cy="342900"/>
          </a:xfrm>
        </p:spPr>
        <p:txBody>
          <a:bodyPr/>
          <a:lstStyle/>
          <a:p>
            <a:r>
              <a:rPr lang="en-US" altLang="en-US" dirty="0" smtClean="0">
                <a:solidFill>
                  <a:srgbClr val="FFFFFF"/>
                </a:solidFill>
              </a:rPr>
              <a:t>Advanced Ag Systems LLC</a:t>
            </a:r>
            <a:endParaRPr lang="en-US" altLang="en-US" dirty="0">
              <a:solidFill>
                <a:srgbClr val="FFFFFF"/>
              </a:solidFill>
            </a:endParaRPr>
          </a:p>
        </p:txBody>
      </p:sp>
      <p:sp>
        <p:nvSpPr>
          <p:cNvPr id="4" name="TextBox 3"/>
          <p:cNvSpPr txBox="1"/>
          <p:nvPr/>
        </p:nvSpPr>
        <p:spPr>
          <a:xfrm>
            <a:off x="1257300" y="4171950"/>
            <a:ext cx="2161169" cy="577081"/>
          </a:xfrm>
          <a:prstGeom prst="rect">
            <a:avLst/>
          </a:prstGeom>
          <a:solidFill>
            <a:schemeClr val="bg2">
              <a:alpha val="57000"/>
            </a:schemeClr>
          </a:solidFill>
        </p:spPr>
        <p:txBody>
          <a:bodyPr wrap="none" rtlCol="0">
            <a:spAutoFit/>
          </a:bodyPr>
          <a:lstStyle/>
          <a:p>
            <a:pPr>
              <a:spcBef>
                <a:spcPct val="0"/>
              </a:spcBef>
            </a:pPr>
            <a:r>
              <a:rPr lang="en-US" sz="1575" dirty="0" err="1">
                <a:solidFill>
                  <a:srgbClr val="FFFF00"/>
                </a:solidFill>
                <a:latin typeface="Times New Roman"/>
              </a:rPr>
              <a:t>Brachytic</a:t>
            </a:r>
            <a:r>
              <a:rPr lang="en-US" sz="1575" dirty="0">
                <a:solidFill>
                  <a:srgbClr val="FFFF00"/>
                </a:solidFill>
                <a:latin typeface="Times New Roman"/>
              </a:rPr>
              <a:t> Dwarf </a:t>
            </a:r>
          </a:p>
          <a:p>
            <a:pPr>
              <a:spcBef>
                <a:spcPct val="0"/>
              </a:spcBef>
            </a:pPr>
            <a:r>
              <a:rPr lang="en-US" sz="1575" dirty="0">
                <a:solidFill>
                  <a:srgbClr val="FFFF00"/>
                </a:solidFill>
                <a:latin typeface="Times New Roman"/>
              </a:rPr>
              <a:t>BMR Forage Sorghum</a:t>
            </a:r>
          </a:p>
        </p:txBody>
      </p:sp>
      <p:sp>
        <p:nvSpPr>
          <p:cNvPr id="5" name="TextBox 4"/>
          <p:cNvSpPr txBox="1"/>
          <p:nvPr/>
        </p:nvSpPr>
        <p:spPr>
          <a:xfrm>
            <a:off x="4943050" y="4137326"/>
            <a:ext cx="2161169" cy="334707"/>
          </a:xfrm>
          <a:prstGeom prst="rect">
            <a:avLst/>
          </a:prstGeom>
          <a:solidFill>
            <a:schemeClr val="bg2">
              <a:alpha val="54000"/>
            </a:schemeClr>
          </a:solidFill>
        </p:spPr>
        <p:txBody>
          <a:bodyPr wrap="none" rtlCol="0">
            <a:spAutoFit/>
          </a:bodyPr>
          <a:lstStyle/>
          <a:p>
            <a:pPr>
              <a:spcBef>
                <a:spcPct val="0"/>
              </a:spcBef>
            </a:pPr>
            <a:r>
              <a:rPr lang="en-US" sz="1575" dirty="0">
                <a:solidFill>
                  <a:srgbClr val="FFFF00"/>
                </a:solidFill>
                <a:latin typeface="Times New Roman"/>
              </a:rPr>
              <a:t>BMR Forage Sorghum</a:t>
            </a:r>
          </a:p>
        </p:txBody>
      </p:sp>
    </p:spTree>
    <p:extLst>
      <p:ext uri="{BB962C8B-B14F-4D97-AF65-F5344CB8AC3E}">
        <p14:creationId xmlns:p14="http://schemas.microsoft.com/office/powerpoint/2010/main" val="800134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Advanced Ag Systems LLC /NYFVI</a:t>
            </a: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625047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Advanced Ag Systems LLC /NYFVI</a:t>
            </a: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6858"/>
            <a:ext cx="6858000" cy="4572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53114" y="1146858"/>
            <a:ext cx="6858000" cy="4572000"/>
          </a:xfrm>
          <a:prstGeom prst="rect">
            <a:avLst/>
          </a:prstGeom>
        </p:spPr>
      </p:pic>
    </p:spTree>
    <p:extLst>
      <p:ext uri="{BB962C8B-B14F-4D97-AF65-F5344CB8AC3E}">
        <p14:creationId xmlns:p14="http://schemas.microsoft.com/office/powerpoint/2010/main" val="284430656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Advanced Ag Systems LLC /NYFVI</a:t>
            </a: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8554" y="847846"/>
            <a:ext cx="6858000" cy="5162308"/>
          </a:xfrm>
          <a:prstGeom prst="rect">
            <a:avLst/>
          </a:prstGeom>
        </p:spPr>
      </p:pic>
      <p:sp>
        <p:nvSpPr>
          <p:cNvPr id="4" name="TextBox 3"/>
          <p:cNvSpPr txBox="1"/>
          <p:nvPr/>
        </p:nvSpPr>
        <p:spPr>
          <a:xfrm>
            <a:off x="5410200" y="2209800"/>
            <a:ext cx="3505200" cy="2062103"/>
          </a:xfrm>
          <a:prstGeom prst="rect">
            <a:avLst/>
          </a:prstGeom>
          <a:noFill/>
        </p:spPr>
        <p:txBody>
          <a:bodyPr wrap="square" rtlCol="0">
            <a:spAutoFit/>
          </a:bodyPr>
          <a:lstStyle/>
          <a:p>
            <a:pPr algn="ctr"/>
            <a:r>
              <a:rPr lang="en-US" sz="3200" dirty="0" smtClean="0">
                <a:solidFill>
                  <a:schemeClr val="tx2"/>
                </a:solidFill>
              </a:rPr>
              <a:t>BMR Pearl Millet</a:t>
            </a:r>
          </a:p>
          <a:p>
            <a:pPr algn="ctr"/>
            <a:r>
              <a:rPr lang="en-US" dirty="0" smtClean="0"/>
              <a:t>July 8, 2015</a:t>
            </a:r>
          </a:p>
          <a:p>
            <a:pPr algn="ctr"/>
            <a:r>
              <a:rPr lang="en-US" dirty="0" smtClean="0"/>
              <a:t>Oct 6, 2015</a:t>
            </a:r>
          </a:p>
          <a:p>
            <a:pPr algn="ctr"/>
            <a:r>
              <a:rPr lang="en-US" dirty="0" smtClean="0"/>
              <a:t>25.5 Tons @ 35% DM</a:t>
            </a:r>
          </a:p>
          <a:p>
            <a:pPr algn="ctr"/>
            <a:r>
              <a:rPr lang="en-US" dirty="0" smtClean="0"/>
              <a:t>22% DM at harvest</a:t>
            </a:r>
            <a:endParaRPr lang="en-US" dirty="0"/>
          </a:p>
        </p:txBody>
      </p:sp>
    </p:spTree>
    <p:extLst>
      <p:ext uri="{BB962C8B-B14F-4D97-AF65-F5344CB8AC3E}">
        <p14:creationId xmlns:p14="http://schemas.microsoft.com/office/powerpoint/2010/main" val="68028087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3084783284"/>
              </p:ext>
            </p:extLst>
          </p:nvPr>
        </p:nvGraphicFramePr>
        <p:xfrm>
          <a:off x="4198620" y="2133600"/>
          <a:ext cx="4465320" cy="3745230"/>
        </p:xfrm>
        <a:graphic>
          <a:graphicData uri="http://schemas.openxmlformats.org/drawingml/2006/chart">
            <c:chart xmlns:c="http://schemas.openxmlformats.org/drawingml/2006/chart" xmlns:r="http://schemas.openxmlformats.org/officeDocument/2006/relationships" r:id="rId4"/>
          </a:graphicData>
        </a:graphic>
      </p:graphicFrame>
      <p:sp>
        <p:nvSpPr>
          <p:cNvPr id="2" name="Footer Placeholder 1"/>
          <p:cNvSpPr>
            <a:spLocks noGrp="1"/>
          </p:cNvSpPr>
          <p:nvPr>
            <p:ph type="ftr" sz="quarter" idx="11"/>
          </p:nvPr>
        </p:nvSpPr>
        <p:spPr/>
        <p:txBody>
          <a:bodyPr/>
          <a:lstStyle/>
          <a:p>
            <a:pPr>
              <a:defRPr/>
            </a:pPr>
            <a:r>
              <a:rPr lang="en-US" smtClean="0"/>
              <a:t>Advanced Ag Systems LLC /NYFVI</a:t>
            </a:r>
            <a:endParaRPr lang="en-US"/>
          </a:p>
        </p:txBody>
      </p:sp>
      <p:cxnSp>
        <p:nvCxnSpPr>
          <p:cNvPr id="8" name="Straight Connector 7"/>
          <p:cNvCxnSpPr/>
          <p:nvPr/>
        </p:nvCxnSpPr>
        <p:spPr>
          <a:xfrm>
            <a:off x="4495800" y="4114800"/>
            <a:ext cx="3733800"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3352800" y="6019800"/>
            <a:ext cx="2286000" cy="609600"/>
          </a:xfrm>
          <a:prstGeom prst="wedgeRoundRectCallout">
            <a:avLst>
              <a:gd name="adj1" fmla="val 36392"/>
              <a:gd name="adj2" fmla="val -3880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Planted </a:t>
            </a:r>
          </a:p>
          <a:p>
            <a:pPr algn="ctr"/>
            <a:r>
              <a:rPr lang="en-US" dirty="0" smtClean="0"/>
              <a:t>4” Soil 72 F</a:t>
            </a:r>
            <a:endParaRPr lang="en-US" dirty="0"/>
          </a:p>
        </p:txBody>
      </p:sp>
      <p:sp>
        <p:nvSpPr>
          <p:cNvPr id="10" name="Rounded Rectangular Callout 9"/>
          <p:cNvSpPr/>
          <p:nvPr/>
        </p:nvSpPr>
        <p:spPr>
          <a:xfrm>
            <a:off x="6842760" y="5885307"/>
            <a:ext cx="2286000" cy="609600"/>
          </a:xfrm>
          <a:prstGeom prst="wedgeRoundRectCallout">
            <a:avLst>
              <a:gd name="adj1" fmla="val -60728"/>
              <a:gd name="adj2" fmla="val -1877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Soil </a:t>
            </a:r>
            <a:r>
              <a:rPr lang="en-US" dirty="0" smtClean="0"/>
              <a:t>58 </a:t>
            </a:r>
            <a:r>
              <a:rPr lang="en-US" dirty="0"/>
              <a:t>F</a:t>
            </a:r>
          </a:p>
        </p:txBody>
      </p:sp>
    </p:spTree>
    <p:extLst>
      <p:ext uri="{BB962C8B-B14F-4D97-AF65-F5344CB8AC3E}">
        <p14:creationId xmlns:p14="http://schemas.microsoft.com/office/powerpoint/2010/main" val="3451245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FFFFFF"/>
                </a:solidFill>
              </a:rPr>
              <a:t>Advanced Ag Systems LLC</a:t>
            </a:r>
            <a:endParaRPr lang="en-US">
              <a:solidFill>
                <a:srgbClr val="FFFFFF"/>
              </a:solidFill>
            </a:endParaRPr>
          </a:p>
        </p:txBody>
      </p:sp>
      <p:sp>
        <p:nvSpPr>
          <p:cNvPr id="4" name="Control 1"/>
          <p:cNvSpPr>
            <a:spLocks noChangeArrowheads="1" noChangeShapeType="1"/>
          </p:cNvSpPr>
          <p:nvPr/>
        </p:nvSpPr>
        <p:spPr bwMode="auto">
          <a:xfrm>
            <a:off x="7758112" y="4088845"/>
            <a:ext cx="1500188" cy="984647"/>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fontAlgn="base">
              <a:spcBef>
                <a:spcPct val="0"/>
              </a:spcBef>
              <a:spcAft>
                <a:spcPct val="0"/>
              </a:spcAft>
            </a:pPr>
            <a:endParaRPr lang="en-US" sz="1800">
              <a:solidFill>
                <a:srgbClr val="FFFF00"/>
              </a:solidFill>
            </a:endParaRPr>
          </a:p>
        </p:txBody>
      </p:sp>
      <p:graphicFrame>
        <p:nvGraphicFramePr>
          <p:cNvPr id="5" name="Table 4"/>
          <p:cNvGraphicFramePr>
            <a:graphicFrameLocks noGrp="1"/>
          </p:cNvGraphicFramePr>
          <p:nvPr>
            <p:extLst/>
          </p:nvPr>
        </p:nvGraphicFramePr>
        <p:xfrm>
          <a:off x="2425831" y="304801"/>
          <a:ext cx="4800600" cy="5873755"/>
        </p:xfrm>
        <a:graphic>
          <a:graphicData uri="http://schemas.openxmlformats.org/drawingml/2006/table">
            <a:tbl>
              <a:tblPr/>
              <a:tblGrid>
                <a:gridCol w="2069969">
                  <a:extLst>
                    <a:ext uri="{9D8B030D-6E8A-4147-A177-3AD203B41FA5}">
                      <a16:colId xmlns:a16="http://schemas.microsoft.com/office/drawing/2014/main" val="20000"/>
                    </a:ext>
                  </a:extLst>
                </a:gridCol>
                <a:gridCol w="1465710">
                  <a:extLst>
                    <a:ext uri="{9D8B030D-6E8A-4147-A177-3AD203B41FA5}">
                      <a16:colId xmlns:a16="http://schemas.microsoft.com/office/drawing/2014/main" val="20001"/>
                    </a:ext>
                  </a:extLst>
                </a:gridCol>
                <a:gridCol w="1264921">
                  <a:extLst>
                    <a:ext uri="{9D8B030D-6E8A-4147-A177-3AD203B41FA5}">
                      <a16:colId xmlns:a16="http://schemas.microsoft.com/office/drawing/2014/main" val="20002"/>
                    </a:ext>
                  </a:extLst>
                </a:gridCol>
              </a:tblGrid>
              <a:tr h="1567303">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Tons 35% DM Silage/A</a:t>
                      </a:r>
                    </a:p>
                  </a:txBody>
                  <a:tcPr marL="51435" marR="51435" marT="0" marB="0" anchor="b">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a:noFill/>
                    </a:lnB>
                  </a:tcPr>
                </a:tc>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Yield Mean</a:t>
                      </a:r>
                    </a:p>
                  </a:txBody>
                  <a:tcPr marL="51435" marR="51435" marT="0" marB="0" anchor="b">
                    <a:lnL>
                      <a:noFill/>
                    </a:lnL>
                    <a:lnR>
                      <a:noFill/>
                    </a:lnR>
                    <a:lnT w="9525" cap="flat" cmpd="sng" algn="ctr">
                      <a:solidFill>
                        <a:srgbClr val="000000"/>
                      </a:solidFill>
                      <a:prstDash val="solid"/>
                      <a:round/>
                      <a:headEnd type="none" w="med" len="med"/>
                      <a:tailEnd type="none" w="med" len="med"/>
                    </a:lnT>
                    <a:lnB>
                      <a:noFill/>
                    </a:lnB>
                  </a:tcPr>
                </a:tc>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Yield Max</a:t>
                      </a:r>
                    </a:p>
                  </a:txBody>
                  <a:tcPr marL="51435" marR="51435" marT="0" marB="0" anchor="b">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509883">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2012</a:t>
                      </a:r>
                    </a:p>
                  </a:txBody>
                  <a:tcPr marL="51435" marR="51435" marT="0" marB="0" anchor="b">
                    <a:lnL w="9525" cap="flat" cmpd="sng" algn="ctr">
                      <a:solidFill>
                        <a:srgbClr val="000000"/>
                      </a:solidFill>
                      <a:prstDash val="solid"/>
                      <a:round/>
                      <a:headEnd type="none" w="med" len="med"/>
                      <a:tailEnd type="none" w="med" len="med"/>
                    </a:lnL>
                    <a:lnR>
                      <a:noFill/>
                    </a:lnR>
                    <a:lnT>
                      <a:noFill/>
                    </a:lnT>
                    <a:lnB>
                      <a:noFill/>
                    </a:lnB>
                  </a:tcPr>
                </a:tc>
                <a:tc>
                  <a:txBody>
                    <a:bodyPr/>
                    <a:lstStyle/>
                    <a:p>
                      <a:pPr marR="0" indent="0" algn="ctr" rtl="0">
                        <a:spcBef>
                          <a:spcPts val="0"/>
                        </a:spcBef>
                        <a:spcAft>
                          <a:spcPts val="0"/>
                        </a:spcAft>
                      </a:pPr>
                      <a:r>
                        <a:rPr lang="en-US" sz="3600" kern="1400">
                          <a:ln>
                            <a:noFill/>
                          </a:ln>
                          <a:solidFill>
                            <a:schemeClr val="tx2"/>
                          </a:solidFill>
                          <a:effectLst/>
                          <a:latin typeface="Times New Roman" panose="02020603050405020304" pitchFamily="18" charset="0"/>
                        </a:rPr>
                        <a:t>20.42</a:t>
                      </a:r>
                    </a:p>
                  </a:txBody>
                  <a:tcPr marL="51435" marR="51435" marT="0" marB="0" anchor="b">
                    <a:lnL>
                      <a:noFill/>
                    </a:lnL>
                    <a:lnR>
                      <a:noFill/>
                    </a:lnR>
                    <a:lnT>
                      <a:noFill/>
                    </a:lnT>
                    <a:lnB>
                      <a:noFill/>
                    </a:lnB>
                  </a:tcPr>
                </a:tc>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23.7</a:t>
                      </a:r>
                    </a:p>
                  </a:txBody>
                  <a:tcPr marL="51435" marR="51435" marT="0" marB="0" anchor="b">
                    <a:lnL>
                      <a:noFill/>
                    </a:lnL>
                    <a:lnR w="952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509883">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2013</a:t>
                      </a:r>
                    </a:p>
                  </a:txBody>
                  <a:tcPr marL="51435" marR="51435" marT="0" marB="0" anchor="b">
                    <a:lnL w="9525" cap="flat" cmpd="sng" algn="ctr">
                      <a:solidFill>
                        <a:srgbClr val="000000"/>
                      </a:solidFill>
                      <a:prstDash val="solid"/>
                      <a:round/>
                      <a:headEnd type="none" w="med" len="med"/>
                      <a:tailEnd type="none" w="med" len="med"/>
                    </a:lnL>
                    <a:lnR>
                      <a:noFill/>
                    </a:lnR>
                    <a:lnT>
                      <a:noFill/>
                    </a:lnT>
                    <a:lnB>
                      <a:noFill/>
                    </a:lnB>
                  </a:tcPr>
                </a:tc>
                <a:tc>
                  <a:txBody>
                    <a:bodyPr/>
                    <a:lstStyle/>
                    <a:p>
                      <a:pPr marR="0" indent="0" algn="ctr" rtl="0">
                        <a:spcBef>
                          <a:spcPts val="0"/>
                        </a:spcBef>
                        <a:spcAft>
                          <a:spcPts val="0"/>
                        </a:spcAft>
                      </a:pPr>
                      <a:r>
                        <a:rPr lang="en-US" sz="3600" kern="1400">
                          <a:ln>
                            <a:noFill/>
                          </a:ln>
                          <a:solidFill>
                            <a:schemeClr val="tx2"/>
                          </a:solidFill>
                          <a:effectLst/>
                          <a:latin typeface="Times New Roman" panose="02020603050405020304" pitchFamily="18" charset="0"/>
                        </a:rPr>
                        <a:t>24.78</a:t>
                      </a:r>
                    </a:p>
                  </a:txBody>
                  <a:tcPr marL="51435" marR="51435" marT="0" marB="0" anchor="b">
                    <a:lnL>
                      <a:noFill/>
                    </a:lnL>
                    <a:lnR>
                      <a:noFill/>
                    </a:lnR>
                    <a:lnT>
                      <a:noFill/>
                    </a:lnT>
                    <a:lnB>
                      <a:noFill/>
                    </a:lnB>
                  </a:tcPr>
                </a:tc>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26.99</a:t>
                      </a:r>
                    </a:p>
                  </a:txBody>
                  <a:tcPr marL="51435" marR="51435" marT="0" marB="0" anchor="b">
                    <a:lnL>
                      <a:noFill/>
                    </a:lnL>
                    <a:lnR w="952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509883">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2014</a:t>
                      </a:r>
                    </a:p>
                  </a:txBody>
                  <a:tcPr marL="51435" marR="51435" marT="0" marB="0" anchor="b">
                    <a:lnL w="9525" cap="flat" cmpd="sng" algn="ctr">
                      <a:solidFill>
                        <a:srgbClr val="000000"/>
                      </a:solidFill>
                      <a:prstDash val="solid"/>
                      <a:round/>
                      <a:headEnd type="none" w="med" len="med"/>
                      <a:tailEnd type="none" w="med" len="med"/>
                    </a:lnL>
                    <a:lnR>
                      <a:noFill/>
                    </a:lnR>
                    <a:lnT>
                      <a:noFill/>
                    </a:lnT>
                    <a:lnB>
                      <a:noFill/>
                    </a:lnB>
                  </a:tcPr>
                </a:tc>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24.28</a:t>
                      </a:r>
                    </a:p>
                  </a:txBody>
                  <a:tcPr marL="51435" marR="51435" marT="0" marB="0" anchor="b">
                    <a:lnL>
                      <a:noFill/>
                    </a:lnL>
                    <a:lnR>
                      <a:noFill/>
                    </a:lnR>
                    <a:lnT>
                      <a:noFill/>
                    </a:lnT>
                    <a:lnB>
                      <a:noFill/>
                    </a:lnB>
                  </a:tcPr>
                </a:tc>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26.55</a:t>
                      </a:r>
                    </a:p>
                  </a:txBody>
                  <a:tcPr marL="51435" marR="51435" marT="0" marB="0" anchor="b">
                    <a:lnL>
                      <a:noFill/>
                    </a:lnL>
                    <a:lnR w="952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509883">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2015</a:t>
                      </a:r>
                    </a:p>
                  </a:txBody>
                  <a:tcPr marL="51435" marR="51435" marT="0" marB="0" anchor="b">
                    <a:lnL w="9525" cap="flat" cmpd="sng" algn="ctr">
                      <a:solidFill>
                        <a:srgbClr val="000000"/>
                      </a:solidFill>
                      <a:prstDash val="solid"/>
                      <a:round/>
                      <a:headEnd type="none" w="med" len="med"/>
                      <a:tailEnd type="none" w="med" len="med"/>
                    </a:lnL>
                    <a:lnR>
                      <a:noFill/>
                    </a:lnR>
                    <a:lnT>
                      <a:noFill/>
                    </a:lnT>
                    <a:lnB>
                      <a:noFill/>
                    </a:lnB>
                  </a:tcPr>
                </a:tc>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16.57</a:t>
                      </a:r>
                    </a:p>
                  </a:txBody>
                  <a:tcPr marL="51435" marR="51435" marT="0" marB="0" anchor="b">
                    <a:lnL>
                      <a:noFill/>
                    </a:lnL>
                    <a:lnR>
                      <a:noFill/>
                    </a:lnR>
                    <a:lnT>
                      <a:noFill/>
                    </a:lnT>
                    <a:lnB>
                      <a:noFill/>
                    </a:lnB>
                  </a:tcPr>
                </a:tc>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20.15</a:t>
                      </a:r>
                    </a:p>
                  </a:txBody>
                  <a:tcPr marL="51435" marR="51435" marT="0" marB="0" anchor="b">
                    <a:lnL>
                      <a:noFill/>
                    </a:lnL>
                    <a:lnR w="952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509883">
                <a:tc>
                  <a:txBody>
                    <a:bodyPr/>
                    <a:lstStyle/>
                    <a:p>
                      <a:pPr marR="0" indent="0" algn="ctr" rtl="0">
                        <a:spcBef>
                          <a:spcPts val="0"/>
                        </a:spcBef>
                        <a:spcAft>
                          <a:spcPts val="0"/>
                        </a:spcAft>
                      </a:pPr>
                      <a:r>
                        <a:rPr lang="en-US" sz="3600" kern="1400" dirty="0" smtClean="0">
                          <a:ln>
                            <a:noFill/>
                          </a:ln>
                          <a:solidFill>
                            <a:schemeClr val="tx2"/>
                          </a:solidFill>
                          <a:effectLst/>
                          <a:latin typeface="Times New Roman" panose="02020603050405020304" pitchFamily="18" charset="0"/>
                        </a:rPr>
                        <a:t>+</a:t>
                      </a:r>
                      <a:r>
                        <a:rPr lang="en-US" sz="3600" kern="1400" dirty="0">
                          <a:ln>
                            <a:noFill/>
                          </a:ln>
                          <a:solidFill>
                            <a:schemeClr val="tx2"/>
                          </a:solidFill>
                          <a:effectLst/>
                          <a:latin typeface="Times New Roman" panose="02020603050405020304" pitchFamily="18" charset="0"/>
                        </a:rPr>
                        <a:t>rain</a:t>
                      </a:r>
                    </a:p>
                  </a:txBody>
                  <a:tcPr marL="51435" marR="51435" marT="0" marB="0" anchor="b">
                    <a:lnL w="9525" cap="flat" cmpd="sng" algn="ctr">
                      <a:solidFill>
                        <a:srgbClr val="000000"/>
                      </a:solidFill>
                      <a:prstDash val="solid"/>
                      <a:round/>
                      <a:headEnd type="none" w="med" len="med"/>
                      <a:tailEnd type="none" w="med" len="med"/>
                    </a:lnL>
                    <a:lnR>
                      <a:noFill/>
                    </a:lnR>
                    <a:lnT>
                      <a:noFill/>
                    </a:lnT>
                    <a:lnB w="9525" cap="flat" cmpd="sng" algn="ctr">
                      <a:noFill/>
                      <a:prstDash val="solid"/>
                      <a:round/>
                      <a:headEnd type="none" w="med" len="med"/>
                      <a:tailEnd type="none" w="med" len="med"/>
                    </a:lnB>
                  </a:tcPr>
                </a:tc>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21.4</a:t>
                      </a:r>
                    </a:p>
                  </a:txBody>
                  <a:tcPr marL="51435" marR="51435" marT="0" marB="0" anchor="b">
                    <a:lnL>
                      <a:noFill/>
                    </a:lnL>
                    <a:lnR>
                      <a:noFill/>
                    </a:lnR>
                    <a:lnT>
                      <a:noFill/>
                    </a:lnT>
                    <a:lnB w="9525" cap="flat" cmpd="sng" algn="ctr">
                      <a:noFill/>
                      <a:prstDash val="solid"/>
                      <a:round/>
                      <a:headEnd type="none" w="med" len="med"/>
                      <a:tailEnd type="none" w="med" len="med"/>
                    </a:lnB>
                  </a:tcPr>
                </a:tc>
                <a:tc>
                  <a:txBody>
                    <a:bodyPr/>
                    <a:lstStyle/>
                    <a:p>
                      <a:pPr marR="0" indent="0" algn="ctr" rtl="0">
                        <a:spcBef>
                          <a:spcPts val="0"/>
                        </a:spcBef>
                        <a:spcAft>
                          <a:spcPts val="0"/>
                        </a:spcAft>
                      </a:pPr>
                      <a:r>
                        <a:rPr lang="en-US" sz="3600" kern="1400" dirty="0">
                          <a:ln>
                            <a:noFill/>
                          </a:ln>
                          <a:solidFill>
                            <a:schemeClr val="tx2"/>
                          </a:solidFill>
                          <a:effectLst/>
                          <a:latin typeface="Times New Roman" panose="02020603050405020304" pitchFamily="18" charset="0"/>
                        </a:rPr>
                        <a:t> </a:t>
                      </a:r>
                    </a:p>
                  </a:txBody>
                  <a:tcPr marL="51435" marR="51435" marT="0" marB="0" anchor="b">
                    <a:lnL>
                      <a:noFill/>
                    </a:lnL>
                    <a:lnR w="9525" cap="flat" cmpd="sng" algn="ctr">
                      <a:solidFill>
                        <a:srgbClr val="000000"/>
                      </a:solidFill>
                      <a:prstDash val="solid"/>
                      <a:round/>
                      <a:headEnd type="none" w="med" len="med"/>
                      <a:tailEnd type="none" w="med" len="med"/>
                    </a:lnR>
                    <a:lnT>
                      <a:noFill/>
                    </a:lnT>
                    <a:lnB w="9525" cap="flat" cmpd="sng" algn="ctr">
                      <a:noFill/>
                      <a:prstDash val="solid"/>
                      <a:round/>
                      <a:headEnd type="none" w="med" len="med"/>
                      <a:tailEnd type="none" w="med" len="med"/>
                    </a:lnB>
                  </a:tcPr>
                </a:tc>
                <a:extLst>
                  <a:ext uri="{0D108BD9-81ED-4DB2-BD59-A6C34878D82A}">
                    <a16:rowId xmlns:a16="http://schemas.microsoft.com/office/drawing/2014/main" val="10005"/>
                  </a:ext>
                </a:extLst>
              </a:tr>
              <a:tr h="509883">
                <a:tc>
                  <a:txBody>
                    <a:bodyPr/>
                    <a:lstStyle/>
                    <a:p>
                      <a:pPr marR="0" indent="0" algn="ctr" rtl="0">
                        <a:spcBef>
                          <a:spcPts val="0"/>
                        </a:spcBef>
                        <a:spcAft>
                          <a:spcPts val="0"/>
                        </a:spcAft>
                      </a:pPr>
                      <a:r>
                        <a:rPr lang="en-US" sz="3600" kern="1400" dirty="0" smtClean="0">
                          <a:ln>
                            <a:noFill/>
                          </a:ln>
                          <a:solidFill>
                            <a:schemeClr val="tx2"/>
                          </a:solidFill>
                          <a:effectLst/>
                          <a:latin typeface="Times New Roman" panose="02020603050405020304" pitchFamily="18" charset="0"/>
                        </a:rPr>
                        <a:t>2016</a:t>
                      </a:r>
                      <a:endParaRPr lang="en-US" sz="3600" kern="1400" dirty="0">
                        <a:ln>
                          <a:noFill/>
                        </a:ln>
                        <a:solidFill>
                          <a:schemeClr val="tx2"/>
                        </a:solidFill>
                        <a:effectLst/>
                        <a:latin typeface="Times New Roman" panose="02020603050405020304" pitchFamily="18" charset="0"/>
                      </a:endParaRPr>
                    </a:p>
                  </a:txBody>
                  <a:tcPr marL="51435" marR="51435" marT="0" marB="0" anchor="b">
                    <a:lnL w="9525" cap="flat" cmpd="sng" algn="ctr">
                      <a:solidFill>
                        <a:srgbClr val="000000"/>
                      </a:solidFill>
                      <a:prstDash val="solid"/>
                      <a:round/>
                      <a:headEnd type="none" w="med" len="med"/>
                      <a:tailEnd type="none" w="med" len="med"/>
                    </a:lnL>
                    <a:lnR>
                      <a:noFill/>
                    </a:lnR>
                    <a:lnT>
                      <a:noFill/>
                    </a:lnT>
                    <a:lnB w="9525" cap="flat" cmpd="sng" algn="ctr">
                      <a:noFill/>
                      <a:prstDash val="solid"/>
                      <a:round/>
                      <a:headEnd type="none" w="med" len="med"/>
                      <a:tailEnd type="none" w="med" len="med"/>
                    </a:lnB>
                  </a:tcPr>
                </a:tc>
                <a:tc>
                  <a:txBody>
                    <a:bodyPr/>
                    <a:lstStyle/>
                    <a:p>
                      <a:pPr marR="0" indent="0" algn="ctr" rtl="0">
                        <a:spcBef>
                          <a:spcPts val="0"/>
                        </a:spcBef>
                        <a:spcAft>
                          <a:spcPts val="0"/>
                        </a:spcAft>
                      </a:pPr>
                      <a:r>
                        <a:rPr lang="en-US" sz="3600" kern="1400" dirty="0" smtClean="0">
                          <a:ln>
                            <a:noFill/>
                          </a:ln>
                          <a:solidFill>
                            <a:schemeClr val="tx2"/>
                          </a:solidFill>
                          <a:effectLst/>
                          <a:latin typeface="Times New Roman" panose="02020603050405020304" pitchFamily="18" charset="0"/>
                        </a:rPr>
                        <a:t>23.1</a:t>
                      </a:r>
                      <a:endParaRPr lang="en-US" sz="3600" kern="1400" dirty="0">
                        <a:ln>
                          <a:noFill/>
                        </a:ln>
                        <a:solidFill>
                          <a:schemeClr val="tx2"/>
                        </a:solidFill>
                        <a:effectLst/>
                        <a:latin typeface="Times New Roman" panose="02020603050405020304" pitchFamily="18" charset="0"/>
                      </a:endParaRPr>
                    </a:p>
                  </a:txBody>
                  <a:tcPr marL="51435" marR="51435" marT="0" marB="0" anchor="b">
                    <a:lnL>
                      <a:noFill/>
                    </a:lnL>
                    <a:lnR>
                      <a:noFill/>
                    </a:lnR>
                    <a:lnT>
                      <a:noFill/>
                    </a:lnT>
                    <a:lnB w="9525" cap="flat" cmpd="sng" algn="ctr">
                      <a:noFill/>
                      <a:prstDash val="solid"/>
                      <a:round/>
                      <a:headEnd type="none" w="med" len="med"/>
                      <a:tailEnd type="none" w="med" len="med"/>
                    </a:lnB>
                  </a:tcPr>
                </a:tc>
                <a:tc>
                  <a:txBody>
                    <a:bodyPr/>
                    <a:lstStyle/>
                    <a:p>
                      <a:pPr marR="0" indent="0" algn="ctr" rtl="0">
                        <a:spcBef>
                          <a:spcPts val="0"/>
                        </a:spcBef>
                        <a:spcAft>
                          <a:spcPts val="0"/>
                        </a:spcAft>
                      </a:pPr>
                      <a:r>
                        <a:rPr lang="en-US" sz="3600" kern="1400" dirty="0" smtClean="0">
                          <a:ln>
                            <a:noFill/>
                          </a:ln>
                          <a:solidFill>
                            <a:schemeClr val="tx2"/>
                          </a:solidFill>
                          <a:effectLst/>
                          <a:latin typeface="Times New Roman" panose="02020603050405020304" pitchFamily="18" charset="0"/>
                        </a:rPr>
                        <a:t>26.4</a:t>
                      </a:r>
                      <a:endParaRPr lang="en-US" sz="3600" kern="1400" dirty="0">
                        <a:ln>
                          <a:noFill/>
                        </a:ln>
                        <a:solidFill>
                          <a:schemeClr val="tx2"/>
                        </a:solidFill>
                        <a:effectLst/>
                        <a:latin typeface="Times New Roman" panose="02020603050405020304" pitchFamily="18" charset="0"/>
                      </a:endParaRPr>
                    </a:p>
                  </a:txBody>
                  <a:tcPr marL="51435" marR="51435" marT="0" marB="0" anchor="b">
                    <a:lnL>
                      <a:noFill/>
                    </a:lnL>
                    <a:lnR w="9525" cap="flat" cmpd="sng" algn="ctr">
                      <a:solidFill>
                        <a:srgbClr val="000000"/>
                      </a:solidFill>
                      <a:prstDash val="solid"/>
                      <a:round/>
                      <a:headEnd type="none" w="med" len="med"/>
                      <a:tailEnd type="none" w="med" len="med"/>
                    </a:lnR>
                    <a:lnT>
                      <a:noFill/>
                    </a:lnT>
                    <a:lnB w="9525" cap="flat" cmpd="sng" algn="ctr">
                      <a:noFill/>
                      <a:prstDash val="solid"/>
                      <a:round/>
                      <a:headEnd type="none" w="med" len="med"/>
                      <a:tailEnd type="none" w="med" len="med"/>
                    </a:lnB>
                  </a:tcPr>
                </a:tc>
                <a:extLst>
                  <a:ext uri="{0D108BD9-81ED-4DB2-BD59-A6C34878D82A}">
                    <a16:rowId xmlns:a16="http://schemas.microsoft.com/office/drawing/2014/main" val="10006"/>
                  </a:ext>
                </a:extLst>
              </a:tr>
              <a:tr h="935995">
                <a:tc>
                  <a:txBody>
                    <a:bodyPr/>
                    <a:lstStyle/>
                    <a:p>
                      <a:pPr marR="0" indent="0" algn="ctr" rtl="0">
                        <a:spcBef>
                          <a:spcPts val="0"/>
                        </a:spcBef>
                        <a:spcAft>
                          <a:spcPts val="0"/>
                        </a:spcAft>
                      </a:pPr>
                      <a:r>
                        <a:rPr lang="en-US" sz="3600" kern="1400" dirty="0" smtClean="0">
                          <a:ln>
                            <a:noFill/>
                          </a:ln>
                          <a:solidFill>
                            <a:schemeClr val="tx2"/>
                          </a:solidFill>
                          <a:effectLst/>
                          <a:latin typeface="Times New Roman" panose="02020603050405020304" pitchFamily="18" charset="0"/>
                        </a:rPr>
                        <a:t> </a:t>
                      </a:r>
                      <a:r>
                        <a:rPr lang="en-US" sz="3600" kern="1400" dirty="0" err="1" smtClean="0">
                          <a:ln>
                            <a:noFill/>
                          </a:ln>
                          <a:solidFill>
                            <a:schemeClr val="tx2"/>
                          </a:solidFill>
                          <a:effectLst/>
                          <a:latin typeface="Times New Roman" panose="02020603050405020304" pitchFamily="18" charset="0"/>
                        </a:rPr>
                        <a:t>irr</a:t>
                      </a:r>
                      <a:r>
                        <a:rPr lang="en-US" sz="3600" kern="1400" dirty="0" smtClean="0">
                          <a:ln>
                            <a:noFill/>
                          </a:ln>
                          <a:solidFill>
                            <a:schemeClr val="tx2"/>
                          </a:solidFill>
                          <a:effectLst/>
                          <a:latin typeface="Times New Roman" panose="02020603050405020304" pitchFamily="18" charset="0"/>
                        </a:rPr>
                        <a:t> 2x</a:t>
                      </a:r>
                      <a:endParaRPr lang="en-US" sz="3600" kern="1400" dirty="0">
                        <a:ln>
                          <a:noFill/>
                        </a:ln>
                        <a:solidFill>
                          <a:schemeClr val="tx2"/>
                        </a:solidFill>
                        <a:effectLst/>
                        <a:latin typeface="Times New Roman" panose="02020603050405020304" pitchFamily="18" charset="0"/>
                      </a:endParaRPr>
                    </a:p>
                  </a:txBody>
                  <a:tcPr marL="51435" marR="51435" marT="0" marB="0">
                    <a:lnL w="9525" cap="flat" cmpd="sng" algn="ctr">
                      <a:solidFill>
                        <a:srgbClr val="000000"/>
                      </a:solidFill>
                      <a:prstDash val="solid"/>
                      <a:round/>
                      <a:headEnd type="none" w="med" len="med"/>
                      <a:tailEnd type="none" w="med" len="med"/>
                    </a:lnL>
                    <a:lnR>
                      <a:noFill/>
                    </a:lnR>
                    <a:lnT>
                      <a:noFill/>
                    </a:lnT>
                    <a:lnB w="9525" cap="flat" cmpd="sng" algn="ctr">
                      <a:solidFill>
                        <a:srgbClr val="000000"/>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kern="1400" dirty="0" smtClean="0">
                          <a:ln>
                            <a:noFill/>
                          </a:ln>
                          <a:solidFill>
                            <a:schemeClr val="tx2"/>
                          </a:solidFill>
                          <a:effectLst/>
                          <a:latin typeface="Times New Roman" panose="02020603050405020304" pitchFamily="18" charset="0"/>
                        </a:rPr>
                        <a:t>26.8</a:t>
                      </a:r>
                      <a:endParaRPr lang="en-US" sz="3600" kern="1400" dirty="0">
                        <a:ln>
                          <a:noFill/>
                        </a:ln>
                        <a:solidFill>
                          <a:schemeClr val="tx2"/>
                        </a:solidFill>
                        <a:effectLst/>
                        <a:latin typeface="Times New Roman" panose="02020603050405020304" pitchFamily="18" charset="0"/>
                      </a:endParaRPr>
                    </a:p>
                  </a:txBody>
                  <a:tcPr marL="51435" marR="51435" marT="0" marB="0">
                    <a:lnL>
                      <a:noFill/>
                    </a:lnL>
                    <a:lnR>
                      <a:noFill/>
                    </a:lnR>
                    <a:lnT>
                      <a:noFill/>
                    </a:lnT>
                    <a:lnB w="9525" cap="flat" cmpd="sng" algn="ctr">
                      <a:solidFill>
                        <a:srgbClr val="000000"/>
                      </a:solidFill>
                      <a:prstDash val="solid"/>
                      <a:round/>
                      <a:headEnd type="none" w="med" len="med"/>
                      <a:tailEnd type="none" w="med" len="med"/>
                    </a:lnB>
                  </a:tcPr>
                </a:tc>
                <a:tc>
                  <a:txBody>
                    <a:bodyPr/>
                    <a:lstStyle/>
                    <a:p>
                      <a:pPr marR="0" indent="0" algn="ctr" rtl="0">
                        <a:spcBef>
                          <a:spcPts val="0"/>
                        </a:spcBef>
                        <a:spcAft>
                          <a:spcPts val="0"/>
                        </a:spcAft>
                      </a:pPr>
                      <a:r>
                        <a:rPr lang="en-US" sz="3600" kern="1400" dirty="0" smtClean="0">
                          <a:ln>
                            <a:noFill/>
                          </a:ln>
                          <a:solidFill>
                            <a:schemeClr val="tx2"/>
                          </a:solidFill>
                          <a:effectLst/>
                          <a:latin typeface="Times New Roman" panose="02020603050405020304" pitchFamily="18" charset="0"/>
                        </a:rPr>
                        <a:t>30.5</a:t>
                      </a:r>
                      <a:endParaRPr lang="en-US" sz="3600" kern="1400" dirty="0">
                        <a:ln>
                          <a:noFill/>
                        </a:ln>
                        <a:solidFill>
                          <a:schemeClr val="tx2"/>
                        </a:solidFill>
                        <a:effectLst/>
                        <a:latin typeface="Times New Roman" panose="02020603050405020304" pitchFamily="18" charset="0"/>
                      </a:endParaRPr>
                    </a:p>
                  </a:txBody>
                  <a:tcPr marL="51435" marR="51435" marT="0" marB="0">
                    <a:lnL>
                      <a:noFill/>
                    </a:lnL>
                    <a:lnR w="9525" cap="flat" cmpd="sng" algn="ctr">
                      <a:solidFill>
                        <a:srgbClr val="000000"/>
                      </a:solidFill>
                      <a:prstDash val="solid"/>
                      <a:round/>
                      <a:headEnd type="none" w="med" len="med"/>
                      <a:tailEnd type="none" w="med" len="med"/>
                    </a:lnR>
                    <a:lnT>
                      <a:noFill/>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0350109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en-US" smtClean="0">
                <a:solidFill>
                  <a:srgbClr val="FFFFFF"/>
                </a:solidFill>
              </a:rPr>
              <a:t>Advanced Ag Systems LLC</a:t>
            </a:r>
            <a:endParaRPr lang="en-US" altLang="en-US">
              <a:solidFill>
                <a:srgbClr val="FFFFFF"/>
              </a:solidFill>
            </a:endParaRPr>
          </a:p>
        </p:txBody>
      </p:sp>
      <p:sp>
        <p:nvSpPr>
          <p:cNvPr id="3" name="Rectangle 2"/>
          <p:cNvSpPr/>
          <p:nvPr/>
        </p:nvSpPr>
        <p:spPr>
          <a:xfrm>
            <a:off x="914400" y="685800"/>
            <a:ext cx="6530263" cy="2368021"/>
          </a:xfrm>
          <a:prstGeom prst="rect">
            <a:avLst/>
          </a:prstGeom>
        </p:spPr>
        <p:txBody>
          <a:bodyPr wrap="square">
            <a:spAutoFit/>
          </a:bodyPr>
          <a:lstStyle/>
          <a:p>
            <a:pPr algn="ctr" fontAlgn="base">
              <a:spcBef>
                <a:spcPct val="0"/>
              </a:spcBef>
              <a:spcAft>
                <a:spcPct val="0"/>
              </a:spcAft>
            </a:pPr>
            <a:endParaRPr lang="en-US" sz="788" dirty="0">
              <a:solidFill>
                <a:srgbClr val="000000"/>
              </a:solidFill>
            </a:endParaRPr>
          </a:p>
          <a:p>
            <a:pPr algn="ctr" fontAlgn="base">
              <a:spcBef>
                <a:spcPct val="0"/>
              </a:spcBef>
              <a:spcAft>
                <a:spcPct val="0"/>
              </a:spcAft>
            </a:pPr>
            <a:r>
              <a:rPr lang="en-US" sz="788" dirty="0">
                <a:solidFill>
                  <a:srgbClr val="000000"/>
                </a:solidFill>
              </a:rPr>
              <a:t> </a:t>
            </a:r>
            <a:r>
              <a:rPr lang="en-US" sz="2800" dirty="0">
                <a:solidFill>
                  <a:srgbClr val="FFFF00"/>
                </a:solidFill>
              </a:rPr>
              <a:t>Feeding Value of </a:t>
            </a:r>
            <a:r>
              <a:rPr lang="en-US" sz="2800" dirty="0" err="1">
                <a:solidFill>
                  <a:srgbClr val="FFFF00"/>
                </a:solidFill>
              </a:rPr>
              <a:t>Brachytic</a:t>
            </a:r>
            <a:r>
              <a:rPr lang="en-US" sz="2800" dirty="0">
                <a:solidFill>
                  <a:srgbClr val="FFFF00"/>
                </a:solidFill>
              </a:rPr>
              <a:t> Forage Sorghum Compared with Corn Silage from First or Second Harvest for Lactating Dairy Cows </a:t>
            </a:r>
          </a:p>
          <a:p>
            <a:pPr algn="ctr" fontAlgn="base">
              <a:spcBef>
                <a:spcPct val="0"/>
              </a:spcBef>
              <a:spcAft>
                <a:spcPct val="0"/>
              </a:spcAft>
            </a:pPr>
            <a:r>
              <a:rPr lang="en-US" sz="2800" i="1" dirty="0">
                <a:solidFill>
                  <a:srgbClr val="FFFF00"/>
                </a:solidFill>
              </a:rPr>
              <a:t>J. K. Bernard and S. Tao </a:t>
            </a:r>
            <a:endParaRPr lang="en-US" sz="2800" dirty="0">
              <a:solidFill>
                <a:srgbClr val="FFFF00"/>
              </a:solidFill>
            </a:endParaRPr>
          </a:p>
        </p:txBody>
      </p:sp>
      <p:sp>
        <p:nvSpPr>
          <p:cNvPr id="5" name="TextBox 4"/>
          <p:cNvSpPr txBox="1"/>
          <p:nvPr/>
        </p:nvSpPr>
        <p:spPr>
          <a:xfrm>
            <a:off x="609600" y="5943600"/>
            <a:ext cx="7502823" cy="461665"/>
          </a:xfrm>
          <a:prstGeom prst="rect">
            <a:avLst/>
          </a:prstGeom>
          <a:noFill/>
        </p:spPr>
        <p:txBody>
          <a:bodyPr wrap="none" rtlCol="0">
            <a:spAutoFit/>
          </a:bodyPr>
          <a:lstStyle/>
          <a:p>
            <a:pPr fontAlgn="base">
              <a:spcBef>
                <a:spcPct val="0"/>
              </a:spcBef>
              <a:spcAft>
                <a:spcPct val="0"/>
              </a:spcAft>
            </a:pPr>
            <a:r>
              <a:rPr lang="en-US" sz="2400" dirty="0">
                <a:solidFill>
                  <a:srgbClr val="FFFFFF"/>
                </a:solidFill>
              </a:rPr>
              <a:t>University of Georgia </a:t>
            </a:r>
            <a:r>
              <a:rPr lang="en-US" sz="2400" dirty="0" err="1">
                <a:solidFill>
                  <a:srgbClr val="FFFFFF"/>
                </a:solidFill>
              </a:rPr>
              <a:t>Brachytic</a:t>
            </a:r>
            <a:r>
              <a:rPr lang="en-US" sz="2400" dirty="0">
                <a:solidFill>
                  <a:srgbClr val="FFFFFF"/>
                </a:solidFill>
              </a:rPr>
              <a:t> Sorghum Feeding Trial</a:t>
            </a:r>
          </a:p>
        </p:txBody>
      </p:sp>
      <p:sp>
        <p:nvSpPr>
          <p:cNvPr id="6" name="Rectangle 5"/>
          <p:cNvSpPr/>
          <p:nvPr/>
        </p:nvSpPr>
        <p:spPr>
          <a:xfrm>
            <a:off x="609600" y="3505200"/>
            <a:ext cx="7848600" cy="1815882"/>
          </a:xfrm>
          <a:prstGeom prst="rect">
            <a:avLst/>
          </a:prstGeom>
        </p:spPr>
        <p:txBody>
          <a:bodyPr wrap="square">
            <a:spAutoFit/>
          </a:bodyPr>
          <a:lstStyle/>
          <a:p>
            <a:pPr fontAlgn="base">
              <a:spcBef>
                <a:spcPct val="0"/>
              </a:spcBef>
              <a:spcAft>
                <a:spcPct val="0"/>
              </a:spcAft>
            </a:pPr>
            <a:r>
              <a:rPr lang="en-US" sz="2800" dirty="0">
                <a:solidFill>
                  <a:srgbClr val="FFFF00"/>
                </a:solidFill>
              </a:rPr>
              <a:t> Results of this trial suggest that silage produced from </a:t>
            </a:r>
            <a:r>
              <a:rPr lang="en-US" sz="2800" dirty="0" err="1">
                <a:solidFill>
                  <a:srgbClr val="FFFF00"/>
                </a:solidFill>
              </a:rPr>
              <a:t>brachytic</a:t>
            </a:r>
            <a:r>
              <a:rPr lang="en-US" sz="2800" dirty="0">
                <a:solidFill>
                  <a:srgbClr val="FFFF00"/>
                </a:solidFill>
              </a:rPr>
              <a:t> forage sorghum, …….. can support </a:t>
            </a:r>
            <a:r>
              <a:rPr lang="en-US" sz="2800" u="sng" dirty="0">
                <a:solidFill>
                  <a:srgbClr val="FFFF00"/>
                </a:solidFill>
              </a:rPr>
              <a:t>similar intake, milk yield and composition </a:t>
            </a:r>
            <a:r>
              <a:rPr lang="en-US" sz="2800" dirty="0">
                <a:solidFill>
                  <a:srgbClr val="FFFF00"/>
                </a:solidFill>
              </a:rPr>
              <a:t>as diets based on corn silage. </a:t>
            </a:r>
          </a:p>
        </p:txBody>
      </p:sp>
    </p:spTree>
    <p:extLst>
      <p:ext uri="{BB962C8B-B14F-4D97-AF65-F5344CB8AC3E}">
        <p14:creationId xmlns:p14="http://schemas.microsoft.com/office/powerpoint/2010/main" val="208669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3772" y="365911"/>
            <a:ext cx="8610600" cy="1981200"/>
          </a:xfrm>
        </p:spPr>
        <p:txBody>
          <a:bodyPr anchor="ctr"/>
          <a:lstStyle/>
          <a:p>
            <a:r>
              <a:rPr lang="en-US" altLang="en-US" sz="4400" dirty="0"/>
              <a:t>Impact of Nutrient </a:t>
            </a:r>
            <a:r>
              <a:rPr lang="en-US" altLang="en-US" sz="4400" dirty="0" smtClean="0"/>
              <a:t>Make-up: </a:t>
            </a:r>
            <a:r>
              <a:rPr lang="en-US" altLang="en-US" sz="4400" dirty="0"/>
              <a:t>BMR Sorghum </a:t>
            </a:r>
            <a:r>
              <a:rPr lang="en-US" altLang="en-US" sz="4400" dirty="0" smtClean="0"/>
              <a:t>Sudan pre grain fill</a:t>
            </a:r>
            <a:endParaRPr lang="en-US" altLang="en-US" sz="4400" dirty="0"/>
          </a:p>
        </p:txBody>
      </p:sp>
      <p:sp>
        <p:nvSpPr>
          <p:cNvPr id="95235" name="Rectangle 3"/>
          <p:cNvSpPr>
            <a:spLocks noGrp="1" noChangeArrowheads="1"/>
          </p:cNvSpPr>
          <p:nvPr>
            <p:ph type="subTitle" idx="1"/>
          </p:nvPr>
        </p:nvSpPr>
        <p:spPr>
          <a:xfrm>
            <a:off x="0" y="2362200"/>
            <a:ext cx="9144000" cy="762000"/>
          </a:xfrm>
        </p:spPr>
        <p:txBody>
          <a:bodyPr/>
          <a:lstStyle/>
          <a:p>
            <a:r>
              <a:rPr lang="en-US" altLang="en-US" sz="4000" dirty="0" smtClean="0"/>
              <a:t>Same Total Energy – Different Source</a:t>
            </a:r>
            <a:endParaRPr lang="en-US" altLang="en-US" sz="4000" dirty="0"/>
          </a:p>
        </p:txBody>
      </p:sp>
      <p:sp>
        <p:nvSpPr>
          <p:cNvPr id="95236" name="Rectangle 4"/>
          <p:cNvSpPr>
            <a:spLocks noChangeArrowheads="1"/>
          </p:cNvSpPr>
          <p:nvPr/>
        </p:nvSpPr>
        <p:spPr bwMode="auto">
          <a:xfrm>
            <a:off x="1447800" y="3810000"/>
            <a:ext cx="4038600" cy="24384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rPr>
              <a:t>Plant </a:t>
            </a:r>
            <a:r>
              <a:rPr lang="en-US" altLang="en-US" sz="3200" dirty="0" smtClean="0">
                <a:solidFill>
                  <a:schemeClr val="bg1"/>
                </a:solidFill>
              </a:rPr>
              <a:t>Fibers &amp; Sugars</a:t>
            </a:r>
            <a:endParaRPr lang="en-US" altLang="en-US" sz="3200" dirty="0">
              <a:solidFill>
                <a:schemeClr val="bg1"/>
              </a:solidFill>
            </a:endParaRPr>
          </a:p>
        </p:txBody>
      </p:sp>
      <p:sp>
        <p:nvSpPr>
          <p:cNvPr id="2" name="Right Triangle 1"/>
          <p:cNvSpPr/>
          <p:nvPr/>
        </p:nvSpPr>
        <p:spPr bwMode="auto">
          <a:xfrm>
            <a:off x="5486400" y="6248400"/>
            <a:ext cx="1905000" cy="45719"/>
          </a:xfrm>
          <a:prstGeom prst="r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1" i="0" u="none" strike="noStrike" cap="none" normalizeH="0" baseline="0" smtClean="0">
              <a:ln>
                <a:noFill/>
              </a:ln>
              <a:solidFill>
                <a:schemeClr val="hlink"/>
              </a:solidFill>
              <a:effectLst/>
              <a:latin typeface="Times New Roman" pitchFamily="18" charset="0"/>
            </a:endParaRPr>
          </a:p>
        </p:txBody>
      </p:sp>
      <p:sp>
        <p:nvSpPr>
          <p:cNvPr id="3" name="Right Triangle 2"/>
          <p:cNvSpPr/>
          <p:nvPr/>
        </p:nvSpPr>
        <p:spPr bwMode="auto">
          <a:xfrm>
            <a:off x="5495827" y="3857289"/>
            <a:ext cx="1895573" cy="2411535"/>
          </a:xfrm>
          <a:prstGeom prst="r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1" i="0" u="none" strike="noStrike" cap="none" normalizeH="0" baseline="0" smtClean="0">
              <a:ln>
                <a:noFill/>
              </a:ln>
              <a:solidFill>
                <a:schemeClr val="hlink"/>
              </a:solidFill>
              <a:effectLst/>
              <a:latin typeface="Times New Roman" pitchFamily="18" charset="0"/>
            </a:endParaRPr>
          </a:p>
        </p:txBody>
      </p:sp>
      <p:grpSp>
        <p:nvGrpSpPr>
          <p:cNvPr id="5" name="Group 4"/>
          <p:cNvGrpSpPr/>
          <p:nvPr/>
        </p:nvGrpSpPr>
        <p:grpSpPr>
          <a:xfrm>
            <a:off x="5484830" y="3809999"/>
            <a:ext cx="1906570" cy="2458823"/>
            <a:chOff x="5484830" y="3809999"/>
            <a:chExt cx="1906570" cy="2458823"/>
          </a:xfrm>
        </p:grpSpPr>
        <p:sp>
          <p:nvSpPr>
            <p:cNvPr id="95237" name="Rectangle 5"/>
            <p:cNvSpPr>
              <a:spLocks noChangeArrowheads="1"/>
            </p:cNvSpPr>
            <p:nvPr/>
          </p:nvSpPr>
          <p:spPr bwMode="auto">
            <a:xfrm>
              <a:off x="5495827" y="3809999"/>
              <a:ext cx="1895573" cy="2438401"/>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3200" dirty="0">
                <a:solidFill>
                  <a:schemeClr val="bg1"/>
                </a:solidFill>
              </a:endParaRPr>
            </a:p>
          </p:txBody>
        </p:sp>
        <p:sp>
          <p:nvSpPr>
            <p:cNvPr id="4" name="Right Triangle 3"/>
            <p:cNvSpPr/>
            <p:nvPr/>
          </p:nvSpPr>
          <p:spPr bwMode="auto">
            <a:xfrm rot="16200000">
              <a:off x="5208703" y="4086126"/>
              <a:ext cx="2458823" cy="1906570"/>
            </a:xfrm>
            <a:prstGeom prst="rtTriangl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200" b="1" i="0" u="none" strike="noStrike" cap="none" normalizeH="0" baseline="0" smtClean="0">
                <a:ln>
                  <a:noFill/>
                </a:ln>
                <a:solidFill>
                  <a:schemeClr val="hlink"/>
                </a:solidFill>
                <a:effectLst/>
                <a:latin typeface="Times New Roman" pitchFamily="18" charset="0"/>
              </a:endParaRPr>
            </a:p>
          </p:txBody>
        </p:sp>
        <p:sp>
          <p:nvSpPr>
            <p:cNvPr id="6" name="TextBox 5"/>
            <p:cNvSpPr txBox="1"/>
            <p:nvPr/>
          </p:nvSpPr>
          <p:spPr>
            <a:xfrm>
              <a:off x="5828514" y="4494412"/>
              <a:ext cx="1219200" cy="1200329"/>
            </a:xfrm>
            <a:prstGeom prst="rect">
              <a:avLst/>
            </a:prstGeom>
            <a:noFill/>
          </p:spPr>
          <p:txBody>
            <a:bodyPr wrap="square" rtlCol="0">
              <a:spAutoFit/>
            </a:bodyPr>
            <a:lstStyle/>
            <a:p>
              <a:r>
                <a:rPr lang="en-US" sz="2400" dirty="0" smtClean="0">
                  <a:solidFill>
                    <a:schemeClr val="bg2"/>
                  </a:solidFill>
                </a:rPr>
                <a:t>Grain &amp; Starch</a:t>
              </a:r>
              <a:endParaRPr lang="en-US" sz="2400" dirty="0">
                <a:solidFill>
                  <a:schemeClr val="bg2"/>
                </a:solidFill>
              </a:endParaRPr>
            </a:p>
          </p:txBody>
        </p:sp>
      </p:grpSp>
    </p:spTree>
    <p:extLst>
      <p:ext uri="{BB962C8B-B14F-4D97-AF65-F5344CB8AC3E}">
        <p14:creationId xmlns:p14="http://schemas.microsoft.com/office/powerpoint/2010/main" val="12289854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6"/>
                                        </p:tgtEl>
                                        <p:attrNameLst>
                                          <p:attrName>style.visibility</p:attrName>
                                        </p:attrNameLst>
                                      </p:cBhvr>
                                      <p:to>
                                        <p:strVal val="visible"/>
                                      </p:to>
                                    </p:set>
                                    <p:anim calcmode="lin" valueType="num">
                                      <p:cBhvr additive="base">
                                        <p:cTn id="7" dur="500" fill="hold"/>
                                        <p:tgtEl>
                                          <p:spTgt spid="95236"/>
                                        </p:tgtEl>
                                        <p:attrNameLst>
                                          <p:attrName>ppt_x</p:attrName>
                                        </p:attrNameLst>
                                      </p:cBhvr>
                                      <p:tavLst>
                                        <p:tav tm="0">
                                          <p:val>
                                            <p:strVal val="0-#ppt_w/2"/>
                                          </p:val>
                                        </p:tav>
                                        <p:tav tm="100000">
                                          <p:val>
                                            <p:strVal val="#ppt_x"/>
                                          </p:val>
                                        </p:tav>
                                      </p:tavLst>
                                    </p:anim>
                                    <p:anim calcmode="lin" valueType="num">
                                      <p:cBhvr additive="base">
                                        <p:cTn id="8" dur="500" fill="hold"/>
                                        <p:tgtEl>
                                          <p:spTgt spid="952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900" b="0" smtClean="0"/>
              <a:t>Advanced Ag Systems LLC</a:t>
            </a:r>
          </a:p>
        </p:txBody>
      </p:sp>
      <p:pic>
        <p:nvPicPr>
          <p:cNvPr id="61443" name="Picture 4" descr="michels 336 notil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836067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33399"/>
            <a:ext cx="8058150" cy="91846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smtClean="0">
                <a:solidFill>
                  <a:schemeClr val="tx1"/>
                </a:solidFill>
                <a:ea typeface="Arial" charset="0"/>
                <a:cs typeface="Arial" charset="0"/>
              </a:rPr>
              <a:t>BMR Forage Sorghum Quality</a:t>
            </a:r>
            <a:endParaRPr lang="en-US" sz="4000" b="0" kern="0" dirty="0">
              <a:solidFill>
                <a:schemeClr val="tx1"/>
              </a:solidFill>
              <a:ea typeface="Arial" charset="0"/>
              <a:cs typeface="Arial" charset="0"/>
            </a:endParaRPr>
          </a:p>
        </p:txBody>
      </p:sp>
      <p:cxnSp>
        <p:nvCxnSpPr>
          <p:cNvPr id="4" name="Straight Connector 3"/>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1431541"/>
            <a:ext cx="7772400" cy="5181600"/>
          </a:xfrm>
          <a:prstGeom prst="rect">
            <a:avLst/>
          </a:prstGeom>
          <a:ln>
            <a:solidFill>
              <a:schemeClr val="tx1"/>
            </a:solidFill>
          </a:ln>
        </p:spPr>
      </p:pic>
    </p:spTree>
    <p:extLst>
      <p:ext uri="{BB962C8B-B14F-4D97-AF65-F5344CB8AC3E}">
        <p14:creationId xmlns:p14="http://schemas.microsoft.com/office/powerpoint/2010/main" val="74117679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33399"/>
            <a:ext cx="8058150" cy="91846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smtClean="0">
                <a:solidFill>
                  <a:schemeClr val="tx1"/>
                </a:solidFill>
                <a:ea typeface="Arial" charset="0"/>
                <a:cs typeface="Arial" charset="0"/>
              </a:rPr>
              <a:t>Forage Sorghum vs. Corn: Quality</a:t>
            </a:r>
            <a:endParaRPr lang="en-US" sz="4000" b="0" kern="0" dirty="0">
              <a:solidFill>
                <a:schemeClr val="tx1"/>
              </a:solidFill>
              <a:ea typeface="Arial" charset="0"/>
              <a:cs typeface="Arial" charset="0"/>
            </a:endParaRPr>
          </a:p>
        </p:txBody>
      </p:sp>
      <p:cxnSp>
        <p:nvCxnSpPr>
          <p:cNvPr id="4" name="Straight Connector 3"/>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txBox="1">
            <a:spLocks/>
          </p:cNvSpPr>
          <p:nvPr/>
        </p:nvSpPr>
        <p:spPr>
          <a:xfrm>
            <a:off x="430530" y="6096000"/>
            <a:ext cx="8686800" cy="583353"/>
          </a:xfrm>
          <a:prstGeom prst="rect">
            <a:avLst/>
          </a:prstGeom>
          <a:solidFill>
            <a:schemeClr val="bg1"/>
          </a:solidFill>
        </p:spPr>
        <p:txBody>
          <a:bodyPr vert="horz" lIns="91440" tIns="45720" rIns="91440" bIns="45720" rtlCol="0">
            <a:normAutofit fontScale="8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2000" b="0" dirty="0" smtClean="0"/>
              <a:t>Data is for fresh forages (pre-ensiling)</a:t>
            </a:r>
          </a:p>
          <a:p>
            <a:pPr marL="0" indent="0">
              <a:buNone/>
            </a:pPr>
            <a:r>
              <a:rPr lang="en-US" sz="2000" b="0" dirty="0" smtClean="0"/>
              <a:t>*Dairy One feed composition library</a:t>
            </a:r>
            <a:endParaRPr lang="en-US" sz="2000" b="0" dirty="0"/>
          </a:p>
        </p:txBody>
      </p:sp>
      <p:graphicFrame>
        <p:nvGraphicFramePr>
          <p:cNvPr id="2" name="Table 1"/>
          <p:cNvGraphicFramePr>
            <a:graphicFrameLocks noGrp="1"/>
          </p:cNvGraphicFramePr>
          <p:nvPr>
            <p:extLst>
              <p:ext uri="{D42A27DB-BD31-4B8C-83A1-F6EECF244321}">
                <p14:modId xmlns:p14="http://schemas.microsoft.com/office/powerpoint/2010/main" val="2046915146"/>
              </p:ext>
            </p:extLst>
          </p:nvPr>
        </p:nvGraphicFramePr>
        <p:xfrm>
          <a:off x="257175" y="1393188"/>
          <a:ext cx="8458199" cy="4701516"/>
        </p:xfrm>
        <a:graphic>
          <a:graphicData uri="http://schemas.openxmlformats.org/drawingml/2006/table">
            <a:tbl>
              <a:tblPr firstRow="1" bandRow="1">
                <a:tableStyleId>{00A15C55-8517-42AA-B614-E9B94910E393}</a:tableStyleId>
              </a:tblPr>
              <a:tblGrid>
                <a:gridCol w="931521">
                  <a:extLst>
                    <a:ext uri="{9D8B030D-6E8A-4147-A177-3AD203B41FA5}">
                      <a16:colId xmlns:a16="http://schemas.microsoft.com/office/drawing/2014/main" val="20000"/>
                    </a:ext>
                  </a:extLst>
                </a:gridCol>
                <a:gridCol w="1039236">
                  <a:extLst>
                    <a:ext uri="{9D8B030D-6E8A-4147-A177-3AD203B41FA5}">
                      <a16:colId xmlns:a16="http://schemas.microsoft.com/office/drawing/2014/main" val="20001"/>
                    </a:ext>
                  </a:extLst>
                </a:gridCol>
                <a:gridCol w="1024333">
                  <a:extLst>
                    <a:ext uri="{9D8B030D-6E8A-4147-A177-3AD203B41FA5}">
                      <a16:colId xmlns:a16="http://schemas.microsoft.com/office/drawing/2014/main" val="20002"/>
                    </a:ext>
                  </a:extLst>
                </a:gridCol>
                <a:gridCol w="1084968">
                  <a:extLst>
                    <a:ext uri="{9D8B030D-6E8A-4147-A177-3AD203B41FA5}">
                      <a16:colId xmlns:a16="http://schemas.microsoft.com/office/drawing/2014/main" val="20003"/>
                    </a:ext>
                  </a:extLst>
                </a:gridCol>
                <a:gridCol w="963697">
                  <a:extLst>
                    <a:ext uri="{9D8B030D-6E8A-4147-A177-3AD203B41FA5}">
                      <a16:colId xmlns:a16="http://schemas.microsoft.com/office/drawing/2014/main" val="20004"/>
                    </a:ext>
                  </a:extLst>
                </a:gridCol>
                <a:gridCol w="1109694">
                  <a:extLst>
                    <a:ext uri="{9D8B030D-6E8A-4147-A177-3AD203B41FA5}">
                      <a16:colId xmlns:a16="http://schemas.microsoft.com/office/drawing/2014/main" val="20005"/>
                    </a:ext>
                  </a:extLst>
                </a:gridCol>
                <a:gridCol w="1047200">
                  <a:extLst>
                    <a:ext uri="{9D8B030D-6E8A-4147-A177-3AD203B41FA5}">
                      <a16:colId xmlns:a16="http://schemas.microsoft.com/office/drawing/2014/main" val="20006"/>
                    </a:ext>
                  </a:extLst>
                </a:gridCol>
                <a:gridCol w="1257550">
                  <a:extLst>
                    <a:ext uri="{9D8B030D-6E8A-4147-A177-3AD203B41FA5}">
                      <a16:colId xmlns:a16="http://schemas.microsoft.com/office/drawing/2014/main" val="20007"/>
                    </a:ext>
                  </a:extLst>
                </a:gridCol>
              </a:tblGrid>
              <a:tr h="655704">
                <a:tc>
                  <a:txBody>
                    <a:bodyPr/>
                    <a:lstStyle/>
                    <a:p>
                      <a:r>
                        <a:rPr lang="en-US" sz="2000" dirty="0" smtClean="0"/>
                        <a:t>Year</a:t>
                      </a:r>
                      <a:endParaRPr lang="en-US" sz="2000" dirty="0"/>
                    </a:p>
                  </a:txBody>
                  <a:tcPr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tabLst>
                          <a:tab pos="792163" algn="l"/>
                        </a:tabLst>
                      </a:pPr>
                      <a:r>
                        <a:rPr lang="en-US" sz="2000" dirty="0" smtClean="0"/>
                        <a:t>CP at MERN</a:t>
                      </a:r>
                      <a:endParaRPr lang="en-US" sz="2000" dirty="0"/>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2000" dirty="0" smtClean="0"/>
                        <a:t>NDF</a:t>
                      </a:r>
                      <a:endParaRPr lang="en-US" sz="2000" dirty="0"/>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2000" dirty="0" smtClean="0"/>
                        <a:t>TDN</a:t>
                      </a:r>
                      <a:endParaRPr lang="en-US" sz="2000" dirty="0"/>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2000" dirty="0" smtClean="0"/>
                        <a:t>Sugars</a:t>
                      </a:r>
                      <a:endParaRPr lang="en-US" sz="2000" dirty="0"/>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2000" dirty="0" smtClean="0"/>
                        <a:t>Starch</a:t>
                      </a:r>
                      <a:endParaRPr lang="en-US" sz="2000" dirty="0"/>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2000" dirty="0" smtClean="0"/>
                        <a:t>NFC</a:t>
                      </a:r>
                      <a:endParaRPr lang="en-US" sz="2000" dirty="0"/>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2000" dirty="0" smtClean="0"/>
                        <a:t>NDFD</a:t>
                      </a:r>
                      <a:r>
                        <a:rPr lang="en-US" sz="2000" baseline="-25000" dirty="0" smtClean="0"/>
                        <a:t>30</a:t>
                      </a:r>
                      <a:endParaRPr lang="en-US" sz="2000" dirty="0"/>
                    </a:p>
                  </a:txBody>
                  <a:tcPr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27633">
                <a:tc>
                  <a:txBody>
                    <a:bodyPr/>
                    <a:lstStyle/>
                    <a:p>
                      <a:pPr algn="ctr"/>
                      <a:endParaRPr lang="en-US" sz="2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algn="ctr"/>
                      <a:r>
                        <a:rPr lang="en-US" sz="2000" dirty="0" smtClean="0"/>
                        <a:t>% of dry matter</a:t>
                      </a:r>
                      <a:endParaRPr lang="en-US" sz="20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FF"/>
                    </a:solidFill>
                  </a:tcPr>
                </a:tc>
                <a:tc hMerge="1">
                  <a:txBody>
                    <a:bodyPr/>
                    <a:lstStyle/>
                    <a:p>
                      <a:pPr algn="ct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FF"/>
                    </a:solidFill>
                  </a:tcPr>
                </a:tc>
                <a:tc hMerge="1">
                  <a:txBody>
                    <a:bodyPr/>
                    <a:lstStyle/>
                    <a:p>
                      <a:pPr algn="ct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FF"/>
                    </a:solidFill>
                  </a:tcPr>
                </a:tc>
                <a:tc hMerge="1">
                  <a:txBody>
                    <a:bodyPr/>
                    <a:lstStyle/>
                    <a:p>
                      <a:pPr algn="ct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FF"/>
                    </a:solidFill>
                  </a:tcPr>
                </a:tc>
                <a:tc hMerge="1">
                  <a:txBody>
                    <a:bodyPr/>
                    <a:lstStyle/>
                    <a:p>
                      <a:pPr algn="ct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FF"/>
                    </a:solidFill>
                  </a:tcPr>
                </a:tc>
                <a:tc hMerge="1">
                  <a:txBody>
                    <a:bodyPr/>
                    <a:lstStyle/>
                    <a:p>
                      <a:pPr algn="ct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FF"/>
                    </a:solidFill>
                  </a:tcPr>
                </a:tc>
                <a:tc>
                  <a:txBody>
                    <a:bodyPr/>
                    <a:lstStyle/>
                    <a:p>
                      <a:pPr algn="ctr"/>
                      <a:r>
                        <a:rPr lang="en-US" sz="2400" dirty="0" smtClean="0"/>
                        <a:t>%</a:t>
                      </a:r>
                      <a:r>
                        <a:rPr lang="en-US" sz="2000" dirty="0" smtClean="0"/>
                        <a:t>NDF</a:t>
                      </a:r>
                      <a:endParaRPr lang="en-US"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588807">
                <a:tc>
                  <a:txBody>
                    <a:bodyPr/>
                    <a:lstStyle/>
                    <a:p>
                      <a:pPr algn="ctr"/>
                      <a:r>
                        <a:rPr lang="en-US" sz="2000" dirty="0" smtClean="0"/>
                        <a:t>2012</a:t>
                      </a:r>
                      <a:endParaRPr lang="en-US" sz="2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2800" dirty="0" smtClean="0"/>
                        <a:t>7.0</a:t>
                      </a:r>
                      <a:endParaRPr lang="en-US" sz="2800" dirty="0"/>
                    </a:p>
                  </a:txBody>
                  <a:tcPr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2800" dirty="0" smtClean="0"/>
                        <a:t>-</a:t>
                      </a:r>
                      <a:endParaRPr lang="en-US" sz="2800" dirty="0"/>
                    </a:p>
                  </a:txBody>
                  <a:tcPr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2800" dirty="0" smtClean="0"/>
                        <a:t>-</a:t>
                      </a:r>
                      <a:endParaRPr lang="en-US" sz="2800" dirty="0"/>
                    </a:p>
                  </a:txBody>
                  <a:tcPr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2800" dirty="0" smtClean="0"/>
                        <a:t>-</a:t>
                      </a:r>
                      <a:endParaRPr lang="en-US" sz="2800" dirty="0"/>
                    </a:p>
                  </a:txBody>
                  <a:tcPr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2800" dirty="0" smtClean="0"/>
                        <a:t>-</a:t>
                      </a:r>
                      <a:endParaRPr lang="en-US" sz="2800" dirty="0"/>
                    </a:p>
                  </a:txBody>
                  <a:tcPr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2800" dirty="0" smtClean="0"/>
                        <a:t>-</a:t>
                      </a:r>
                      <a:endParaRPr lang="en-US" sz="2800" dirty="0"/>
                    </a:p>
                  </a:txBody>
                  <a:tcPr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2800" dirty="0" smtClean="0"/>
                        <a:t>-</a:t>
                      </a:r>
                      <a:endParaRPr lang="en-US" sz="28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2"/>
                  </a:ext>
                </a:extLst>
              </a:tr>
              <a:tr h="588807">
                <a:tc>
                  <a:txBody>
                    <a:bodyPr/>
                    <a:lstStyle/>
                    <a:p>
                      <a:pPr algn="ctr"/>
                      <a:r>
                        <a:rPr lang="en-US" sz="2000" dirty="0" smtClean="0"/>
                        <a:t>2013</a:t>
                      </a:r>
                      <a:endParaRPr lang="en-US" sz="2000" dirty="0"/>
                    </a:p>
                  </a:txBody>
                  <a:tcPr anchor="ct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algn="ctr"/>
                      <a:r>
                        <a:rPr lang="en-US" sz="2800" dirty="0" smtClean="0"/>
                        <a:t>7.7</a:t>
                      </a:r>
                      <a:endParaRPr lang="en-US" sz="2800" dirty="0"/>
                    </a:p>
                  </a:txBody>
                  <a:tcPr anchor="ctr">
                    <a:solidFill>
                      <a:schemeClr val="bg1">
                        <a:lumMod val="95000"/>
                      </a:schemeClr>
                    </a:solidFill>
                  </a:tcPr>
                </a:tc>
                <a:tc>
                  <a:txBody>
                    <a:bodyPr/>
                    <a:lstStyle/>
                    <a:p>
                      <a:pPr algn="ctr"/>
                      <a:r>
                        <a:rPr lang="en-US" sz="2800" dirty="0" smtClean="0"/>
                        <a:t>52</a:t>
                      </a:r>
                      <a:endParaRPr lang="en-US" sz="2800" dirty="0"/>
                    </a:p>
                  </a:txBody>
                  <a:tcPr anchor="ctr">
                    <a:solidFill>
                      <a:schemeClr val="bg1">
                        <a:lumMod val="95000"/>
                      </a:schemeClr>
                    </a:solidFill>
                  </a:tcPr>
                </a:tc>
                <a:tc>
                  <a:txBody>
                    <a:bodyPr/>
                    <a:lstStyle/>
                    <a:p>
                      <a:pPr algn="ctr"/>
                      <a:r>
                        <a:rPr lang="en-US" sz="2800" dirty="0" smtClean="0"/>
                        <a:t>68</a:t>
                      </a:r>
                      <a:endParaRPr lang="en-US" sz="2800" dirty="0"/>
                    </a:p>
                  </a:txBody>
                  <a:tcPr anchor="ctr">
                    <a:solidFill>
                      <a:schemeClr val="bg1">
                        <a:lumMod val="95000"/>
                      </a:schemeClr>
                    </a:solidFill>
                  </a:tcPr>
                </a:tc>
                <a:tc>
                  <a:txBody>
                    <a:bodyPr/>
                    <a:lstStyle/>
                    <a:p>
                      <a:pPr algn="ctr"/>
                      <a:r>
                        <a:rPr lang="en-US" sz="2800" dirty="0" smtClean="0"/>
                        <a:t>10</a:t>
                      </a:r>
                      <a:endParaRPr lang="en-US" sz="2800" dirty="0"/>
                    </a:p>
                  </a:txBody>
                  <a:tcPr anchor="ctr">
                    <a:solidFill>
                      <a:schemeClr val="bg1">
                        <a:lumMod val="95000"/>
                      </a:schemeClr>
                    </a:solidFill>
                  </a:tcPr>
                </a:tc>
                <a:tc>
                  <a:txBody>
                    <a:bodyPr/>
                    <a:lstStyle/>
                    <a:p>
                      <a:pPr algn="ctr"/>
                      <a:r>
                        <a:rPr lang="en-US" sz="2800" dirty="0" smtClean="0"/>
                        <a:t>17</a:t>
                      </a:r>
                      <a:endParaRPr lang="en-US" sz="2800" dirty="0"/>
                    </a:p>
                  </a:txBody>
                  <a:tcPr anchor="ctr">
                    <a:solidFill>
                      <a:schemeClr val="bg1">
                        <a:lumMod val="95000"/>
                      </a:schemeClr>
                    </a:solidFill>
                  </a:tcPr>
                </a:tc>
                <a:tc>
                  <a:txBody>
                    <a:bodyPr/>
                    <a:lstStyle/>
                    <a:p>
                      <a:pPr algn="ctr"/>
                      <a:r>
                        <a:rPr lang="en-US" sz="2800" dirty="0" smtClean="0"/>
                        <a:t>38</a:t>
                      </a:r>
                      <a:endParaRPr lang="en-US" sz="2800" dirty="0"/>
                    </a:p>
                  </a:txBody>
                  <a:tcPr anchor="ctr">
                    <a:solidFill>
                      <a:schemeClr val="bg1">
                        <a:lumMod val="95000"/>
                      </a:schemeClr>
                    </a:solidFill>
                  </a:tcPr>
                </a:tc>
                <a:tc>
                  <a:txBody>
                    <a:bodyPr/>
                    <a:lstStyle/>
                    <a:p>
                      <a:pPr algn="ctr"/>
                      <a:r>
                        <a:rPr lang="en-US" sz="2800" dirty="0" smtClean="0"/>
                        <a:t>- </a:t>
                      </a:r>
                      <a:endParaRPr lang="en-US" sz="2800" dirty="0"/>
                    </a:p>
                  </a:txBody>
                  <a:tcPr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3"/>
                  </a:ext>
                </a:extLst>
              </a:tr>
              <a:tr h="588807">
                <a:tc>
                  <a:txBody>
                    <a:bodyPr/>
                    <a:lstStyle/>
                    <a:p>
                      <a:pPr algn="ctr"/>
                      <a:r>
                        <a:rPr lang="en-US" sz="2000" dirty="0" smtClean="0"/>
                        <a:t>2014</a:t>
                      </a:r>
                      <a:endParaRPr lang="en-US" sz="2000" dirty="0"/>
                    </a:p>
                  </a:txBody>
                  <a:tcPr anchor="ct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2800" dirty="0" smtClean="0"/>
                        <a:t>7.2</a:t>
                      </a:r>
                      <a:endParaRPr lang="en-US" sz="2800" dirty="0"/>
                    </a:p>
                  </a:txBody>
                  <a:tcPr anchor="ctr">
                    <a:solidFill>
                      <a:schemeClr val="bg1">
                        <a:lumMod val="85000"/>
                      </a:schemeClr>
                    </a:solidFill>
                  </a:tcPr>
                </a:tc>
                <a:tc>
                  <a:txBody>
                    <a:bodyPr/>
                    <a:lstStyle/>
                    <a:p>
                      <a:pPr algn="ctr"/>
                      <a:r>
                        <a:rPr lang="en-US" sz="2800" dirty="0" smtClean="0"/>
                        <a:t>-</a:t>
                      </a:r>
                      <a:endParaRPr lang="en-US" sz="2800" dirty="0"/>
                    </a:p>
                  </a:txBody>
                  <a:tcPr anchor="ctr">
                    <a:solidFill>
                      <a:schemeClr val="bg1">
                        <a:lumMod val="85000"/>
                      </a:schemeClr>
                    </a:solidFill>
                  </a:tcPr>
                </a:tc>
                <a:tc>
                  <a:txBody>
                    <a:bodyPr/>
                    <a:lstStyle/>
                    <a:p>
                      <a:pPr algn="ctr"/>
                      <a:r>
                        <a:rPr lang="en-US" sz="2800" dirty="0" smtClean="0"/>
                        <a:t>-</a:t>
                      </a:r>
                      <a:endParaRPr lang="en-US" sz="2800" dirty="0"/>
                    </a:p>
                  </a:txBody>
                  <a:tcPr anchor="ctr">
                    <a:solidFill>
                      <a:schemeClr val="bg1">
                        <a:lumMod val="85000"/>
                      </a:schemeClr>
                    </a:solidFill>
                  </a:tcPr>
                </a:tc>
                <a:tc>
                  <a:txBody>
                    <a:bodyPr/>
                    <a:lstStyle/>
                    <a:p>
                      <a:pPr algn="ctr"/>
                      <a:r>
                        <a:rPr lang="en-US" sz="2800" dirty="0" smtClean="0"/>
                        <a:t>-</a:t>
                      </a:r>
                      <a:endParaRPr lang="en-US" sz="2800" dirty="0"/>
                    </a:p>
                  </a:txBody>
                  <a:tcPr anchor="ctr">
                    <a:solidFill>
                      <a:schemeClr val="bg1">
                        <a:lumMod val="85000"/>
                      </a:schemeClr>
                    </a:solidFill>
                  </a:tcPr>
                </a:tc>
                <a:tc>
                  <a:txBody>
                    <a:bodyPr/>
                    <a:lstStyle/>
                    <a:p>
                      <a:pPr algn="ctr"/>
                      <a:r>
                        <a:rPr lang="en-US" sz="2800" dirty="0" smtClean="0"/>
                        <a:t>-</a:t>
                      </a:r>
                      <a:endParaRPr lang="en-US" sz="2800" dirty="0"/>
                    </a:p>
                  </a:txBody>
                  <a:tcPr anchor="ctr">
                    <a:solidFill>
                      <a:schemeClr val="bg1">
                        <a:lumMod val="85000"/>
                      </a:schemeClr>
                    </a:solidFill>
                  </a:tcPr>
                </a:tc>
                <a:tc>
                  <a:txBody>
                    <a:bodyPr/>
                    <a:lstStyle/>
                    <a:p>
                      <a:pPr algn="ctr"/>
                      <a:r>
                        <a:rPr lang="en-US" sz="2800" dirty="0" smtClean="0"/>
                        <a:t>-</a:t>
                      </a:r>
                      <a:endParaRPr lang="en-US" sz="2800" dirty="0"/>
                    </a:p>
                  </a:txBody>
                  <a:tcPr anchor="ctr">
                    <a:solidFill>
                      <a:schemeClr val="bg1">
                        <a:lumMod val="85000"/>
                      </a:schemeClr>
                    </a:solidFill>
                  </a:tcPr>
                </a:tc>
                <a:tc>
                  <a:txBody>
                    <a:bodyPr/>
                    <a:lstStyle/>
                    <a:p>
                      <a:pPr algn="ctr"/>
                      <a:r>
                        <a:rPr lang="en-US" sz="2800" dirty="0" smtClean="0"/>
                        <a:t>-</a:t>
                      </a:r>
                      <a:endParaRPr lang="en-US" sz="2800" dirty="0"/>
                    </a:p>
                  </a:txBody>
                  <a:tcPr anchor="ct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4"/>
                  </a:ext>
                </a:extLst>
              </a:tr>
              <a:tr h="588807">
                <a:tc>
                  <a:txBody>
                    <a:bodyPr/>
                    <a:lstStyle/>
                    <a:p>
                      <a:pPr algn="ctr"/>
                      <a:r>
                        <a:rPr lang="en-US" sz="2000" dirty="0" smtClean="0"/>
                        <a:t>2015</a:t>
                      </a:r>
                      <a:endParaRPr lang="en-US" sz="2000" dirty="0"/>
                    </a:p>
                  </a:txBody>
                  <a:tcPr anchor="ct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algn="ctr"/>
                      <a:r>
                        <a:rPr lang="en-US" sz="2800" dirty="0" smtClean="0"/>
                        <a:t>7.0</a:t>
                      </a:r>
                      <a:endParaRPr lang="en-US" sz="2800" dirty="0"/>
                    </a:p>
                  </a:txBody>
                  <a:tcPr anchor="ctr">
                    <a:solidFill>
                      <a:schemeClr val="bg1">
                        <a:lumMod val="95000"/>
                      </a:schemeClr>
                    </a:solidFill>
                  </a:tcPr>
                </a:tc>
                <a:tc>
                  <a:txBody>
                    <a:bodyPr/>
                    <a:lstStyle/>
                    <a:p>
                      <a:pPr algn="ctr"/>
                      <a:r>
                        <a:rPr lang="en-US" sz="2800" dirty="0" smtClean="0"/>
                        <a:t>48</a:t>
                      </a:r>
                      <a:endParaRPr lang="en-US" sz="2800" dirty="0"/>
                    </a:p>
                  </a:txBody>
                  <a:tcPr anchor="ctr">
                    <a:solidFill>
                      <a:schemeClr val="bg1">
                        <a:lumMod val="95000"/>
                      </a:schemeClr>
                    </a:solidFill>
                  </a:tcPr>
                </a:tc>
                <a:tc>
                  <a:txBody>
                    <a:bodyPr/>
                    <a:lstStyle/>
                    <a:p>
                      <a:pPr algn="ctr"/>
                      <a:r>
                        <a:rPr lang="en-US" sz="2800" dirty="0" smtClean="0"/>
                        <a:t>70</a:t>
                      </a:r>
                      <a:endParaRPr lang="en-US" sz="2800" dirty="0"/>
                    </a:p>
                  </a:txBody>
                  <a:tcPr anchor="ctr">
                    <a:solidFill>
                      <a:schemeClr val="bg1">
                        <a:lumMod val="95000"/>
                      </a:schemeClr>
                    </a:solidFill>
                  </a:tcPr>
                </a:tc>
                <a:tc>
                  <a:txBody>
                    <a:bodyPr/>
                    <a:lstStyle/>
                    <a:p>
                      <a:pPr algn="ctr"/>
                      <a:r>
                        <a:rPr lang="en-US" sz="2800" dirty="0" smtClean="0"/>
                        <a:t>12</a:t>
                      </a:r>
                      <a:endParaRPr lang="en-US" sz="2800" dirty="0"/>
                    </a:p>
                  </a:txBody>
                  <a:tcPr anchor="ctr">
                    <a:solidFill>
                      <a:schemeClr val="bg1">
                        <a:lumMod val="95000"/>
                      </a:schemeClr>
                    </a:solidFill>
                  </a:tcPr>
                </a:tc>
                <a:tc>
                  <a:txBody>
                    <a:bodyPr/>
                    <a:lstStyle/>
                    <a:p>
                      <a:pPr algn="ctr"/>
                      <a:r>
                        <a:rPr lang="en-US" sz="2800" dirty="0" smtClean="0"/>
                        <a:t>18</a:t>
                      </a:r>
                      <a:endParaRPr lang="en-US" sz="2800" dirty="0"/>
                    </a:p>
                  </a:txBody>
                  <a:tcPr anchor="ctr">
                    <a:solidFill>
                      <a:schemeClr val="bg1">
                        <a:lumMod val="95000"/>
                      </a:schemeClr>
                    </a:solidFill>
                  </a:tcPr>
                </a:tc>
                <a:tc>
                  <a:txBody>
                    <a:bodyPr/>
                    <a:lstStyle/>
                    <a:p>
                      <a:pPr algn="ctr"/>
                      <a:r>
                        <a:rPr lang="en-US" sz="2800" dirty="0" smtClean="0"/>
                        <a:t>41</a:t>
                      </a:r>
                      <a:endParaRPr lang="en-US" sz="2800" dirty="0"/>
                    </a:p>
                  </a:txBody>
                  <a:tcPr anchor="ctr">
                    <a:solidFill>
                      <a:schemeClr val="bg1">
                        <a:lumMod val="95000"/>
                      </a:schemeClr>
                    </a:solidFill>
                  </a:tcPr>
                </a:tc>
                <a:tc>
                  <a:txBody>
                    <a:bodyPr/>
                    <a:lstStyle/>
                    <a:p>
                      <a:pPr algn="ctr"/>
                      <a:r>
                        <a:rPr lang="en-US" sz="2800" dirty="0" smtClean="0"/>
                        <a:t>60</a:t>
                      </a:r>
                      <a:endParaRPr lang="en-US" sz="2800" dirty="0"/>
                    </a:p>
                  </a:txBody>
                  <a:tcPr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5"/>
                  </a:ext>
                </a:extLst>
              </a:tr>
              <a:tr h="588807">
                <a:tc>
                  <a:txBody>
                    <a:bodyPr/>
                    <a:lstStyle/>
                    <a:p>
                      <a:pPr algn="ctr"/>
                      <a:r>
                        <a:rPr lang="en-US" sz="2000" dirty="0" smtClean="0"/>
                        <a:t>2016</a:t>
                      </a:r>
                      <a:endParaRPr lang="en-US" sz="2000" dirty="0"/>
                    </a:p>
                  </a:txBody>
                  <a:tcPr anchor="ct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2800" dirty="0" smtClean="0"/>
                        <a:t>10.0</a:t>
                      </a:r>
                      <a:endParaRPr lang="en-US" sz="2800" dirty="0"/>
                    </a:p>
                  </a:txBody>
                  <a:tcPr anchor="ctr">
                    <a:solidFill>
                      <a:schemeClr val="bg1">
                        <a:lumMod val="85000"/>
                      </a:schemeClr>
                    </a:solidFill>
                  </a:tcPr>
                </a:tc>
                <a:tc>
                  <a:txBody>
                    <a:bodyPr/>
                    <a:lstStyle/>
                    <a:p>
                      <a:pPr algn="ctr"/>
                      <a:r>
                        <a:rPr lang="en-US" sz="2800" dirty="0" smtClean="0"/>
                        <a:t>45</a:t>
                      </a:r>
                      <a:endParaRPr lang="en-US" sz="2800" dirty="0"/>
                    </a:p>
                  </a:txBody>
                  <a:tcPr anchor="ctr">
                    <a:solidFill>
                      <a:schemeClr val="bg1">
                        <a:lumMod val="85000"/>
                      </a:schemeClr>
                    </a:solidFill>
                  </a:tcPr>
                </a:tc>
                <a:tc>
                  <a:txBody>
                    <a:bodyPr/>
                    <a:lstStyle/>
                    <a:p>
                      <a:pPr algn="ctr"/>
                      <a:r>
                        <a:rPr lang="en-US" sz="2800" dirty="0" smtClean="0"/>
                        <a:t>71</a:t>
                      </a:r>
                      <a:endParaRPr lang="en-US" sz="2800" dirty="0"/>
                    </a:p>
                  </a:txBody>
                  <a:tcPr anchor="ctr">
                    <a:solidFill>
                      <a:schemeClr val="bg1">
                        <a:lumMod val="85000"/>
                      </a:schemeClr>
                    </a:solidFill>
                  </a:tcPr>
                </a:tc>
                <a:tc>
                  <a:txBody>
                    <a:bodyPr/>
                    <a:lstStyle/>
                    <a:p>
                      <a:pPr algn="ctr"/>
                      <a:r>
                        <a:rPr lang="en-US" sz="2800" dirty="0" smtClean="0"/>
                        <a:t>11</a:t>
                      </a:r>
                      <a:endParaRPr lang="en-US" sz="2800" dirty="0"/>
                    </a:p>
                  </a:txBody>
                  <a:tcPr anchor="ctr">
                    <a:solidFill>
                      <a:schemeClr val="bg1">
                        <a:lumMod val="85000"/>
                      </a:schemeClr>
                    </a:solidFill>
                  </a:tcPr>
                </a:tc>
                <a:tc>
                  <a:txBody>
                    <a:bodyPr/>
                    <a:lstStyle/>
                    <a:p>
                      <a:pPr algn="ctr"/>
                      <a:r>
                        <a:rPr lang="en-US" sz="2800" dirty="0" smtClean="0"/>
                        <a:t>21</a:t>
                      </a:r>
                      <a:endParaRPr lang="en-US" sz="2800" dirty="0"/>
                    </a:p>
                  </a:txBody>
                  <a:tcPr anchor="ctr">
                    <a:solidFill>
                      <a:schemeClr val="bg1">
                        <a:lumMod val="85000"/>
                      </a:schemeClr>
                    </a:solidFill>
                  </a:tcPr>
                </a:tc>
                <a:tc>
                  <a:txBody>
                    <a:bodyPr/>
                    <a:lstStyle/>
                    <a:p>
                      <a:pPr algn="ctr"/>
                      <a:r>
                        <a:rPr lang="en-US" sz="2800" dirty="0" smtClean="0"/>
                        <a:t>42</a:t>
                      </a:r>
                      <a:endParaRPr lang="en-US" sz="2800" dirty="0"/>
                    </a:p>
                  </a:txBody>
                  <a:tcPr anchor="ctr">
                    <a:solidFill>
                      <a:schemeClr val="bg1">
                        <a:lumMod val="85000"/>
                      </a:schemeClr>
                    </a:solidFill>
                  </a:tcPr>
                </a:tc>
                <a:tc>
                  <a:txBody>
                    <a:bodyPr/>
                    <a:lstStyle/>
                    <a:p>
                      <a:pPr algn="ctr"/>
                      <a:r>
                        <a:rPr lang="en-US" sz="2800" dirty="0" smtClean="0"/>
                        <a:t>59</a:t>
                      </a:r>
                      <a:endParaRPr lang="en-US" sz="2800" dirty="0"/>
                    </a:p>
                  </a:txBody>
                  <a:tcPr anchor="ct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6"/>
                  </a:ext>
                </a:extLst>
              </a:tr>
              <a:tr h="599241">
                <a:tc>
                  <a:txBody>
                    <a:bodyPr/>
                    <a:lstStyle/>
                    <a:p>
                      <a:pPr algn="ctr"/>
                      <a:r>
                        <a:rPr lang="en-US" sz="2000" dirty="0" smtClean="0"/>
                        <a:t>Corn</a:t>
                      </a:r>
                      <a:r>
                        <a:rPr lang="en-US" sz="2000" baseline="0" dirty="0" smtClean="0"/>
                        <a:t>*</a:t>
                      </a:r>
                      <a:endParaRPr lang="en-US" sz="20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800" dirty="0" smtClean="0"/>
                        <a:t>7-9</a:t>
                      </a:r>
                      <a:endParaRPr lang="en-US" sz="2800" dirty="0"/>
                    </a:p>
                  </a:txBody>
                  <a:tcPr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800" dirty="0" smtClean="0"/>
                        <a:t>36-49</a:t>
                      </a:r>
                      <a:endParaRPr lang="en-US" sz="2800" dirty="0"/>
                    </a:p>
                  </a:txBody>
                  <a:tcPr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800" dirty="0" smtClean="0"/>
                        <a:t>68-76</a:t>
                      </a:r>
                      <a:endParaRPr lang="en-US" sz="2800" dirty="0"/>
                    </a:p>
                  </a:txBody>
                  <a:tcPr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800" dirty="0" smtClean="0"/>
                        <a:t>2-8</a:t>
                      </a:r>
                      <a:endParaRPr lang="en-US" sz="2800" dirty="0"/>
                    </a:p>
                  </a:txBody>
                  <a:tcPr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800" dirty="0" smtClean="0"/>
                        <a:t>25-41</a:t>
                      </a:r>
                      <a:endParaRPr lang="en-US" sz="2800" dirty="0"/>
                    </a:p>
                  </a:txBody>
                  <a:tcPr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800" dirty="0" smtClean="0"/>
                        <a:t>37-51</a:t>
                      </a:r>
                      <a:endParaRPr lang="en-US" sz="2800" dirty="0"/>
                    </a:p>
                  </a:txBody>
                  <a:tcPr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800" dirty="0" smtClean="0"/>
                        <a:t>46-58</a:t>
                      </a:r>
                      <a:endParaRPr lang="en-US" sz="28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9921137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457200"/>
            <a:ext cx="8134350" cy="122326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smtClean="0">
                <a:solidFill>
                  <a:schemeClr val="tx1"/>
                </a:solidFill>
                <a:ea typeface="Arial" charset="0"/>
                <a:cs typeface="Arial" charset="0"/>
              </a:rPr>
              <a:t>Forage Sorghum vs. Corn: CNCPS</a:t>
            </a:r>
            <a:endParaRPr lang="en-US" sz="4000" b="0" kern="0" dirty="0">
              <a:solidFill>
                <a:schemeClr val="tx1"/>
              </a:solidFill>
              <a:ea typeface="Arial" charset="0"/>
              <a:cs typeface="Arial" charset="0"/>
            </a:endParaRPr>
          </a:p>
        </p:txBody>
      </p:sp>
      <p:cxnSp>
        <p:nvCxnSpPr>
          <p:cNvPr id="4" name="Straight Connector 3"/>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nvSpPr>
        <p:spPr>
          <a:xfrm>
            <a:off x="461864" y="1433574"/>
            <a:ext cx="3576736" cy="5406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lumMod val="50000"/>
                </a:schemeClr>
              </a:buClr>
            </a:pPr>
            <a:r>
              <a:rPr lang="en-US" b="0" dirty="0"/>
              <a:t>Sorghum quality results were included in a theoretical ration for a NY dairy</a:t>
            </a:r>
          </a:p>
          <a:p>
            <a:pPr>
              <a:buClr>
                <a:schemeClr val="bg1">
                  <a:lumMod val="50000"/>
                </a:schemeClr>
              </a:buClr>
            </a:pPr>
            <a:r>
              <a:rPr lang="en-US" b="0" dirty="0"/>
              <a:t>Control ration was balanced to meet all animal requirements</a:t>
            </a:r>
          </a:p>
          <a:p>
            <a:pPr>
              <a:buClr>
                <a:schemeClr val="bg1">
                  <a:lumMod val="50000"/>
                </a:schemeClr>
              </a:buClr>
            </a:pPr>
            <a:r>
              <a:rPr lang="en-US" b="0" dirty="0"/>
              <a:t>Sorghum was </a:t>
            </a:r>
            <a:r>
              <a:rPr lang="en-US" b="0" dirty="0" smtClean="0"/>
              <a:t>substituted </a:t>
            </a:r>
            <a:r>
              <a:rPr lang="en-US" b="0" dirty="0"/>
              <a:t>at different % of the total corn silage in the </a:t>
            </a:r>
            <a:r>
              <a:rPr lang="en-US" b="0" dirty="0" smtClean="0"/>
              <a:t>diet</a:t>
            </a:r>
            <a:endParaRPr lang="en-US" b="0" dirty="0"/>
          </a:p>
        </p:txBody>
      </p:sp>
      <p:graphicFrame>
        <p:nvGraphicFramePr>
          <p:cNvPr id="8" name="Content Placeholder 3"/>
          <p:cNvGraphicFramePr>
            <a:graphicFrameLocks/>
          </p:cNvGraphicFramePr>
          <p:nvPr>
            <p:extLst>
              <p:ext uri="{D42A27DB-BD31-4B8C-83A1-F6EECF244321}">
                <p14:modId xmlns:p14="http://schemas.microsoft.com/office/powerpoint/2010/main" val="936303991"/>
              </p:ext>
            </p:extLst>
          </p:nvPr>
        </p:nvGraphicFramePr>
        <p:xfrm>
          <a:off x="4205387" y="1268308"/>
          <a:ext cx="4853500" cy="2007375"/>
        </p:xfrm>
        <a:graphic>
          <a:graphicData uri="http://schemas.openxmlformats.org/drawingml/2006/table">
            <a:tbl>
              <a:tblPr firstRow="1" bandRow="1">
                <a:tableStyleId>{00A15C55-8517-42AA-B614-E9B94910E393}</a:tableStyleId>
              </a:tblPr>
              <a:tblGrid>
                <a:gridCol w="2426750">
                  <a:extLst>
                    <a:ext uri="{9D8B030D-6E8A-4147-A177-3AD203B41FA5}">
                      <a16:colId xmlns:a16="http://schemas.microsoft.com/office/drawing/2014/main" val="20000"/>
                    </a:ext>
                  </a:extLst>
                </a:gridCol>
                <a:gridCol w="2426750">
                  <a:extLst>
                    <a:ext uri="{9D8B030D-6E8A-4147-A177-3AD203B41FA5}">
                      <a16:colId xmlns:a16="http://schemas.microsoft.com/office/drawing/2014/main" val="20001"/>
                    </a:ext>
                  </a:extLst>
                </a:gridCol>
              </a:tblGrid>
              <a:tr h="401475">
                <a:tc gridSpan="2">
                  <a:txBody>
                    <a:bodyPr/>
                    <a:lstStyle/>
                    <a:p>
                      <a:pPr algn="ctr"/>
                      <a:r>
                        <a:rPr lang="en-US" dirty="0" smtClean="0"/>
                        <a:t>Animal Inputs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algn="ct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401475">
                <a:tc>
                  <a:txBody>
                    <a:bodyPr/>
                    <a:lstStyle/>
                    <a:p>
                      <a:pPr algn="l"/>
                      <a:r>
                        <a:rPr lang="en-US" dirty="0" smtClean="0"/>
                        <a:t>Milk production</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a:r>
                        <a:rPr lang="en-US" dirty="0" smtClean="0"/>
                        <a:t>88 </a:t>
                      </a:r>
                      <a:r>
                        <a:rPr lang="en-US" dirty="0" err="1" smtClean="0"/>
                        <a:t>lbs</a:t>
                      </a:r>
                      <a:r>
                        <a:rPr lang="en-US" dirty="0" smtClean="0"/>
                        <a:t>/day</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01475">
                <a:tc>
                  <a:txBody>
                    <a:bodyPr/>
                    <a:lstStyle/>
                    <a:p>
                      <a:pPr algn="l"/>
                      <a:r>
                        <a:rPr lang="en-US" dirty="0" smtClean="0"/>
                        <a:t>Mature</a:t>
                      </a:r>
                      <a:r>
                        <a:rPr lang="en-US" baseline="0" dirty="0" smtClean="0"/>
                        <a:t> weight</a:t>
                      </a:r>
                      <a:endParaRPr lang="en-US" dirty="0"/>
                    </a:p>
                  </a:txBody>
                  <a:tcPr>
                    <a:lnL w="12700" cap="flat" cmpd="sng" algn="ctr">
                      <a:solidFill>
                        <a:schemeClr val="tx1"/>
                      </a:solidFill>
                      <a:prstDash val="solid"/>
                      <a:round/>
                      <a:headEnd type="none" w="med" len="med"/>
                      <a:tailEnd type="none" w="med" len="med"/>
                    </a:lnL>
                  </a:tcPr>
                </a:tc>
                <a:tc>
                  <a:txBody>
                    <a:bodyPr/>
                    <a:lstStyle/>
                    <a:p>
                      <a:pPr algn="l"/>
                      <a:r>
                        <a:rPr lang="en-US" dirty="0" smtClean="0"/>
                        <a:t>1,650 </a:t>
                      </a:r>
                      <a:r>
                        <a:rPr lang="en-US" dirty="0" err="1" smtClean="0"/>
                        <a:t>lbs</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01475">
                <a:tc>
                  <a:txBody>
                    <a:bodyPr/>
                    <a:lstStyle/>
                    <a:p>
                      <a:pPr algn="l"/>
                      <a:r>
                        <a:rPr lang="en-US" dirty="0" smtClean="0"/>
                        <a:t>Age</a:t>
                      </a:r>
                      <a:endParaRPr lang="en-US" dirty="0"/>
                    </a:p>
                  </a:txBody>
                  <a:tcPr>
                    <a:lnL w="12700" cap="flat" cmpd="sng" algn="ctr">
                      <a:solidFill>
                        <a:schemeClr val="tx1"/>
                      </a:solidFill>
                      <a:prstDash val="solid"/>
                      <a:round/>
                      <a:headEnd type="none" w="med" len="med"/>
                      <a:tailEnd type="none" w="med" len="med"/>
                    </a:lnL>
                  </a:tcPr>
                </a:tc>
                <a:tc>
                  <a:txBody>
                    <a:bodyPr/>
                    <a:lstStyle/>
                    <a:p>
                      <a:pPr algn="l"/>
                      <a:r>
                        <a:rPr lang="en-US" dirty="0" smtClean="0"/>
                        <a:t>65 months</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01475">
                <a:tc>
                  <a:txBody>
                    <a:bodyPr/>
                    <a:lstStyle/>
                    <a:p>
                      <a:pPr algn="l"/>
                      <a:r>
                        <a:rPr lang="en-US" dirty="0" smtClean="0"/>
                        <a:t>Days since calving</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a:r>
                        <a:rPr lang="en-US" dirty="0" smtClean="0"/>
                        <a:t>120 days</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1848495168"/>
              </p:ext>
            </p:extLst>
          </p:nvPr>
        </p:nvGraphicFramePr>
        <p:xfrm>
          <a:off x="4205387" y="3417914"/>
          <a:ext cx="4853500" cy="3287535"/>
        </p:xfrm>
        <a:graphic>
          <a:graphicData uri="http://schemas.openxmlformats.org/drawingml/2006/table">
            <a:tbl>
              <a:tblPr firstRow="1" bandRow="1">
                <a:tableStyleId>{00A15C55-8517-42AA-B614-E9B94910E393}</a:tableStyleId>
              </a:tblPr>
              <a:tblGrid>
                <a:gridCol w="2426750">
                  <a:extLst>
                    <a:ext uri="{9D8B030D-6E8A-4147-A177-3AD203B41FA5}">
                      <a16:colId xmlns:a16="http://schemas.microsoft.com/office/drawing/2014/main" val="20000"/>
                    </a:ext>
                  </a:extLst>
                </a:gridCol>
                <a:gridCol w="2426750">
                  <a:extLst>
                    <a:ext uri="{9D8B030D-6E8A-4147-A177-3AD203B41FA5}">
                      <a16:colId xmlns:a16="http://schemas.microsoft.com/office/drawing/2014/main" val="20001"/>
                    </a:ext>
                  </a:extLst>
                </a:gridCol>
              </a:tblGrid>
              <a:tr h="401475">
                <a:tc gridSpan="2">
                  <a:txBody>
                    <a:bodyPr/>
                    <a:lstStyle/>
                    <a:p>
                      <a:pPr algn="ctr"/>
                      <a:r>
                        <a:rPr lang="en-US" dirty="0" smtClean="0"/>
                        <a:t>Control Diet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algn="ct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401475">
                <a:tc>
                  <a:txBody>
                    <a:bodyPr/>
                    <a:lstStyle/>
                    <a:p>
                      <a:pPr algn="l"/>
                      <a:r>
                        <a:rPr lang="en-US" dirty="0" smtClean="0"/>
                        <a:t>Corn silage (30% DM, 41%NDF) </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a:r>
                        <a:rPr lang="en-US" dirty="0" smtClean="0"/>
                        <a:t>Citrus pulp,</a:t>
                      </a:r>
                      <a:r>
                        <a:rPr lang="en-US" baseline="0" dirty="0" smtClean="0"/>
                        <a:t> dry</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01475">
                <a:tc>
                  <a:txBody>
                    <a:bodyPr/>
                    <a:lstStyle/>
                    <a:p>
                      <a:pPr algn="l"/>
                      <a:r>
                        <a:rPr lang="en-US" dirty="0" smtClean="0"/>
                        <a:t>Alfalfa silage (20% CP, 40% NDF, 17% LNDF)</a:t>
                      </a:r>
                      <a:endParaRPr lang="en-US" dirty="0"/>
                    </a:p>
                  </a:txBody>
                  <a:tcPr>
                    <a:lnL w="12700" cap="flat" cmpd="sng" algn="ctr">
                      <a:solidFill>
                        <a:schemeClr val="tx1"/>
                      </a:solidFill>
                      <a:prstDash val="solid"/>
                      <a:round/>
                      <a:headEnd type="none" w="med" len="med"/>
                      <a:tailEnd type="none" w="med" len="med"/>
                    </a:lnL>
                  </a:tcPr>
                </a:tc>
                <a:tc>
                  <a:txBody>
                    <a:bodyPr/>
                    <a:lstStyle/>
                    <a:p>
                      <a:pPr algn="l"/>
                      <a:r>
                        <a:rPr lang="en-US" dirty="0" smtClean="0"/>
                        <a:t>Corn gluten</a:t>
                      </a:r>
                      <a:r>
                        <a:rPr lang="en-US" baseline="0" dirty="0" smtClean="0"/>
                        <a:t> feed, dry</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01475">
                <a:tc>
                  <a:txBody>
                    <a:bodyPr/>
                    <a:lstStyle/>
                    <a:p>
                      <a:pPr algn="l"/>
                      <a:r>
                        <a:rPr lang="en-US" dirty="0" smtClean="0"/>
                        <a:t>Corn grain</a:t>
                      </a:r>
                      <a:r>
                        <a:rPr lang="en-US" baseline="0" dirty="0" smtClean="0"/>
                        <a:t> ground fine</a:t>
                      </a:r>
                      <a:endParaRPr lang="en-US" dirty="0"/>
                    </a:p>
                  </a:txBody>
                  <a:tcPr>
                    <a:lnL w="12700" cap="flat" cmpd="sng" algn="ctr">
                      <a:solidFill>
                        <a:schemeClr val="tx1"/>
                      </a:solidFill>
                      <a:prstDash val="solid"/>
                      <a:round/>
                      <a:headEnd type="none" w="med" len="med"/>
                      <a:tailEnd type="none" w="med" len="med"/>
                    </a:lnL>
                  </a:tcPr>
                </a:tc>
                <a:tc>
                  <a:txBody>
                    <a:bodyPr/>
                    <a:lstStyle/>
                    <a:p>
                      <a:pPr algn="l"/>
                      <a:r>
                        <a:rPr lang="en-US" dirty="0" smtClean="0"/>
                        <a:t>Blood meal</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01475">
                <a:tc>
                  <a:txBody>
                    <a:bodyPr/>
                    <a:lstStyle/>
                    <a:p>
                      <a:pPr algn="l"/>
                      <a:r>
                        <a:rPr lang="en-US" dirty="0" smtClean="0"/>
                        <a:t>Soybean meal</a:t>
                      </a:r>
                      <a:endParaRPr lang="en-US" dirty="0"/>
                    </a:p>
                  </a:txBody>
                  <a:tcPr>
                    <a:lnL w="12700" cap="flat" cmpd="sng" algn="ctr">
                      <a:solidFill>
                        <a:schemeClr val="tx1"/>
                      </a:solidFill>
                      <a:prstDash val="solid"/>
                      <a:round/>
                      <a:headEnd type="none" w="med" len="med"/>
                      <a:tailEnd type="none" w="med" len="med"/>
                    </a:lnL>
                  </a:tcPr>
                </a:tc>
                <a:tc>
                  <a:txBody>
                    <a:bodyPr/>
                    <a:lstStyle/>
                    <a:p>
                      <a:pPr algn="l"/>
                      <a:r>
                        <a:rPr lang="en-US" dirty="0" err="1" smtClean="0"/>
                        <a:t>MinVit</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01475">
                <a:tc>
                  <a:txBody>
                    <a:bodyPr/>
                    <a:lstStyle/>
                    <a:p>
                      <a:pPr algn="l"/>
                      <a:r>
                        <a:rPr lang="en-US" dirty="0" smtClean="0"/>
                        <a:t>Soybean hulls</a:t>
                      </a:r>
                      <a:endParaRPr lang="en-US" dirty="0"/>
                    </a:p>
                  </a:txBody>
                  <a:tcPr>
                    <a:lnL w="12700" cap="flat" cmpd="sng" algn="ctr">
                      <a:solidFill>
                        <a:schemeClr val="tx1"/>
                      </a:solidFill>
                      <a:prstDash val="solid"/>
                      <a:round/>
                      <a:headEnd type="none" w="med" len="med"/>
                      <a:tailEnd type="none" w="med" len="med"/>
                    </a:lnL>
                  </a:tcPr>
                </a:tc>
                <a:tc>
                  <a:txBody>
                    <a:bodyPr/>
                    <a:lstStyle/>
                    <a:p>
                      <a:pPr algn="l"/>
                      <a:r>
                        <a:rPr lang="en-US" dirty="0" smtClean="0"/>
                        <a:t>Trace Mineral Premix</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01475">
                <a:tc>
                  <a:txBody>
                    <a:bodyPr/>
                    <a:lstStyle/>
                    <a:p>
                      <a:pPr algn="l"/>
                      <a:r>
                        <a:rPr lang="en-US" dirty="0" smtClean="0"/>
                        <a:t>Cottonseed fuzzy</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a:r>
                        <a:rPr lang="en-US" dirty="0" smtClean="0"/>
                        <a:t>Soy plus</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515299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33399"/>
            <a:ext cx="8229600" cy="91846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0" kern="0" dirty="0">
                <a:solidFill>
                  <a:schemeClr val="tx1"/>
                </a:solidFill>
                <a:ea typeface="Arial" charset="0"/>
                <a:cs typeface="Arial" charset="0"/>
              </a:rPr>
              <a:t>Forage Sorghum vs. Corn: CNCPS</a:t>
            </a:r>
          </a:p>
        </p:txBody>
      </p:sp>
      <p:cxnSp>
        <p:nvCxnSpPr>
          <p:cNvPr id="4" name="Straight Connector 3"/>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graphicFrame>
        <p:nvGraphicFramePr>
          <p:cNvPr id="5" name="Chart 4"/>
          <p:cNvGraphicFramePr>
            <a:graphicFrameLocks/>
          </p:cNvGraphicFramePr>
          <p:nvPr>
            <p:extLst>
              <p:ext uri="{D42A27DB-BD31-4B8C-83A1-F6EECF244321}">
                <p14:modId xmlns:p14="http://schemas.microsoft.com/office/powerpoint/2010/main" val="996977039"/>
              </p:ext>
            </p:extLst>
          </p:nvPr>
        </p:nvGraphicFramePr>
        <p:xfrm>
          <a:off x="228600" y="1553241"/>
          <a:ext cx="4572000" cy="53622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504252243"/>
              </p:ext>
            </p:extLst>
          </p:nvPr>
        </p:nvGraphicFramePr>
        <p:xfrm>
          <a:off x="4572000" y="1524000"/>
          <a:ext cx="4572000" cy="536226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191214" y="1537247"/>
            <a:ext cx="1391728" cy="461665"/>
          </a:xfrm>
          <a:prstGeom prst="rect">
            <a:avLst/>
          </a:prstGeom>
          <a:noFill/>
        </p:spPr>
        <p:txBody>
          <a:bodyPr wrap="none" rtlCol="0">
            <a:spAutoFit/>
          </a:bodyPr>
          <a:lstStyle/>
          <a:p>
            <a:r>
              <a:rPr lang="en-US" b="0" dirty="0" smtClean="0"/>
              <a:t>*</a:t>
            </a:r>
            <a:r>
              <a:rPr lang="en-US" b="0" i="1" dirty="0" smtClean="0"/>
              <a:t>P</a:t>
            </a:r>
            <a:r>
              <a:rPr lang="en-US" b="0" dirty="0" smtClean="0"/>
              <a:t> &gt; 0.05</a:t>
            </a:r>
            <a:endParaRPr lang="en-US" b="0" dirty="0"/>
          </a:p>
        </p:txBody>
      </p:sp>
      <p:sp>
        <p:nvSpPr>
          <p:cNvPr id="8" name="TextBox 7"/>
          <p:cNvSpPr txBox="1"/>
          <p:nvPr/>
        </p:nvSpPr>
        <p:spPr>
          <a:xfrm>
            <a:off x="6732734" y="1540473"/>
            <a:ext cx="1391728" cy="461665"/>
          </a:xfrm>
          <a:prstGeom prst="rect">
            <a:avLst/>
          </a:prstGeom>
          <a:noFill/>
        </p:spPr>
        <p:txBody>
          <a:bodyPr wrap="none" rtlCol="0">
            <a:spAutoFit/>
          </a:bodyPr>
          <a:lstStyle/>
          <a:p>
            <a:r>
              <a:rPr lang="en-US" b="0" dirty="0" smtClean="0"/>
              <a:t>*</a:t>
            </a:r>
            <a:r>
              <a:rPr lang="en-US" b="0" i="1" dirty="0" smtClean="0"/>
              <a:t>P</a:t>
            </a:r>
            <a:r>
              <a:rPr lang="en-US" b="0" dirty="0" smtClean="0"/>
              <a:t> &gt; 0.05</a:t>
            </a:r>
            <a:endParaRPr lang="en-US" b="0" dirty="0"/>
          </a:p>
        </p:txBody>
      </p:sp>
    </p:spTree>
    <p:extLst>
      <p:ext uri="{BB962C8B-B14F-4D97-AF65-F5344CB8AC3E}">
        <p14:creationId xmlns:p14="http://schemas.microsoft.com/office/powerpoint/2010/main" val="189028153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920839073"/>
              </p:ext>
            </p:extLst>
          </p:nvPr>
        </p:nvGraphicFramePr>
        <p:xfrm>
          <a:off x="155277" y="1380636"/>
          <a:ext cx="4572000" cy="31244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935362368"/>
              </p:ext>
            </p:extLst>
          </p:nvPr>
        </p:nvGraphicFramePr>
        <p:xfrm>
          <a:off x="0" y="3702205"/>
          <a:ext cx="4727277" cy="31557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nvPr>
        </p:nvGraphicFramePr>
        <p:xfrm>
          <a:off x="4572000" y="1380635"/>
          <a:ext cx="4572000" cy="31244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extLst>
              <p:ext uri="{D42A27DB-BD31-4B8C-83A1-F6EECF244321}">
                <p14:modId xmlns:p14="http://schemas.microsoft.com/office/powerpoint/2010/main" val="632064404"/>
              </p:ext>
            </p:extLst>
          </p:nvPr>
        </p:nvGraphicFramePr>
        <p:xfrm>
          <a:off x="4572000" y="3702205"/>
          <a:ext cx="4572000" cy="3155795"/>
        </p:xfrm>
        <a:graphic>
          <a:graphicData uri="http://schemas.openxmlformats.org/drawingml/2006/chart">
            <c:chart xmlns:c="http://schemas.openxmlformats.org/drawingml/2006/chart" xmlns:r="http://schemas.openxmlformats.org/officeDocument/2006/relationships" r:id="rId6"/>
          </a:graphicData>
        </a:graphic>
      </p:graphicFrame>
      <p:cxnSp>
        <p:nvCxnSpPr>
          <p:cNvPr id="8" name="Straight Connector 7"/>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28650" y="365127"/>
            <a:ext cx="7886700" cy="1086736"/>
          </a:xfrm>
        </p:spPr>
        <p:txBody>
          <a:bodyPr/>
          <a:lstStyle/>
          <a:p>
            <a:r>
              <a:rPr lang="en-US" dirty="0">
                <a:solidFill>
                  <a:schemeClr val="tx1"/>
                </a:solidFill>
                <a:ea typeface="Arial" charset="0"/>
                <a:cs typeface="Arial" charset="0"/>
              </a:rPr>
              <a:t>Sorghum vs. Corn: CNCPS</a:t>
            </a:r>
          </a:p>
        </p:txBody>
      </p:sp>
      <p:sp>
        <p:nvSpPr>
          <p:cNvPr id="11" name="TextBox 10"/>
          <p:cNvSpPr txBox="1"/>
          <p:nvPr/>
        </p:nvSpPr>
        <p:spPr>
          <a:xfrm>
            <a:off x="1551640" y="1812994"/>
            <a:ext cx="1391728" cy="461665"/>
          </a:xfrm>
          <a:prstGeom prst="rect">
            <a:avLst/>
          </a:prstGeom>
          <a:noFill/>
        </p:spPr>
        <p:txBody>
          <a:bodyPr wrap="none" rtlCol="0">
            <a:spAutoFit/>
          </a:bodyPr>
          <a:lstStyle/>
          <a:p>
            <a:r>
              <a:rPr lang="en-US" b="0" dirty="0" smtClean="0"/>
              <a:t>*</a:t>
            </a:r>
            <a:r>
              <a:rPr lang="en-US" b="0" i="1" dirty="0" smtClean="0"/>
              <a:t>P</a:t>
            </a:r>
            <a:r>
              <a:rPr lang="en-US" b="0" dirty="0" smtClean="0"/>
              <a:t> &lt; 0.05</a:t>
            </a:r>
            <a:endParaRPr lang="en-US" b="0" dirty="0"/>
          </a:p>
        </p:txBody>
      </p:sp>
      <p:sp>
        <p:nvSpPr>
          <p:cNvPr id="12" name="TextBox 11"/>
          <p:cNvSpPr txBox="1"/>
          <p:nvPr/>
        </p:nvSpPr>
        <p:spPr>
          <a:xfrm>
            <a:off x="6019332" y="1812994"/>
            <a:ext cx="1391728" cy="461665"/>
          </a:xfrm>
          <a:prstGeom prst="rect">
            <a:avLst/>
          </a:prstGeom>
          <a:noFill/>
        </p:spPr>
        <p:txBody>
          <a:bodyPr wrap="none" rtlCol="0">
            <a:spAutoFit/>
          </a:bodyPr>
          <a:lstStyle/>
          <a:p>
            <a:r>
              <a:rPr lang="en-US" b="0" dirty="0" smtClean="0"/>
              <a:t>*</a:t>
            </a:r>
            <a:r>
              <a:rPr lang="en-US" b="0" i="1" dirty="0" smtClean="0"/>
              <a:t>P</a:t>
            </a:r>
            <a:r>
              <a:rPr lang="en-US" b="0" dirty="0" smtClean="0"/>
              <a:t> &lt; 0.05</a:t>
            </a:r>
            <a:endParaRPr lang="en-US" b="0" dirty="0"/>
          </a:p>
        </p:txBody>
      </p:sp>
      <p:sp>
        <p:nvSpPr>
          <p:cNvPr id="13" name="TextBox 12"/>
          <p:cNvSpPr txBox="1"/>
          <p:nvPr/>
        </p:nvSpPr>
        <p:spPr>
          <a:xfrm>
            <a:off x="5797509" y="4052049"/>
            <a:ext cx="1391728" cy="461665"/>
          </a:xfrm>
          <a:prstGeom prst="rect">
            <a:avLst/>
          </a:prstGeom>
          <a:noFill/>
        </p:spPr>
        <p:txBody>
          <a:bodyPr wrap="none" rtlCol="0">
            <a:spAutoFit/>
          </a:bodyPr>
          <a:lstStyle/>
          <a:p>
            <a:r>
              <a:rPr lang="en-US" b="0" dirty="0" smtClean="0"/>
              <a:t>*</a:t>
            </a:r>
            <a:r>
              <a:rPr lang="en-US" b="0" i="1" dirty="0" smtClean="0"/>
              <a:t>P</a:t>
            </a:r>
            <a:r>
              <a:rPr lang="en-US" b="0" dirty="0" smtClean="0"/>
              <a:t> &lt; 0.05</a:t>
            </a:r>
            <a:endParaRPr lang="en-US" b="0" dirty="0"/>
          </a:p>
        </p:txBody>
      </p:sp>
    </p:spTree>
    <p:extLst>
      <p:ext uri="{BB962C8B-B14F-4D97-AF65-F5344CB8AC3E}">
        <p14:creationId xmlns:p14="http://schemas.microsoft.com/office/powerpoint/2010/main" val="53091980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858865745"/>
              </p:ext>
            </p:extLst>
          </p:nvPr>
        </p:nvGraphicFramePr>
        <p:xfrm>
          <a:off x="457200" y="1524000"/>
          <a:ext cx="8458200" cy="512064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870384" y="1844040"/>
            <a:ext cx="671979" cy="369332"/>
          </a:xfrm>
          <a:prstGeom prst="rect">
            <a:avLst/>
          </a:prstGeom>
          <a:noFill/>
        </p:spPr>
        <p:txBody>
          <a:bodyPr wrap="none" rtlCol="0">
            <a:spAutoFit/>
          </a:bodyPr>
          <a:lstStyle/>
          <a:p>
            <a:r>
              <a:rPr lang="en-US" sz="1800" b="0" dirty="0" smtClean="0"/>
              <a:t>TDN</a:t>
            </a:r>
            <a:endParaRPr lang="en-US" sz="1800" b="0" dirty="0"/>
          </a:p>
        </p:txBody>
      </p:sp>
      <p:sp>
        <p:nvSpPr>
          <p:cNvPr id="7" name="TextBox 6"/>
          <p:cNvSpPr txBox="1"/>
          <p:nvPr/>
        </p:nvSpPr>
        <p:spPr>
          <a:xfrm>
            <a:off x="5696778" y="1594210"/>
            <a:ext cx="739626" cy="400110"/>
          </a:xfrm>
          <a:prstGeom prst="rect">
            <a:avLst/>
          </a:prstGeom>
          <a:noFill/>
        </p:spPr>
        <p:txBody>
          <a:bodyPr wrap="none" rtlCol="0">
            <a:spAutoFit/>
          </a:bodyPr>
          <a:lstStyle/>
          <a:p>
            <a:r>
              <a:rPr lang="en-US" sz="2000" b="0" dirty="0" smtClean="0"/>
              <a:t>Yield</a:t>
            </a:r>
            <a:endParaRPr lang="en-US" sz="2000" b="0" dirty="0"/>
          </a:p>
        </p:txBody>
      </p:sp>
      <p:cxnSp>
        <p:nvCxnSpPr>
          <p:cNvPr id="8" name="Straight Connector 7"/>
          <p:cNvCxnSpPr/>
          <p:nvPr/>
        </p:nvCxnSpPr>
        <p:spPr>
          <a:xfrm flipV="1">
            <a:off x="7696199" y="1637788"/>
            <a:ext cx="0" cy="41115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923034" y="1237678"/>
            <a:ext cx="1423788" cy="400110"/>
          </a:xfrm>
          <a:prstGeom prst="rect">
            <a:avLst/>
          </a:prstGeom>
          <a:noFill/>
        </p:spPr>
        <p:txBody>
          <a:bodyPr wrap="none" rtlCol="0">
            <a:spAutoFit/>
          </a:bodyPr>
          <a:lstStyle/>
          <a:p>
            <a:r>
              <a:rPr lang="en-US" sz="2000" dirty="0" smtClean="0"/>
              <a:t>Soft dough</a:t>
            </a:r>
            <a:endParaRPr lang="en-US" sz="2000" dirty="0"/>
          </a:p>
        </p:txBody>
      </p:sp>
      <p:sp>
        <p:nvSpPr>
          <p:cNvPr id="3" name="Rectangle 2"/>
          <p:cNvSpPr/>
          <p:nvPr/>
        </p:nvSpPr>
        <p:spPr>
          <a:xfrm>
            <a:off x="5181600" y="1594210"/>
            <a:ext cx="2514599" cy="41551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457200" y="365127"/>
            <a:ext cx="8122920" cy="1086736"/>
          </a:xfrm>
        </p:spPr>
        <p:txBody>
          <a:bodyPr/>
          <a:lstStyle/>
          <a:p>
            <a:r>
              <a:rPr lang="en-US" dirty="0" smtClean="0">
                <a:solidFill>
                  <a:schemeClr val="tx1"/>
                </a:solidFill>
                <a:ea typeface="Arial" charset="0"/>
                <a:cs typeface="Arial" charset="0"/>
              </a:rPr>
              <a:t>Sorghum Time </a:t>
            </a:r>
            <a:r>
              <a:rPr lang="en-US" smtClean="0">
                <a:solidFill>
                  <a:schemeClr val="tx1"/>
                </a:solidFill>
                <a:ea typeface="Arial" charset="0"/>
                <a:cs typeface="Arial" charset="0"/>
              </a:rPr>
              <a:t>of Harvest 2015</a:t>
            </a:r>
            <a:endParaRPr lang="en-US" dirty="0">
              <a:solidFill>
                <a:schemeClr val="tx1"/>
              </a:solidFill>
              <a:ea typeface="Arial" charset="0"/>
              <a:cs typeface="Arial" charset="0"/>
            </a:endParaRPr>
          </a:p>
        </p:txBody>
      </p:sp>
      <p:sp>
        <p:nvSpPr>
          <p:cNvPr id="10" name="TextBox 9"/>
          <p:cNvSpPr txBox="1"/>
          <p:nvPr/>
        </p:nvSpPr>
        <p:spPr>
          <a:xfrm>
            <a:off x="2793495" y="1259883"/>
            <a:ext cx="1378904" cy="400110"/>
          </a:xfrm>
          <a:prstGeom prst="rect">
            <a:avLst/>
          </a:prstGeom>
          <a:noFill/>
        </p:spPr>
        <p:txBody>
          <a:bodyPr wrap="none" rtlCol="0">
            <a:spAutoFit/>
          </a:bodyPr>
          <a:lstStyle/>
          <a:p>
            <a:r>
              <a:rPr lang="en-US" sz="2000" smtClean="0"/>
              <a:t>Pollination</a:t>
            </a:r>
            <a:endParaRPr lang="en-US" sz="2000" dirty="0"/>
          </a:p>
        </p:txBody>
      </p:sp>
      <p:cxnSp>
        <p:nvCxnSpPr>
          <p:cNvPr id="6" name="Straight Arrow Connector 5"/>
          <p:cNvCxnSpPr/>
          <p:nvPr/>
        </p:nvCxnSpPr>
        <p:spPr>
          <a:xfrm>
            <a:off x="3429000" y="1637788"/>
            <a:ext cx="0" cy="356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495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888672510"/>
              </p:ext>
            </p:extLst>
          </p:nvPr>
        </p:nvGraphicFramePr>
        <p:xfrm>
          <a:off x="304800" y="1277302"/>
          <a:ext cx="8382000" cy="5225097"/>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p:cNvCxnSpPr/>
          <p:nvPr/>
        </p:nvCxnSpPr>
        <p:spPr>
          <a:xfrm flipV="1">
            <a:off x="7467600" y="1479149"/>
            <a:ext cx="0" cy="41115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593028" y="1186067"/>
            <a:ext cx="1423788" cy="400110"/>
          </a:xfrm>
          <a:prstGeom prst="rect">
            <a:avLst/>
          </a:prstGeom>
          <a:noFill/>
        </p:spPr>
        <p:txBody>
          <a:bodyPr wrap="none" rtlCol="0">
            <a:spAutoFit/>
          </a:bodyPr>
          <a:lstStyle/>
          <a:p>
            <a:r>
              <a:rPr lang="en-US" sz="2000" dirty="0" smtClean="0"/>
              <a:t>Soft dough</a:t>
            </a:r>
            <a:endParaRPr lang="en-US" sz="2000" dirty="0"/>
          </a:p>
        </p:txBody>
      </p:sp>
      <p:cxnSp>
        <p:nvCxnSpPr>
          <p:cNvPr id="12" name="Straight Connector 11"/>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457200" y="365127"/>
            <a:ext cx="8122920" cy="1086736"/>
          </a:xfrm>
        </p:spPr>
        <p:txBody>
          <a:bodyPr/>
          <a:lstStyle/>
          <a:p>
            <a:r>
              <a:rPr lang="en-US" dirty="0" smtClean="0">
                <a:solidFill>
                  <a:schemeClr val="tx1"/>
                </a:solidFill>
                <a:ea typeface="Arial" charset="0"/>
                <a:cs typeface="Arial" charset="0"/>
              </a:rPr>
              <a:t>Sorghum Time </a:t>
            </a:r>
            <a:r>
              <a:rPr lang="en-US" smtClean="0">
                <a:solidFill>
                  <a:schemeClr val="tx1"/>
                </a:solidFill>
                <a:ea typeface="Arial" charset="0"/>
                <a:cs typeface="Arial" charset="0"/>
              </a:rPr>
              <a:t>of Harvest 2015</a:t>
            </a:r>
            <a:endParaRPr lang="en-US" dirty="0">
              <a:solidFill>
                <a:schemeClr val="tx1"/>
              </a:solidFill>
              <a:ea typeface="Arial" charset="0"/>
              <a:cs typeface="Arial" charset="0"/>
            </a:endParaRPr>
          </a:p>
        </p:txBody>
      </p:sp>
      <p:sp>
        <p:nvSpPr>
          <p:cNvPr id="14" name="TextBox 13"/>
          <p:cNvSpPr txBox="1"/>
          <p:nvPr/>
        </p:nvSpPr>
        <p:spPr>
          <a:xfrm>
            <a:off x="1676400" y="2364038"/>
            <a:ext cx="633507" cy="369332"/>
          </a:xfrm>
          <a:prstGeom prst="rect">
            <a:avLst/>
          </a:prstGeom>
          <a:noFill/>
        </p:spPr>
        <p:txBody>
          <a:bodyPr wrap="none" rtlCol="0">
            <a:spAutoFit/>
          </a:bodyPr>
          <a:lstStyle/>
          <a:p>
            <a:r>
              <a:rPr lang="en-US" sz="1800" b="0" dirty="0" smtClean="0"/>
              <a:t>NFC</a:t>
            </a:r>
            <a:endParaRPr lang="en-US" sz="1800" b="0" dirty="0"/>
          </a:p>
        </p:txBody>
      </p:sp>
      <p:sp>
        <p:nvSpPr>
          <p:cNvPr id="15" name="TextBox 14"/>
          <p:cNvSpPr txBox="1"/>
          <p:nvPr/>
        </p:nvSpPr>
        <p:spPr>
          <a:xfrm>
            <a:off x="1447800" y="4070268"/>
            <a:ext cx="1447832" cy="369332"/>
          </a:xfrm>
          <a:prstGeom prst="rect">
            <a:avLst/>
          </a:prstGeom>
          <a:noFill/>
        </p:spPr>
        <p:txBody>
          <a:bodyPr wrap="none" rtlCol="0">
            <a:spAutoFit/>
          </a:bodyPr>
          <a:lstStyle/>
          <a:p>
            <a:r>
              <a:rPr lang="en-US" sz="1800" b="0" dirty="0" smtClean="0"/>
              <a:t>Sugars (ESC)</a:t>
            </a:r>
            <a:endParaRPr lang="en-US" sz="1800" b="0" dirty="0"/>
          </a:p>
        </p:txBody>
      </p:sp>
      <p:sp>
        <p:nvSpPr>
          <p:cNvPr id="16" name="Rectangle 15"/>
          <p:cNvSpPr/>
          <p:nvPr/>
        </p:nvSpPr>
        <p:spPr>
          <a:xfrm>
            <a:off x="4953001" y="1586176"/>
            <a:ext cx="2514599" cy="40389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667000" y="1228988"/>
            <a:ext cx="1378904" cy="400110"/>
          </a:xfrm>
          <a:prstGeom prst="rect">
            <a:avLst/>
          </a:prstGeom>
          <a:noFill/>
        </p:spPr>
        <p:txBody>
          <a:bodyPr wrap="none" rtlCol="0">
            <a:spAutoFit/>
          </a:bodyPr>
          <a:lstStyle/>
          <a:p>
            <a:r>
              <a:rPr lang="en-US" sz="2000" smtClean="0"/>
              <a:t>Pollination</a:t>
            </a:r>
            <a:endParaRPr lang="en-US" sz="2000" dirty="0"/>
          </a:p>
        </p:txBody>
      </p:sp>
      <p:cxnSp>
        <p:nvCxnSpPr>
          <p:cNvPr id="18" name="Straight Arrow Connector 17"/>
          <p:cNvCxnSpPr/>
          <p:nvPr/>
        </p:nvCxnSpPr>
        <p:spPr>
          <a:xfrm>
            <a:off x="3302505" y="1606893"/>
            <a:ext cx="0" cy="356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967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86736"/>
          </a:xfrm>
        </p:spPr>
        <p:txBody>
          <a:bodyPr/>
          <a:lstStyle/>
          <a:p>
            <a:r>
              <a:rPr lang="en-US" dirty="0" smtClean="0">
                <a:solidFill>
                  <a:schemeClr val="tx1"/>
                </a:solidFill>
                <a:ea typeface="Arial" charset="0"/>
                <a:cs typeface="Arial" charset="0"/>
              </a:rPr>
              <a:t>Conclusions</a:t>
            </a:r>
            <a:endParaRPr lang="en-US" dirty="0">
              <a:solidFill>
                <a:schemeClr val="tx1"/>
              </a:solidFill>
              <a:ea typeface="Arial" charset="0"/>
              <a:cs typeface="Arial" charset="0"/>
            </a:endParaRPr>
          </a:p>
        </p:txBody>
      </p:sp>
      <p:sp>
        <p:nvSpPr>
          <p:cNvPr id="3" name="Content Placeholder 2"/>
          <p:cNvSpPr>
            <a:spLocks noGrp="1"/>
          </p:cNvSpPr>
          <p:nvPr>
            <p:ph idx="1"/>
          </p:nvPr>
        </p:nvSpPr>
        <p:spPr>
          <a:xfrm>
            <a:off x="628651" y="1706137"/>
            <a:ext cx="5225739" cy="4954812"/>
          </a:xfrm>
        </p:spPr>
        <p:txBody>
          <a:bodyPr>
            <a:normAutofit/>
          </a:bodyPr>
          <a:lstStyle/>
          <a:p>
            <a:pPr>
              <a:buClr>
                <a:schemeClr val="accent3"/>
              </a:buClr>
            </a:pPr>
            <a:r>
              <a:rPr lang="en-US" sz="3000" dirty="0" smtClean="0">
                <a:ea typeface="Arial" charset="0"/>
                <a:cs typeface="Arial" charset="0"/>
              </a:rPr>
              <a:t>Sorghum is similar in many quality parameters to corn silage </a:t>
            </a:r>
          </a:p>
          <a:p>
            <a:pPr lvl="1">
              <a:buClr>
                <a:schemeClr val="accent3"/>
              </a:buClr>
            </a:pPr>
            <a:r>
              <a:rPr lang="en-US" sz="2600" dirty="0" smtClean="0">
                <a:ea typeface="Arial" charset="0"/>
                <a:cs typeface="Arial" charset="0"/>
              </a:rPr>
              <a:t>In a TMR sorghum provides more dietary sugars, less starch, and slightly more NDF</a:t>
            </a:r>
          </a:p>
          <a:p>
            <a:pPr lvl="1">
              <a:buClr>
                <a:schemeClr val="accent3"/>
              </a:buClr>
            </a:pPr>
            <a:r>
              <a:rPr lang="en-US" sz="2600" dirty="0" smtClean="0">
                <a:ea typeface="Arial" charset="0"/>
                <a:cs typeface="Arial" charset="0"/>
              </a:rPr>
              <a:t>MP and ME supply are slightly less but not significant</a:t>
            </a:r>
          </a:p>
          <a:p>
            <a:pPr>
              <a:buClr>
                <a:schemeClr val="accent3"/>
              </a:buClr>
            </a:pPr>
            <a:endParaRPr lang="en-US" dirty="0">
              <a:ea typeface="Arial" charset="0"/>
              <a:cs typeface="Arial" charset="0"/>
            </a:endParaRPr>
          </a:p>
        </p:txBody>
      </p:sp>
      <p:cxnSp>
        <p:nvCxnSpPr>
          <p:cNvPr id="8" name="Straight Connector 7"/>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43961" y="1293589"/>
            <a:ext cx="2712862" cy="5367360"/>
          </a:xfrm>
          <a:prstGeom prst="rect">
            <a:avLst/>
          </a:prstGeom>
          <a:ln>
            <a:solidFill>
              <a:schemeClr val="tx1"/>
            </a:solidFill>
          </a:ln>
        </p:spPr>
      </p:pic>
    </p:spTree>
    <p:extLst>
      <p:ext uri="{BB962C8B-B14F-4D97-AF65-F5344CB8AC3E}">
        <p14:creationId xmlns:p14="http://schemas.microsoft.com/office/powerpoint/2010/main" val="364479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86736"/>
          </a:xfrm>
        </p:spPr>
        <p:txBody>
          <a:bodyPr/>
          <a:lstStyle/>
          <a:p>
            <a:r>
              <a:rPr lang="en-US" dirty="0" smtClean="0">
                <a:solidFill>
                  <a:schemeClr val="tx1"/>
                </a:solidFill>
                <a:ea typeface="Arial" charset="0"/>
                <a:cs typeface="Arial" charset="0"/>
              </a:rPr>
              <a:t>Conclusions</a:t>
            </a:r>
            <a:endParaRPr lang="en-US" dirty="0">
              <a:solidFill>
                <a:schemeClr val="tx1"/>
              </a:solidFill>
              <a:ea typeface="Arial" charset="0"/>
              <a:cs typeface="Arial" charset="0"/>
            </a:endParaRPr>
          </a:p>
        </p:txBody>
      </p:sp>
      <p:sp>
        <p:nvSpPr>
          <p:cNvPr id="3" name="Content Placeholder 2"/>
          <p:cNvSpPr>
            <a:spLocks noGrp="1"/>
          </p:cNvSpPr>
          <p:nvPr>
            <p:ph idx="1"/>
          </p:nvPr>
        </p:nvSpPr>
        <p:spPr>
          <a:xfrm>
            <a:off x="628651" y="1706137"/>
            <a:ext cx="5225739" cy="4954812"/>
          </a:xfrm>
        </p:spPr>
        <p:txBody>
          <a:bodyPr>
            <a:normAutofit/>
          </a:bodyPr>
          <a:lstStyle/>
          <a:p>
            <a:pPr>
              <a:buClr>
                <a:schemeClr val="accent3"/>
              </a:buClr>
            </a:pPr>
            <a:r>
              <a:rPr lang="en-US" sz="3000" dirty="0" smtClean="0">
                <a:ea typeface="Arial" charset="0"/>
                <a:cs typeface="Arial" charset="0"/>
              </a:rPr>
              <a:t>Sorghum quality and yield does not change too much up to 3 weeks before soft dough stage, potentially allowing for earlier harvests</a:t>
            </a:r>
          </a:p>
          <a:p>
            <a:pPr>
              <a:buClr>
                <a:schemeClr val="accent3"/>
              </a:buClr>
            </a:pPr>
            <a:r>
              <a:rPr lang="en-US" sz="3000" dirty="0" smtClean="0">
                <a:ea typeface="Arial" charset="0"/>
                <a:cs typeface="Arial" charset="0"/>
              </a:rPr>
              <a:t>This allows for earlier winter forage planting and the benefits that go with it.</a:t>
            </a:r>
          </a:p>
          <a:p>
            <a:pPr>
              <a:buClr>
                <a:schemeClr val="accent3"/>
              </a:buClr>
            </a:pPr>
            <a:endParaRPr lang="en-US" dirty="0">
              <a:ea typeface="Arial" charset="0"/>
              <a:cs typeface="Arial" charset="0"/>
            </a:endParaRPr>
          </a:p>
        </p:txBody>
      </p:sp>
      <p:cxnSp>
        <p:nvCxnSpPr>
          <p:cNvPr id="8" name="Straight Connector 7"/>
          <p:cNvCxnSpPr/>
          <p:nvPr/>
        </p:nvCxnSpPr>
        <p:spPr>
          <a:xfrm flipV="1">
            <a:off x="628650" y="1255776"/>
            <a:ext cx="7886700" cy="3429"/>
          </a:xfrm>
          <a:prstGeom prst="line">
            <a:avLst/>
          </a:prstGeom>
          <a:ln>
            <a:solidFill>
              <a:srgbClr val="DA5A4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43961" y="1293589"/>
            <a:ext cx="2712862" cy="5367360"/>
          </a:xfrm>
          <a:prstGeom prst="rect">
            <a:avLst/>
          </a:prstGeom>
          <a:ln>
            <a:solidFill>
              <a:schemeClr val="tx1"/>
            </a:solidFill>
          </a:ln>
        </p:spPr>
      </p:pic>
    </p:spTree>
    <p:extLst>
      <p:ext uri="{BB962C8B-B14F-4D97-AF65-F5344CB8AC3E}">
        <p14:creationId xmlns:p14="http://schemas.microsoft.com/office/powerpoint/2010/main" val="383999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Advanced Ag Systems LLC /NYFVI</a:t>
            </a: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739933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ctrTitle"/>
          </p:nvPr>
        </p:nvSpPr>
        <p:spPr>
          <a:xfrm>
            <a:off x="685800" y="-6095"/>
            <a:ext cx="8077200" cy="2215896"/>
          </a:xfrm>
        </p:spPr>
        <p:txBody>
          <a:bodyPr/>
          <a:lstStyle/>
          <a:p>
            <a:r>
              <a:rPr lang="en-US" b="1" dirty="0" smtClean="0">
                <a:solidFill>
                  <a:schemeClr val="bg1"/>
                </a:solidFill>
              </a:rPr>
              <a:t>Winter Forages are</a:t>
            </a:r>
            <a:br>
              <a:rPr lang="en-US" b="1" dirty="0" smtClean="0">
                <a:solidFill>
                  <a:schemeClr val="bg1"/>
                </a:solidFill>
              </a:rPr>
            </a:br>
            <a:r>
              <a:rPr lang="en-US" b="1" dirty="0" smtClean="0">
                <a:solidFill>
                  <a:schemeClr val="bg1"/>
                </a:solidFill>
              </a:rPr>
              <a:t> Cover Crops on Steroids: </a:t>
            </a:r>
            <a:r>
              <a:rPr lang="en-US" dirty="0" smtClean="0"/>
              <a:t/>
            </a:r>
            <a:br>
              <a:rPr lang="en-US" dirty="0" smtClean="0"/>
            </a:b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Advanced Ag Systems LLC /NYFVI</a:t>
            </a:r>
            <a:endParaRPr lang="en-US"/>
          </a:p>
        </p:txBody>
      </p:sp>
      <p:sp>
        <p:nvSpPr>
          <p:cNvPr id="3" name="TextBox 2"/>
          <p:cNvSpPr txBox="1"/>
          <p:nvPr/>
        </p:nvSpPr>
        <p:spPr>
          <a:xfrm>
            <a:off x="304800" y="4419600"/>
            <a:ext cx="8305800" cy="1323439"/>
          </a:xfrm>
          <a:prstGeom prst="rect">
            <a:avLst/>
          </a:prstGeom>
          <a:solidFill>
            <a:schemeClr val="bg2">
              <a:alpha val="64000"/>
            </a:schemeClr>
          </a:solidFill>
        </p:spPr>
        <p:txBody>
          <a:bodyPr wrap="square" rtlCol="0">
            <a:spAutoFit/>
          </a:bodyPr>
          <a:lstStyle/>
          <a:p>
            <a:pPr algn="ctr"/>
            <a:r>
              <a:rPr lang="en-US" sz="4000" dirty="0">
                <a:solidFill>
                  <a:schemeClr val="tx2"/>
                </a:solidFill>
              </a:rPr>
              <a:t>all the soil/nutrient benefits </a:t>
            </a:r>
            <a:r>
              <a:rPr lang="en-US" sz="4000" dirty="0" smtClean="0">
                <a:solidFill>
                  <a:schemeClr val="tx2"/>
                </a:solidFill>
              </a:rPr>
              <a:t>plus </a:t>
            </a:r>
            <a:r>
              <a:rPr lang="en-US" sz="4000" dirty="0">
                <a:solidFill>
                  <a:schemeClr val="tx2"/>
                </a:solidFill>
              </a:rPr>
              <a:t>immediate return to your checkbook</a:t>
            </a:r>
          </a:p>
        </p:txBody>
      </p:sp>
    </p:spTree>
    <p:extLst>
      <p:ext uri="{BB962C8B-B14F-4D97-AF65-F5344CB8AC3E}">
        <p14:creationId xmlns:p14="http://schemas.microsoft.com/office/powerpoint/2010/main" val="81928854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Advanced Ag Systems LLC /NYFVI</a:t>
            </a: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667" r="41667"/>
          <a:stretch/>
        </p:blipFill>
        <p:spPr>
          <a:xfrm>
            <a:off x="4876800" y="0"/>
            <a:ext cx="42672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079" y="5105400"/>
            <a:ext cx="4295921" cy="1752600"/>
          </a:xfrm>
          <a:prstGeom prst="rect">
            <a:avLst/>
          </a:prstGeom>
        </p:spPr>
      </p:pic>
      <p:sp>
        <p:nvSpPr>
          <p:cNvPr id="7" name="Rectangle 6"/>
          <p:cNvSpPr/>
          <p:nvPr/>
        </p:nvSpPr>
        <p:spPr>
          <a:xfrm>
            <a:off x="290440" y="3992178"/>
            <a:ext cx="4572000" cy="2751522"/>
          </a:xfrm>
          <a:prstGeom prst="rect">
            <a:avLst/>
          </a:prstGeom>
        </p:spPr>
        <p:txBody>
          <a:bodyPr>
            <a:spAutoFit/>
          </a:bodyPr>
          <a:lstStyle/>
          <a:p>
            <a:pPr marL="0" indent="0" algn="ctr" eaLnBrk="1" hangingPunct="1">
              <a:lnSpc>
                <a:spcPct val="80000"/>
              </a:lnSpc>
              <a:buFontTx/>
              <a:buNone/>
              <a:defRPr/>
            </a:pPr>
            <a:r>
              <a:rPr lang="en-US" dirty="0">
                <a:solidFill>
                  <a:schemeClr val="bg2"/>
                </a:solidFill>
              </a:rPr>
              <a:t>Tom Kilcer </a:t>
            </a:r>
          </a:p>
          <a:p>
            <a:pPr marL="0" indent="0" algn="ctr" eaLnBrk="1" hangingPunct="1">
              <a:lnSpc>
                <a:spcPct val="80000"/>
              </a:lnSpc>
              <a:buFontTx/>
              <a:buNone/>
              <a:defRPr/>
            </a:pPr>
            <a:r>
              <a:rPr lang="en-US" dirty="0">
                <a:solidFill>
                  <a:schemeClr val="bg2"/>
                </a:solidFill>
              </a:rPr>
              <a:t>Advanced Ag Systems LLC</a:t>
            </a:r>
          </a:p>
          <a:p>
            <a:pPr marL="0" indent="0" algn="ctr" eaLnBrk="1" hangingPunct="1">
              <a:lnSpc>
                <a:spcPct val="80000"/>
              </a:lnSpc>
              <a:buFontTx/>
              <a:buNone/>
              <a:defRPr/>
            </a:pPr>
            <a:r>
              <a:rPr lang="en-US" dirty="0" smtClean="0">
                <a:solidFill>
                  <a:schemeClr val="bg2"/>
                </a:solidFill>
                <a:hlinkClick r:id="rId5"/>
              </a:rPr>
              <a:t>www.advancedagsys.com</a:t>
            </a:r>
            <a:endParaRPr lang="en-US" dirty="0" smtClean="0">
              <a:solidFill>
                <a:schemeClr val="bg2"/>
              </a:solidFill>
            </a:endParaRPr>
          </a:p>
          <a:p>
            <a:pPr marL="0" indent="0" algn="ctr" eaLnBrk="1" hangingPunct="1">
              <a:lnSpc>
                <a:spcPct val="80000"/>
              </a:lnSpc>
              <a:buFontTx/>
              <a:buNone/>
              <a:defRPr/>
            </a:pPr>
            <a:endParaRPr lang="en-US" dirty="0">
              <a:solidFill>
                <a:schemeClr val="bg2"/>
              </a:solidFill>
            </a:endParaRPr>
          </a:p>
          <a:p>
            <a:pPr marL="0" indent="0" algn="ctr" eaLnBrk="1" hangingPunct="1">
              <a:lnSpc>
                <a:spcPct val="80000"/>
              </a:lnSpc>
              <a:buFontTx/>
              <a:buNone/>
              <a:defRPr/>
            </a:pPr>
            <a:r>
              <a:rPr lang="en-US" b="0" dirty="0" smtClean="0">
                <a:solidFill>
                  <a:schemeClr val="bg2"/>
                </a:solidFill>
              </a:rPr>
              <a:t>Quirine </a:t>
            </a:r>
            <a:r>
              <a:rPr lang="en-US" b="0" dirty="0" err="1" smtClean="0">
                <a:solidFill>
                  <a:schemeClr val="bg2"/>
                </a:solidFill>
              </a:rPr>
              <a:t>Ketterings</a:t>
            </a:r>
            <a:endParaRPr lang="en-US" b="0" dirty="0" smtClean="0">
              <a:solidFill>
                <a:schemeClr val="bg2"/>
              </a:solidFill>
            </a:endParaRPr>
          </a:p>
          <a:p>
            <a:pPr marL="0" indent="0" algn="ctr" eaLnBrk="1" hangingPunct="1">
              <a:lnSpc>
                <a:spcPct val="80000"/>
              </a:lnSpc>
              <a:buFontTx/>
              <a:buNone/>
              <a:defRPr/>
            </a:pPr>
            <a:r>
              <a:rPr lang="en-US" dirty="0" smtClean="0">
                <a:solidFill>
                  <a:schemeClr val="bg2"/>
                </a:solidFill>
                <a:hlinkClick r:id="rId6"/>
              </a:rPr>
              <a:t>qmk2@cornell.edu</a:t>
            </a:r>
            <a:endParaRPr lang="en-US" dirty="0" smtClean="0">
              <a:solidFill>
                <a:schemeClr val="bg2"/>
              </a:solidFill>
            </a:endParaRPr>
          </a:p>
          <a:p>
            <a:pPr marL="0" indent="0" algn="ctr" eaLnBrk="1" hangingPunct="1">
              <a:lnSpc>
                <a:spcPct val="80000"/>
              </a:lnSpc>
              <a:buFontTx/>
              <a:buNone/>
              <a:defRPr/>
            </a:pPr>
            <a:endParaRPr lang="en-US" dirty="0" smtClean="0">
              <a:solidFill>
                <a:schemeClr val="bg2"/>
              </a:solidFill>
            </a:endParaRPr>
          </a:p>
          <a:p>
            <a:pPr marL="0" indent="0" algn="ctr" eaLnBrk="1" hangingPunct="1">
              <a:lnSpc>
                <a:spcPct val="80000"/>
              </a:lnSpc>
              <a:buFontTx/>
              <a:buNone/>
              <a:defRPr/>
            </a:pPr>
            <a:r>
              <a:rPr lang="en-US" b="0" dirty="0" smtClean="0">
                <a:solidFill>
                  <a:schemeClr val="bg2"/>
                </a:solidFill>
              </a:rPr>
              <a:t>Sarah Lyons</a:t>
            </a:r>
          </a:p>
          <a:p>
            <a:pPr marL="0" indent="0" algn="ctr" eaLnBrk="1" hangingPunct="1">
              <a:lnSpc>
                <a:spcPct val="80000"/>
              </a:lnSpc>
              <a:buFontTx/>
              <a:buNone/>
              <a:defRPr/>
            </a:pPr>
            <a:r>
              <a:rPr lang="en-US" dirty="0" smtClean="0">
                <a:solidFill>
                  <a:schemeClr val="bg2"/>
                </a:solidFill>
                <a:hlinkClick r:id="rId7"/>
              </a:rPr>
              <a:t>sel248@cornell.edu</a:t>
            </a:r>
            <a:endParaRPr lang="en-US" dirty="0" smtClean="0">
              <a:solidFill>
                <a:schemeClr val="bg2"/>
              </a:solidFill>
            </a:endParaRPr>
          </a:p>
        </p:txBody>
      </p:sp>
      <p:sp>
        <p:nvSpPr>
          <p:cNvPr id="3" name="TextBox 2"/>
          <p:cNvSpPr txBox="1"/>
          <p:nvPr/>
        </p:nvSpPr>
        <p:spPr>
          <a:xfrm>
            <a:off x="207364" y="1235517"/>
            <a:ext cx="4953000" cy="1569660"/>
          </a:xfrm>
          <a:prstGeom prst="rect">
            <a:avLst/>
          </a:prstGeom>
          <a:noFill/>
        </p:spPr>
        <p:txBody>
          <a:bodyPr wrap="square" rtlCol="0">
            <a:spAutoFit/>
          </a:bodyPr>
          <a:lstStyle/>
          <a:p>
            <a:pPr marL="457200" indent="-457200">
              <a:buFont typeface="Arial" charset="0"/>
              <a:buChar char="•"/>
            </a:pPr>
            <a:r>
              <a:rPr lang="en-US" sz="3200" b="0" dirty="0" smtClean="0">
                <a:solidFill>
                  <a:schemeClr val="bg2"/>
                </a:solidFill>
              </a:rPr>
              <a:t>NNADP</a:t>
            </a:r>
          </a:p>
          <a:p>
            <a:pPr marL="457200" indent="-457200">
              <a:buFont typeface="Arial" charset="0"/>
              <a:buChar char="•"/>
            </a:pPr>
            <a:r>
              <a:rPr lang="en-US" sz="3200" b="0" dirty="0" smtClean="0">
                <a:solidFill>
                  <a:schemeClr val="bg2"/>
                </a:solidFill>
              </a:rPr>
              <a:t>NESARE</a:t>
            </a:r>
          </a:p>
          <a:p>
            <a:pPr marL="457200" indent="-457200">
              <a:buFont typeface="Arial" charset="0"/>
              <a:buChar char="•"/>
            </a:pPr>
            <a:r>
              <a:rPr lang="en-US" sz="3200" b="0" dirty="0" smtClean="0">
                <a:solidFill>
                  <a:schemeClr val="bg2"/>
                </a:solidFill>
              </a:rPr>
              <a:t>Federal Formula Funds</a:t>
            </a:r>
            <a:endParaRPr lang="en-US" sz="3200" b="0" dirty="0">
              <a:solidFill>
                <a:schemeClr val="bg2"/>
              </a:solidFill>
            </a:endParaRPr>
          </a:p>
        </p:txBody>
      </p:sp>
      <p:sp>
        <p:nvSpPr>
          <p:cNvPr id="8" name="Title 1"/>
          <p:cNvSpPr txBox="1">
            <a:spLocks/>
          </p:cNvSpPr>
          <p:nvPr/>
        </p:nvSpPr>
        <p:spPr>
          <a:xfrm>
            <a:off x="221105" y="148781"/>
            <a:ext cx="7886700" cy="1086736"/>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b="0" kern="0" dirty="0" smtClean="0">
                <a:solidFill>
                  <a:schemeClr val="bg2"/>
                </a:solidFill>
                <a:latin typeface="+mj-lt"/>
                <a:ea typeface="Arial" charset="0"/>
                <a:cs typeface="Arial" charset="0"/>
              </a:rPr>
              <a:t>Acknowledgements</a:t>
            </a:r>
            <a:endParaRPr lang="en-US" b="0" kern="0" dirty="0">
              <a:solidFill>
                <a:schemeClr val="bg2"/>
              </a:solidFill>
              <a:latin typeface="+mj-lt"/>
              <a:ea typeface="Arial" charset="0"/>
              <a:cs typeface="Arial" charset="0"/>
            </a:endParaRPr>
          </a:p>
        </p:txBody>
      </p:sp>
      <p:sp>
        <p:nvSpPr>
          <p:cNvPr id="9" name="Title 1"/>
          <p:cNvSpPr txBox="1">
            <a:spLocks/>
          </p:cNvSpPr>
          <p:nvPr/>
        </p:nvSpPr>
        <p:spPr>
          <a:xfrm>
            <a:off x="304800" y="3056735"/>
            <a:ext cx="7886700" cy="1086736"/>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b="0" kern="0" dirty="0" smtClean="0">
                <a:solidFill>
                  <a:schemeClr val="bg2"/>
                </a:solidFill>
                <a:latin typeface="+mj-lt"/>
                <a:ea typeface="Arial" charset="0"/>
                <a:cs typeface="Arial" charset="0"/>
              </a:rPr>
              <a:t>Contacts</a:t>
            </a:r>
            <a:endParaRPr lang="en-US" b="0" kern="0" dirty="0">
              <a:solidFill>
                <a:schemeClr val="bg2"/>
              </a:solidFill>
              <a:latin typeface="+mj-lt"/>
              <a:ea typeface="Arial" charset="0"/>
              <a:cs typeface="Arial" charset="0"/>
            </a:endParaRPr>
          </a:p>
        </p:txBody>
      </p:sp>
    </p:spTree>
    <p:extLst>
      <p:ext uri="{BB962C8B-B14F-4D97-AF65-F5344CB8AC3E}">
        <p14:creationId xmlns:p14="http://schemas.microsoft.com/office/powerpoint/2010/main" val="218578800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495800"/>
          </a:xfrm>
        </p:spPr>
        <p:txBody>
          <a:bodyPr/>
          <a:lstStyle/>
          <a:p>
            <a:pPr>
              <a:spcAft>
                <a:spcPts val="600"/>
              </a:spcAft>
            </a:pPr>
            <a:r>
              <a:rPr lang="en-US" sz="3600" b="1" dirty="0" smtClean="0">
                <a:latin typeface="+mn-lt"/>
              </a:rPr>
              <a:t>Improved </a:t>
            </a:r>
            <a:r>
              <a:rPr lang="en-US" sz="3600" b="1" dirty="0">
                <a:latin typeface="+mn-lt"/>
              </a:rPr>
              <a:t>soil health for long term yield increases and the ability to produce in adverse weather. </a:t>
            </a:r>
            <a:endParaRPr lang="en-US" sz="3600" b="1" dirty="0" smtClean="0">
              <a:latin typeface="+mn-lt"/>
            </a:endParaRPr>
          </a:p>
          <a:p>
            <a:pPr>
              <a:spcAft>
                <a:spcPts val="600"/>
              </a:spcAft>
            </a:pPr>
            <a:r>
              <a:rPr lang="en-US" sz="3600" b="1" dirty="0" smtClean="0">
                <a:latin typeface="+mn-lt"/>
              </a:rPr>
              <a:t>Increase </a:t>
            </a:r>
            <a:r>
              <a:rPr lang="en-US" sz="3600" b="1" dirty="0">
                <a:latin typeface="+mn-lt"/>
              </a:rPr>
              <a:t>corn yields in tilled and no-tilled ground  </a:t>
            </a:r>
            <a:r>
              <a:rPr lang="en-US" sz="3600" b="1" dirty="0" smtClean="0">
                <a:latin typeface="+mn-lt"/>
              </a:rPr>
              <a:t>(On going NY work).</a:t>
            </a:r>
            <a:endParaRPr lang="en-US" sz="3600" b="1" dirty="0">
              <a:latin typeface="+mn-lt"/>
            </a:endParaRPr>
          </a:p>
          <a:p>
            <a:pPr>
              <a:spcAft>
                <a:spcPts val="600"/>
              </a:spcAft>
            </a:pPr>
            <a:endParaRPr lang="en-US" sz="3600" b="1" dirty="0">
              <a:latin typeface="+mn-lt"/>
            </a:endParaRPr>
          </a:p>
          <a:p>
            <a:pPr>
              <a:spcAft>
                <a:spcPts val="600"/>
              </a:spcAft>
            </a:pPr>
            <a:endParaRPr lang="en-US" sz="3600" b="1" dirty="0"/>
          </a:p>
        </p:txBody>
      </p:sp>
      <p:sp>
        <p:nvSpPr>
          <p:cNvPr id="4" name="Footer Placeholder 3"/>
          <p:cNvSpPr>
            <a:spLocks noGrp="1"/>
          </p:cNvSpPr>
          <p:nvPr>
            <p:ph type="ftr" sz="quarter" idx="10"/>
          </p:nvPr>
        </p:nvSpPr>
        <p:spPr/>
        <p:txBody>
          <a:bodyPr/>
          <a:lstStyle/>
          <a:p>
            <a:pPr>
              <a:defRPr/>
            </a:pPr>
            <a:r>
              <a:rPr lang="en-US" smtClean="0"/>
              <a:t>Advanced Ag Systems LLC</a:t>
            </a:r>
            <a:endParaRPr lang="en-US"/>
          </a:p>
        </p:txBody>
      </p:sp>
      <p:sp>
        <p:nvSpPr>
          <p:cNvPr id="6" name="Title 1"/>
          <p:cNvSpPr>
            <a:spLocks noGrp="1"/>
          </p:cNvSpPr>
          <p:nvPr>
            <p:ph type="title"/>
          </p:nvPr>
        </p:nvSpPr>
        <p:spPr>
          <a:xfrm>
            <a:off x="762000" y="457200"/>
            <a:ext cx="7772400" cy="1143000"/>
          </a:xfrm>
        </p:spPr>
        <p:txBody>
          <a:bodyPr/>
          <a:lstStyle/>
          <a:p>
            <a:r>
              <a:rPr lang="en-US" b="1" dirty="0" smtClean="0"/>
              <a:t>Winter Forage Rotation Can:</a:t>
            </a:r>
            <a:endParaRPr lang="en-US" dirty="0"/>
          </a:p>
        </p:txBody>
      </p:sp>
    </p:spTree>
    <p:extLst>
      <p:ext uri="{BB962C8B-B14F-4D97-AF65-F5344CB8AC3E}">
        <p14:creationId xmlns:p14="http://schemas.microsoft.com/office/powerpoint/2010/main" val="109667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3400" y="685800"/>
            <a:ext cx="8229600" cy="1524000"/>
          </a:xfrm>
        </p:spPr>
        <p:txBody>
          <a:bodyPr/>
          <a:lstStyle/>
          <a:p>
            <a:r>
              <a:rPr lang="en-US" sz="6000" dirty="0" smtClean="0">
                <a:latin typeface="+mj-lt"/>
              </a:rPr>
              <a:t>Improves Structure Benefits Next Crop</a:t>
            </a:r>
            <a:endParaRPr lang="en-US" sz="6000" dirty="0">
              <a:latin typeface="+mj-lt"/>
            </a:endParaRPr>
          </a:p>
        </p:txBody>
      </p:sp>
      <p:sp>
        <p:nvSpPr>
          <p:cNvPr id="4" name="Subtitle 3"/>
          <p:cNvSpPr>
            <a:spLocks noGrp="1"/>
          </p:cNvSpPr>
          <p:nvPr>
            <p:ph type="subTitle" idx="1"/>
          </p:nvPr>
        </p:nvSpPr>
        <p:spPr>
          <a:xfrm>
            <a:off x="152400" y="2895600"/>
            <a:ext cx="8763000" cy="2438400"/>
          </a:xfrm>
        </p:spPr>
        <p:txBody>
          <a:bodyPr/>
          <a:lstStyle/>
          <a:p>
            <a:r>
              <a:rPr lang="en-US" dirty="0" smtClean="0"/>
              <a:t>Corn grain increased yield 4 – 7%</a:t>
            </a:r>
          </a:p>
          <a:p>
            <a:r>
              <a:rPr lang="en-US" dirty="0" smtClean="0"/>
              <a:t>Soybeans 3yr avg. increased yield 8 – 15%</a:t>
            </a:r>
          </a:p>
          <a:p>
            <a:r>
              <a:rPr lang="en-US" dirty="0" smtClean="0"/>
              <a:t>Nitrate in drainage water reduced 21-38%</a:t>
            </a:r>
          </a:p>
          <a:p>
            <a:r>
              <a:rPr lang="en-US" dirty="0" smtClean="0"/>
              <a:t>Surface permeability in clay loam increased 7X</a:t>
            </a:r>
            <a:endParaRPr lang="en-US" dirty="0"/>
          </a:p>
        </p:txBody>
      </p:sp>
      <p:sp>
        <p:nvSpPr>
          <p:cNvPr id="2" name="Footer Placeholder 1"/>
          <p:cNvSpPr>
            <a:spLocks noGrp="1"/>
          </p:cNvSpPr>
          <p:nvPr>
            <p:ph type="ftr" sz="quarter" idx="11"/>
          </p:nvPr>
        </p:nvSpPr>
        <p:spPr/>
        <p:txBody>
          <a:bodyPr/>
          <a:lstStyle/>
          <a:p>
            <a:pPr>
              <a:defRPr/>
            </a:pPr>
            <a:r>
              <a:rPr lang="en-US" smtClean="0"/>
              <a:t>Advanced Ag Systems LLC</a:t>
            </a:r>
            <a:endParaRPr lang="en-US"/>
          </a:p>
        </p:txBody>
      </p:sp>
      <p:sp>
        <p:nvSpPr>
          <p:cNvPr id="5" name="TextBox 4"/>
          <p:cNvSpPr txBox="1"/>
          <p:nvPr/>
        </p:nvSpPr>
        <p:spPr>
          <a:xfrm>
            <a:off x="5791200" y="6096000"/>
            <a:ext cx="2231701" cy="261610"/>
          </a:xfrm>
          <a:prstGeom prst="rect">
            <a:avLst/>
          </a:prstGeom>
          <a:noFill/>
        </p:spPr>
        <p:txBody>
          <a:bodyPr wrap="none" rtlCol="0">
            <a:spAutoFit/>
          </a:bodyPr>
          <a:lstStyle/>
          <a:p>
            <a:r>
              <a:rPr lang="en-US" sz="1100" dirty="0" smtClean="0"/>
              <a:t>Drury et al J. Environ </a:t>
            </a:r>
            <a:r>
              <a:rPr lang="en-US" sz="1100" dirty="0" err="1" smtClean="0"/>
              <a:t>Qual</a:t>
            </a:r>
            <a:r>
              <a:rPr lang="en-US" sz="1100" dirty="0" smtClean="0"/>
              <a:t> 2012</a:t>
            </a:r>
            <a:endParaRPr lang="en-US" sz="1100" dirty="0"/>
          </a:p>
        </p:txBody>
      </p:sp>
    </p:spTree>
    <p:extLst>
      <p:ext uri="{BB962C8B-B14F-4D97-AF65-F5344CB8AC3E}">
        <p14:creationId xmlns:p14="http://schemas.microsoft.com/office/powerpoint/2010/main" val="3018927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48856"/>
          </a:xfrm>
          <a:prstGeom prst="rect">
            <a:avLst/>
          </a:prstGeom>
        </p:spPr>
      </p:pic>
      <p:sp>
        <p:nvSpPr>
          <p:cNvPr id="3" name="Content Placeholder 2"/>
          <p:cNvSpPr>
            <a:spLocks noGrp="1"/>
          </p:cNvSpPr>
          <p:nvPr>
            <p:ph idx="1"/>
          </p:nvPr>
        </p:nvSpPr>
        <p:spPr>
          <a:xfrm>
            <a:off x="685800" y="1066800"/>
            <a:ext cx="7772400" cy="1219200"/>
          </a:xfrm>
        </p:spPr>
        <p:txBody>
          <a:bodyPr/>
          <a:lstStyle/>
          <a:p>
            <a:pPr algn="ctr">
              <a:spcAft>
                <a:spcPts val="600"/>
              </a:spcAft>
            </a:pPr>
            <a:r>
              <a:rPr lang="en-US" dirty="0" smtClean="0">
                <a:solidFill>
                  <a:schemeClr val="bg1"/>
                </a:solidFill>
                <a:latin typeface="+mn-lt"/>
              </a:rPr>
              <a:t>Reduce </a:t>
            </a:r>
            <a:r>
              <a:rPr lang="en-US" dirty="0">
                <a:solidFill>
                  <a:schemeClr val="bg1"/>
                </a:solidFill>
                <a:latin typeface="+mn-lt"/>
              </a:rPr>
              <a:t>winter and perennial weeds pressure by competition</a:t>
            </a:r>
          </a:p>
          <a:p>
            <a:pPr algn="ctr">
              <a:spcAft>
                <a:spcPts val="600"/>
              </a:spcAft>
            </a:pPr>
            <a:endParaRPr lang="en-US" dirty="0">
              <a:latin typeface="+mn-lt"/>
            </a:endParaRPr>
          </a:p>
          <a:p>
            <a:pPr algn="ctr">
              <a:spcAft>
                <a:spcPts val="600"/>
              </a:spcAft>
            </a:pPr>
            <a:endParaRPr lang="en-US" sz="2400" dirty="0"/>
          </a:p>
        </p:txBody>
      </p:sp>
      <p:sp>
        <p:nvSpPr>
          <p:cNvPr id="4" name="Footer Placeholder 3"/>
          <p:cNvSpPr>
            <a:spLocks noGrp="1"/>
          </p:cNvSpPr>
          <p:nvPr>
            <p:ph type="ftr" sz="quarter" idx="10"/>
          </p:nvPr>
        </p:nvSpPr>
        <p:spPr/>
        <p:txBody>
          <a:bodyPr/>
          <a:lstStyle/>
          <a:p>
            <a:pPr>
              <a:defRPr/>
            </a:pPr>
            <a:r>
              <a:rPr lang="en-US" smtClean="0"/>
              <a:t>Advanced Ag Systems LLC</a:t>
            </a:r>
            <a:endParaRPr lang="en-US"/>
          </a:p>
        </p:txBody>
      </p:sp>
      <p:sp>
        <p:nvSpPr>
          <p:cNvPr id="6" name="Title 1"/>
          <p:cNvSpPr>
            <a:spLocks noGrp="1"/>
          </p:cNvSpPr>
          <p:nvPr>
            <p:ph type="title"/>
          </p:nvPr>
        </p:nvSpPr>
        <p:spPr>
          <a:xfrm>
            <a:off x="711708" y="152400"/>
            <a:ext cx="7772400" cy="1143000"/>
          </a:xfrm>
        </p:spPr>
        <p:txBody>
          <a:bodyPr/>
          <a:lstStyle/>
          <a:p>
            <a:r>
              <a:rPr lang="en-US" b="1" dirty="0" smtClean="0">
                <a:solidFill>
                  <a:schemeClr val="bg1"/>
                </a:solidFill>
                <a:latin typeface="+mj-lt"/>
              </a:rPr>
              <a:t>Winter Forage Rotation Can:</a:t>
            </a:r>
            <a:endParaRPr lang="en-US" dirty="0">
              <a:solidFill>
                <a:schemeClr val="bg1"/>
              </a:solidFill>
              <a:latin typeface="+mj-lt"/>
            </a:endParaRPr>
          </a:p>
        </p:txBody>
      </p:sp>
    </p:spTree>
    <p:extLst>
      <p:ext uri="{BB962C8B-B14F-4D97-AF65-F5344CB8AC3E}">
        <p14:creationId xmlns:p14="http://schemas.microsoft.com/office/powerpoint/2010/main" val="312580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Advanced Ag Systems LLC /NYFVI</a:t>
            </a: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676900" y="982176"/>
            <a:ext cx="3124199" cy="4893647"/>
          </a:xfrm>
          <a:prstGeom prst="rect">
            <a:avLst/>
          </a:prstGeom>
          <a:solidFill>
            <a:schemeClr val="tx1">
              <a:alpha val="75000"/>
            </a:schemeClr>
          </a:solidFill>
        </p:spPr>
        <p:txBody>
          <a:bodyPr wrap="square" rtlCol="0">
            <a:spAutoFit/>
          </a:bodyPr>
          <a:lstStyle/>
          <a:p>
            <a:r>
              <a:rPr lang="en-US" sz="3600" dirty="0" smtClean="0">
                <a:solidFill>
                  <a:srgbClr val="C00000"/>
                </a:solidFill>
              </a:rPr>
              <a:t>No-Till </a:t>
            </a:r>
          </a:p>
          <a:p>
            <a:r>
              <a:rPr lang="en-US" sz="3600" dirty="0" smtClean="0">
                <a:solidFill>
                  <a:srgbClr val="C00000"/>
                </a:solidFill>
              </a:rPr>
              <a:t>Alfalfa</a:t>
            </a:r>
          </a:p>
          <a:p>
            <a:r>
              <a:rPr lang="en-US" sz="3600" dirty="0" smtClean="0">
                <a:solidFill>
                  <a:srgbClr val="C00000"/>
                </a:solidFill>
              </a:rPr>
              <a:t>Red Clover</a:t>
            </a:r>
          </a:p>
          <a:p>
            <a:r>
              <a:rPr lang="en-US" sz="3600" dirty="0" smtClean="0">
                <a:solidFill>
                  <a:srgbClr val="C00000"/>
                </a:solidFill>
              </a:rPr>
              <a:t>Soybeans </a:t>
            </a:r>
          </a:p>
          <a:p>
            <a:r>
              <a:rPr lang="en-US" sz="3600" dirty="0" smtClean="0">
                <a:solidFill>
                  <a:srgbClr val="C00000"/>
                </a:solidFill>
              </a:rPr>
              <a:t>into Winter Forage</a:t>
            </a:r>
          </a:p>
          <a:p>
            <a:r>
              <a:rPr lang="en-US" sz="3200" dirty="0" smtClean="0">
                <a:solidFill>
                  <a:schemeClr val="bg1"/>
                </a:solidFill>
              </a:rPr>
              <a:t>Better Stands</a:t>
            </a:r>
          </a:p>
          <a:p>
            <a:r>
              <a:rPr lang="en-US" sz="3200" dirty="0" smtClean="0">
                <a:solidFill>
                  <a:schemeClr val="bg1"/>
                </a:solidFill>
              </a:rPr>
              <a:t>No Soil Erosion</a:t>
            </a:r>
          </a:p>
          <a:p>
            <a:r>
              <a:rPr lang="en-US" sz="3200" dirty="0" smtClean="0">
                <a:solidFill>
                  <a:schemeClr val="bg1"/>
                </a:solidFill>
              </a:rPr>
              <a:t>Fewer Weeds</a:t>
            </a:r>
            <a:endParaRPr lang="en-US" sz="3200" dirty="0">
              <a:solidFill>
                <a:schemeClr val="bg1"/>
              </a:solidFill>
            </a:endParaRPr>
          </a:p>
        </p:txBody>
      </p:sp>
    </p:spTree>
    <p:extLst>
      <p:ext uri="{BB962C8B-B14F-4D97-AF65-F5344CB8AC3E}">
        <p14:creationId xmlns:p14="http://schemas.microsoft.com/office/powerpoint/2010/main" val="161836007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5"/>
</p:tagLst>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14872</TotalTime>
  <Words>2712</Words>
  <Application>Microsoft Office PowerPoint</Application>
  <PresentationFormat>On-screen Show (4:3)</PresentationFormat>
  <Paragraphs>526</Paragraphs>
  <Slides>50</Slides>
  <Notes>31</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6" baseType="lpstr">
      <vt:lpstr>ＭＳ Ｐゴシック</vt:lpstr>
      <vt:lpstr>Arial</vt:lpstr>
      <vt:lpstr>Times New Roman</vt:lpstr>
      <vt:lpstr>Default Design</vt:lpstr>
      <vt:lpstr>5_Default Design</vt:lpstr>
      <vt:lpstr>Bitmap Image</vt:lpstr>
      <vt:lpstr>Fall Nitrogen Management for Winter Forage</vt:lpstr>
      <vt:lpstr>PowerPoint Presentation</vt:lpstr>
      <vt:lpstr>PowerPoint Presentation</vt:lpstr>
      <vt:lpstr>PowerPoint Presentation</vt:lpstr>
      <vt:lpstr>Winter Forages are  Cover Crops on Steroids:  .</vt:lpstr>
      <vt:lpstr>Winter Forage Rotation Can:</vt:lpstr>
      <vt:lpstr>Improves Structure Benefits Next Crop</vt:lpstr>
      <vt:lpstr>Winter Forage Rotation Can:</vt:lpstr>
      <vt:lpstr>PowerPoint Presentation</vt:lpstr>
      <vt:lpstr>PowerPoint Presentation</vt:lpstr>
      <vt:lpstr>PowerPoint Presentation</vt:lpstr>
      <vt:lpstr>PowerPoint Presentation</vt:lpstr>
      <vt:lpstr>Benefits Accrue According to Fall Biomass Produced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Double Crop System   </vt:lpstr>
      <vt:lpstr>Double Crop with Short Season vs Straight Traditional Corn Silage</vt:lpstr>
      <vt:lpstr>3/4 ton of silage lost for every 5 day shorter season corn</vt:lpstr>
      <vt:lpstr>3 ton of  corn silage lost  3780 lbs of milk lost/acre </vt:lpstr>
      <vt:lpstr>Am I a Corn Grower also Growing Winter Forage</vt:lpstr>
      <vt:lpstr>PowerPoint Presentation</vt:lpstr>
      <vt:lpstr>Sorghum sp. can Protect the Environment  ½ the soil erosion of conventional corn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Nutrient Make-up: BMR Sorghum Sudan pre grain fill</vt:lpstr>
      <vt:lpstr>PowerPoint Presentation</vt:lpstr>
      <vt:lpstr>PowerPoint Presentation</vt:lpstr>
      <vt:lpstr>PowerPoint Presentation</vt:lpstr>
      <vt:lpstr>PowerPoint Presentation</vt:lpstr>
      <vt:lpstr>Sorghum vs. Corn: CNCPS</vt:lpstr>
      <vt:lpstr>Sorghum Time of Harvest 2015</vt:lpstr>
      <vt:lpstr>Sorghum Time of Harvest 2015</vt:lpstr>
      <vt:lpstr>Conclusions</vt:lpstr>
      <vt:lpstr>Conclusions</vt:lpstr>
      <vt:lpstr>PowerPoint Presentation</vt:lpstr>
      <vt:lpstr>PowerPoint Presentation</vt:lpstr>
    </vt:vector>
  </TitlesOfParts>
  <Company>Cornell Cooperative Extension of Rensselaer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of Harvest Not Nitrogen, Controls Milk/ton Feed Quality</dc:title>
  <dc:creator>Tom Kilcer</dc:creator>
  <cp:lastModifiedBy>CHuber</cp:lastModifiedBy>
  <cp:revision>656</cp:revision>
  <cp:lastPrinted>2016-12-08T00:09:50Z</cp:lastPrinted>
  <dcterms:created xsi:type="dcterms:W3CDTF">2004-01-14T00:43:19Z</dcterms:created>
  <dcterms:modified xsi:type="dcterms:W3CDTF">2017-12-20T16:09:05Z</dcterms:modified>
</cp:coreProperties>
</file>