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64" r:id="rId4"/>
    <p:sldId id="293" r:id="rId5"/>
    <p:sldId id="294" r:id="rId6"/>
    <p:sldId id="295" r:id="rId7"/>
    <p:sldId id="297" r:id="rId8"/>
    <p:sldId id="298" r:id="rId9"/>
    <p:sldId id="311" r:id="rId10"/>
    <p:sldId id="305" r:id="rId11"/>
    <p:sldId id="301" r:id="rId12"/>
    <p:sldId id="304" r:id="rId13"/>
    <p:sldId id="307" r:id="rId14"/>
    <p:sldId id="30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893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3"/>
    <p:restoredTop sz="94754"/>
  </p:normalViewPr>
  <p:slideViewPr>
    <p:cSldViewPr snapToGrid="0">
      <p:cViewPr varScale="1">
        <p:scale>
          <a:sx n="64" d="100"/>
          <a:sy n="64" d="100"/>
        </p:scale>
        <p:origin x="12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9AF194-C3E6-3A4C-8343-2837874475CC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9292-A1A2-F648-8AA4-C0536592D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37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7386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27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13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97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688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9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76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411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497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2253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129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C6788C-DC8F-F544-BE53-B10FDEF356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032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BF87C-2DBC-606B-3912-9F0DA01C8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A1496-157C-A74A-BC87-E3C8F871A4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5ADC-B7F9-4E2C-B61B-7C04EE9D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F2068-B54A-F7BE-1BA5-35E44BC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E43EE-7312-CE38-1494-A9CE9266F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79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F4CCB-1FCC-6A0E-9ADD-E0B0DFBC9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41C97-F31D-6281-5205-997D8F8A77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A9887-D976-FA33-17EC-300644C5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37A57-064A-510A-9DEE-B8612F81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47701-D158-347F-CE3E-FB46A9217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9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AD4CB9-55F7-7FC8-7E26-8391250589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F3DF3C-2135-F463-83B2-7BA99747A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2FAC4-EC23-39AE-ECFA-1534EB2C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A0490-DDF9-5BCD-FD35-44408FA1E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467FE7-0750-E1C6-C88E-F6BC81AD5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7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none" baseline="0">
                <a:solidFill>
                  <a:srgbClr val="0021A5"/>
                </a:solidFill>
                <a:latin typeface="Gentona Book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Gentona Book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747DA-91B6-7C40-BA75-BF96E770E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3BDC5-E392-1140-B08E-997D1CAAF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887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A9480B-3F78-104D-B62E-A8078E326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67E810-7430-BC4A-981E-A2542C5803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19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01917"/>
            <a:ext cx="10515600" cy="2852737"/>
          </a:xfrm>
        </p:spPr>
        <p:txBody>
          <a:bodyPr anchor="b"/>
          <a:lstStyle>
            <a:lvl1pPr>
              <a:defRPr sz="6000" b="1" i="0" cap="none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816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5B3056-3F76-7944-B719-7AD081EA43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B19C7B-7128-234A-ADEE-B06480EA8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8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59DDD9B-1285-8442-BF20-C688F1BA3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4E6E06-0E4D-174E-BA27-42FB23D74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18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3365E1E-0997-F54B-B7AE-53318E12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851ED3-409F-FB41-A2AC-52D697FFC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2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54C49-70B1-6D4B-970F-FE0061261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D4E82F-55BF-B844-8002-1938FBA31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31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90F15B-9529-3D40-98BE-6A5D0CC2A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947DC0-BD23-7245-BA01-DBC246236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55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7BB94-0B87-B14D-ABD4-8458B9091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6771A5-853B-2E4D-9DC0-C8BDA94DC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2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623C-3E6C-CD8C-08B9-A2F3A5CE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480CA-C87D-5B08-CCE0-4D986FCDC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EFD5F-3334-7F1B-EF69-93D6D29A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C689D-88B7-9589-B701-50C66D9DA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57890-2206-5FBD-4A8E-37F622233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56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A81662-AD7A-1749-9BDE-F088F769A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52"/>
          <a:stretch/>
        </p:blipFill>
        <p:spPr>
          <a:xfrm rot="5400000">
            <a:off x="5954950" y="-5954950"/>
            <a:ext cx="282100" cy="12192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480083-2F22-514F-9CE4-343E5EE0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645"/>
          <a:stretch/>
        </p:blipFill>
        <p:spPr>
          <a:xfrm rot="5400000">
            <a:off x="5216761" y="1237508"/>
            <a:ext cx="97318" cy="1053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46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C008-AC4D-C58B-874C-859571D86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2CCB2-5794-33A6-AC88-0E31837D9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73E24-253A-AA2E-57FE-998AB8FF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D0B36-FA18-36CC-181D-5EF5452CC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78759-BBDD-698C-A1A7-E84562C3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7C6DF-B849-F14E-E031-A9BA582CB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BFE23-9484-6A26-F6C3-F5021C73C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76D41-A595-AFE1-0493-D48E9DF02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2005C-5883-E073-85C6-2422B49E0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38DC5-F68B-B3F1-9ACC-2F674B3C1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76BA6-BC13-8642-EF5E-4FF1C4B82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6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9B31-547C-02F2-F3D4-28E82E16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8EF9C-4F99-49F1-4821-B56D859A9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57426F-070C-0F4A-7F64-1807E07847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B37793-8CE6-2CF5-4BFA-A0B0623A3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96A6E9-79EF-B151-6D8C-486A2DE91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9876B0-13B2-9390-0F8E-B20493579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71649F-36DC-22E1-C40E-0564C26B2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BA1554-F775-B028-6895-453E8DDE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784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191-4F9A-FD5D-77CD-230E4BE2E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3A2558-8B83-8F3D-DB5E-2B82999AF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E7E3EF-13F3-B7DB-4910-A29D9C653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C6AC9-CAD9-3EE9-691C-737DD251A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42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7E0DD7-C39E-672E-CF10-197CEE8FA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A671D-EFF0-C4A7-FC15-2D124F449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E80D4-8A39-D0C5-26DA-7EDAA366D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5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22D0-E817-C492-235F-01DCFD85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F4B3A-5AED-FF49-1778-1B5B0501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B4416E-D529-B008-69F3-301E23A2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9C2F1A-141A-6232-C54A-321F97B88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908A4F-F27F-3D5D-9A6D-6D72311CD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DEFFC-0D8F-EADA-04DA-2BF225D55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4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FF40C-9474-575B-AC35-52546C99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78DF93-B822-2C4E-0153-2924D3386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78004-8111-B5A5-B464-D22C41C1E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137BE-48E4-4221-6FAC-D9B9F9873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DEEC3-BE9F-5F2E-DED9-55C7D2E5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C665B7-2441-2460-A13D-72DEB2D07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0C8186-AA1A-2BBC-650B-D6882EC1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A3C1D-0E11-8864-2D25-FEB0F105C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6A710-D96E-37B2-B3C6-C372032C35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09F1D-3A63-5346-BD66-5011BA84FF42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9D7B-AA9D-983F-AD2C-B1A2DE4F8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D7F92-B700-EC89-F139-4B58E3D879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1A713-0A6B-6649-996D-0DFA18415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1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UF/IFAS logo.">
            <a:extLst>
              <a:ext uri="{FF2B5EF4-FFF2-40B4-BE49-F238E27FC236}">
                <a16:creationId xmlns:a16="http://schemas.microsoft.com/office/drawing/2014/main" id="{8FFA9CEF-2C0F-EE4B-BEB4-1E51DC8B4C1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4035" y="6311900"/>
            <a:ext cx="1197069" cy="3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4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1A5"/>
          </a:solidFill>
          <a:latin typeface="Gentona Book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ntona Book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emf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emf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emf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A0692E6-4B36-52F9-A527-7D3A0160FC96}"/>
              </a:ext>
            </a:extLst>
          </p:cNvPr>
          <p:cNvSpPr txBox="1"/>
          <p:nvPr/>
        </p:nvSpPr>
        <p:spPr>
          <a:xfrm>
            <a:off x="1116226" y="2725798"/>
            <a:ext cx="99595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b="1" kern="14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 an Optimum Legume Proportion in Legume-Grass Pastures: From Radiation Use Efficiency to Animal Performance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7A7E46F-118B-7515-955B-5863D2314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5"/>
          <a:stretch/>
        </p:blipFill>
        <p:spPr>
          <a:xfrm rot="5400000">
            <a:off x="5490003" y="-4268792"/>
            <a:ext cx="1211994" cy="12192000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B4D323F-1316-008A-A833-F2816A8FF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130" y="0"/>
            <a:ext cx="1021869" cy="1204603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A19E48D0-154C-FC84-86B0-7CCC1356C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80124"/>
            <a:ext cx="12192000" cy="2397488"/>
          </a:xfrm>
        </p:spPr>
        <p:txBody>
          <a:bodyPr anchor="ctr">
            <a:normAutofit/>
          </a:bodyPr>
          <a:lstStyle/>
          <a:p>
            <a:pPr algn="ctr">
              <a:spcBef>
                <a:spcPts val="400"/>
              </a:spcBef>
              <a:tabLst>
                <a:tab pos="3200400" algn="ctr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Nicolas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Caram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Lynn E. Sollenberger, Marcelo O. Wallau, and Jose C.B.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Dubeux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Jr.</a:t>
            </a:r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tabLst>
                <a:tab pos="3200400" algn="ctr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October 30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2023</a:t>
            </a:r>
            <a:endParaRPr lang="en-US" baseline="30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ts val="400"/>
              </a:spcBef>
              <a:tabLst>
                <a:tab pos="3200400" algn="ctr"/>
              </a:tabLst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St. Louis, MO.</a:t>
            </a:r>
            <a:endParaRPr lang="en-US" sz="2800" baseline="30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19DBE3-80DD-0D5B-AE35-718EF651F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460" y="0"/>
            <a:ext cx="5097077" cy="241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58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0" y="261558"/>
            <a:ext cx="1219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4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Animal daily gain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AEA465-076B-C08E-D2C7-E857FF3BBA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013" t="24728" r="29412" b="25309"/>
          <a:stretch/>
        </p:blipFill>
        <p:spPr>
          <a:xfrm>
            <a:off x="2489293" y="1677318"/>
            <a:ext cx="7213413" cy="4652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949BE1-D3F9-CF84-9827-0847E03CED36}"/>
              </a:ext>
            </a:extLst>
          </p:cNvPr>
          <p:cNvSpPr txBox="1"/>
          <p:nvPr/>
        </p:nvSpPr>
        <p:spPr>
          <a:xfrm>
            <a:off x="3517900" y="1930400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QP = Max 39 %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0.317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-24.4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62.7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027CA-A80A-A02D-CA56-B09648DDFCA2}"/>
              </a:ext>
            </a:extLst>
          </p:cNvPr>
          <p:cNvSpPr txBox="1"/>
          <p:nvPr/>
        </p:nvSpPr>
        <p:spPr>
          <a:xfrm>
            <a:off x="7188200" y="4318000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= Max 30 % </a:t>
            </a:r>
          </a:p>
          <a:p>
            <a:pPr algn="r"/>
            <a:r>
              <a:rPr lang="el-G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β0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0.329</a:t>
            </a:r>
          </a:p>
          <a:p>
            <a:pPr algn="r"/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-24.0</a:t>
            </a:r>
          </a:p>
          <a:p>
            <a:pPr algn="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61.7 </a:t>
            </a:r>
            <a:r>
              <a:rPr lang="el-G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60E4AE-6F84-CE96-FA5D-56B680596ED6}"/>
              </a:ext>
            </a:extLst>
          </p:cNvPr>
          <p:cNvSpPr/>
          <p:nvPr/>
        </p:nvSpPr>
        <p:spPr>
          <a:xfrm>
            <a:off x="7023100" y="1917700"/>
            <a:ext cx="1079500" cy="3587929"/>
          </a:xfrm>
          <a:prstGeom prst="rect">
            <a:avLst/>
          </a:prstGeom>
          <a:solidFill>
            <a:schemeClr val="accent1">
              <a:alpha val="436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2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0" y="203569"/>
            <a:ext cx="1219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400" spc="-5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Gain per hectare</a:t>
            </a:r>
            <a:endParaRPr kumimoji="0" lang="en-US" sz="3600" b="0" i="0" u="none" strike="noStrike" kern="14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120BACE-4D1E-51FC-CF2B-8A3D3742A35A}"/>
              </a:ext>
            </a:extLst>
          </p:cNvPr>
          <p:cNvGrpSpPr/>
          <p:nvPr/>
        </p:nvGrpSpPr>
        <p:grpSpPr>
          <a:xfrm>
            <a:off x="2727332" y="-4887"/>
            <a:ext cx="9466468" cy="6862888"/>
            <a:chOff x="2729132" y="-4887"/>
            <a:chExt cx="9466468" cy="686288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22B980-A495-4B32-AE91-DDAF4C771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4023" t="21166" r="34151" b="42028"/>
            <a:stretch/>
          </p:blipFill>
          <p:spPr>
            <a:xfrm>
              <a:off x="2729132" y="1799407"/>
              <a:ext cx="6809935" cy="4429942"/>
            </a:xfrm>
            <a:prstGeom prst="rect">
              <a:avLst/>
            </a:prstGeom>
          </p:spPr>
        </p:pic>
        <p:pic>
          <p:nvPicPr>
            <p:cNvPr id="17" name="Picture 16" descr="Logo, company name&#10;&#10;Description automatically generated">
              <a:extLst>
                <a:ext uri="{FF2B5EF4-FFF2-40B4-BE49-F238E27FC236}">
                  <a16:creationId xmlns:a16="http://schemas.microsoft.com/office/drawing/2014/main" id="{8BC574A8-C339-96CA-9549-E436E1FCC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74830" y="5309063"/>
              <a:ext cx="1313970" cy="154893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1A8908-C057-73FB-D728-D7CB8342F3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260" y="-4887"/>
              <a:ext cx="1456340" cy="6904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801139-9D42-7DB9-EB96-09B71C64DDB1}"/>
                </a:ext>
              </a:extLst>
            </p:cNvPr>
            <p:cNvSpPr txBox="1"/>
            <p:nvPr/>
          </p:nvSpPr>
          <p:spPr>
            <a:xfrm>
              <a:off x="3517900" y="1930400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QP = Max 40 % </a:t>
              </a:r>
            </a:p>
            <a:p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β0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157</a:t>
              </a:r>
            </a:p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AICc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187.2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= 56.7 </a:t>
              </a:r>
              <a:r>
                <a:rPr lang="el-GR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90D489D-80B1-62B7-DFD3-5B3DB70F5F93}"/>
                </a:ext>
              </a:extLst>
            </p:cNvPr>
            <p:cNvSpPr txBox="1"/>
            <p:nvPr/>
          </p:nvSpPr>
          <p:spPr>
            <a:xfrm>
              <a:off x="7131928" y="4318000"/>
              <a:ext cx="21590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LP = Max 29 % </a:t>
              </a:r>
            </a:p>
            <a:p>
              <a:pPr algn="r"/>
              <a:r>
                <a:rPr lang="el-G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β0</a:t>
              </a:r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164</a:t>
              </a:r>
            </a:p>
            <a:p>
              <a:pPr algn="r"/>
              <a:r>
                <a:rPr lang="en-US" dirty="0" err="1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AICc</a:t>
              </a:r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187.3</a:t>
              </a:r>
            </a:p>
            <a:p>
              <a:pPr algn="r"/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baseline="30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56.3 </a:t>
              </a:r>
              <a:r>
                <a:rPr lang="el-GR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146DBD-7984-DD48-62AA-7AA60A0E537D}"/>
                </a:ext>
              </a:extLst>
            </p:cNvPr>
            <p:cNvSpPr/>
            <p:nvPr/>
          </p:nvSpPr>
          <p:spPr>
            <a:xfrm>
              <a:off x="6996333" y="1905000"/>
              <a:ext cx="1079500" cy="3681023"/>
            </a:xfrm>
            <a:prstGeom prst="rect">
              <a:avLst/>
            </a:prstGeom>
            <a:solidFill>
              <a:schemeClr val="accent1">
                <a:alpha val="43618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1353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0" y="41200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Conclusions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4F0661-9B5D-887D-E07C-6D99B107C8A4}"/>
              </a:ext>
            </a:extLst>
          </p:cNvPr>
          <p:cNvSpPr txBox="1"/>
          <p:nvPr/>
        </p:nvSpPr>
        <p:spPr>
          <a:xfrm>
            <a:off x="609600" y="1137926"/>
            <a:ext cx="1113608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Overlap in optimum legume proportion to maximize primary and secondary production (~ 30%)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optimum levels (compared with bahiagrass monoculture):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+ 100% in RUE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+ 85% ADG and + 105% Gain per area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Herbivores compensate legume in diet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Report and analyze legume in pasture as continuous data</a:t>
            </a:r>
          </a:p>
        </p:txBody>
      </p:sp>
    </p:spTree>
    <p:extLst>
      <p:ext uri="{BB962C8B-B14F-4D97-AF65-F5344CB8AC3E}">
        <p14:creationId xmlns:p14="http://schemas.microsoft.com/office/powerpoint/2010/main" val="205905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5B35ABC-884B-A901-7D93-D49FD26B88FD}"/>
              </a:ext>
            </a:extLst>
          </p:cNvPr>
          <p:cNvSpPr/>
          <p:nvPr/>
        </p:nvSpPr>
        <p:spPr>
          <a:xfrm>
            <a:off x="6608115" y="4030602"/>
            <a:ext cx="2013857" cy="154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-1" y="1850748"/>
            <a:ext cx="1219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ncaramfernandezv@ufl.edu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pic>
        <p:nvPicPr>
          <p:cNvPr id="6" name="Picture 5" descr="A blue sign with white text&#10;&#10;Description automatically generated">
            <a:extLst>
              <a:ext uri="{FF2B5EF4-FFF2-40B4-BE49-F238E27FC236}">
                <a16:creationId xmlns:a16="http://schemas.microsoft.com/office/drawing/2014/main" id="{2D1AB486-67D7-F247-5A0C-E370EF199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8621" y="4418692"/>
            <a:ext cx="1835299" cy="772758"/>
          </a:xfrm>
          <a:prstGeom prst="rect">
            <a:avLst/>
          </a:prstGeom>
        </p:spPr>
      </p:pic>
      <p:pic>
        <p:nvPicPr>
          <p:cNvPr id="2050" name="Picture 2" descr="ANII: Becas de Maestría y Doctorado en Uruguay">
            <a:extLst>
              <a:ext uri="{FF2B5EF4-FFF2-40B4-BE49-F238E27FC236}">
                <a16:creationId xmlns:a16="http://schemas.microsoft.com/office/drawing/2014/main" id="{9833E916-944B-4B2A-3F29-A9AFB50A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729" y="4402533"/>
            <a:ext cx="1690630" cy="92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tional SARE Logo - SARE">
            <a:extLst>
              <a:ext uri="{FF2B5EF4-FFF2-40B4-BE49-F238E27FC236}">
                <a16:creationId xmlns:a16="http://schemas.microsoft.com/office/drawing/2014/main" id="{CDBB3EB5-71B8-CE2B-9014-B2A6937E7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99" y="4030602"/>
            <a:ext cx="1875668" cy="15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927EA7E-FD50-2612-CC2F-E5AD4473E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3567" y="4030602"/>
            <a:ext cx="1313970" cy="1548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A289D7-A785-4018-392D-440A41979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65"/>
          <a:stretch/>
        </p:blipFill>
        <p:spPr>
          <a:xfrm rot="5400000">
            <a:off x="5874951" y="410322"/>
            <a:ext cx="442097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4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60E23F-75C6-6269-9D91-A0CADBB5E7FA}"/>
              </a:ext>
            </a:extLst>
          </p:cNvPr>
          <p:cNvSpPr txBox="1"/>
          <p:nvPr/>
        </p:nvSpPr>
        <p:spPr>
          <a:xfrm>
            <a:off x="0" y="325222"/>
            <a:ext cx="1219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Florida grazing systems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600" kern="1400" spc="-5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813651" y="1301662"/>
            <a:ext cx="11281893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Bahiagrass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the 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most important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pasture species</a:t>
            </a:r>
            <a:endParaRPr lang="en-US" sz="28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Limitations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High dependence on 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fertilizer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summer slump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 in animal gain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Alternative: introduction of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rhizoma peanut </a:t>
            </a:r>
            <a:r>
              <a:rPr kumimoji="0" lang="en-US" sz="2800" b="0" i="0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into </a:t>
            </a:r>
            <a:r>
              <a:rPr kumimoji="0" lang="en-US" sz="2800" b="0" i="0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bahiagrass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Increases nutritive value, animal performance and N cycling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280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Persistent, no N fertilization costs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1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203200" y="340349"/>
            <a:ext cx="11299371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>
                <a:tab pos="0" algn="l"/>
              </a:tabLst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Realized legume proportion can vary widely:</a:t>
            </a:r>
          </a:p>
          <a:p>
            <a:pPr lvl="1">
              <a:spcAft>
                <a:spcPts val="1200"/>
              </a:spcAft>
              <a:tabLst>
                <a:tab pos="0" algn="l"/>
              </a:tabLst>
            </a:pPr>
            <a:r>
              <a:rPr lang="en-US" sz="2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Implications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Below the optimum: decrease RUE, BNF and animal gain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Above the optimum: decrease RUE and forage accumulation, increase N cycling and potential losses, little increase in ADG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lang="en-US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spcAft>
                <a:spcPts val="1200"/>
              </a:spcAft>
              <a:tabLst>
                <a:tab pos="0" algn="l"/>
              </a:tabLst>
            </a:pPr>
            <a:r>
              <a:rPr kumimoji="0" lang="en-US" sz="2800" b="1" i="0" u="none" strike="noStrike" kern="14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OBJECTIVES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1200"/>
              </a:spcAft>
              <a:tabLst>
                <a:tab pos="0" algn="l"/>
              </a:tabLst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an optimum range of legume proportion that maximizes RUE and animal gain to design more efficient grazing systems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34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219920" y="412001"/>
            <a:ext cx="1130846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 &amp;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marR="0" lvl="2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8DBA2-D427-9BA5-E585-977F2DD261AB}"/>
              </a:ext>
            </a:extLst>
          </p:cNvPr>
          <p:cNvSpPr txBox="1"/>
          <p:nvPr/>
        </p:nvSpPr>
        <p:spPr>
          <a:xfrm>
            <a:off x="609600" y="1106956"/>
            <a:ext cx="1158240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area:  long term pasture in Gainesville, FL.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kern="1400" spc="-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Treatments: 8, 0.5-ha experimental units with a range of 0-50% of </a:t>
            </a:r>
            <a:r>
              <a:rPr lang="en-US" sz="2800" kern="1400" spc="-5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rhizoma</a:t>
            </a: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peanut </a:t>
            </a:r>
          </a:p>
          <a:p>
            <a:pPr marL="1028700" lvl="1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Continuously stocked for 4 months (Jun-Sept), 2022 and 2023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Forage allowance: 1.5 kg DM kg</a:t>
            </a:r>
            <a:r>
              <a:rPr lang="en-US" sz="2800" kern="1400" spc="-50" baseline="30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LW</a:t>
            </a:r>
          </a:p>
          <a:p>
            <a:pPr marL="1485900" lvl="2" indent="-5715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Yearling heifers of ~ 400 kg LW and 15 months of age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endParaRPr lang="en-US" sz="2800" kern="1400" spc="-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kern="1400" spc="-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219920" y="270487"/>
            <a:ext cx="1130846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MATERIALS &amp; METHODS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371600" marR="0" lvl="2" indent="-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8DBA2-D427-9BA5-E585-977F2DD261AB}"/>
              </a:ext>
            </a:extLst>
          </p:cNvPr>
          <p:cNvSpPr txBox="1"/>
          <p:nvPr/>
        </p:nvSpPr>
        <p:spPr>
          <a:xfrm>
            <a:off x="980661" y="744950"/>
            <a:ext cx="1121133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4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Responses: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Legume proportion</a:t>
            </a:r>
            <a:r>
              <a:rPr kumimoji="0" lang="en-US" sz="2800" b="0" i="0" u="none" strike="noStrike" kern="14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(independent variable)</a:t>
            </a:r>
            <a:endParaRPr lang="en-US" sz="2800" kern="1400" spc="-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forage production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RUE in 3 cages per EU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Diet selection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Carrying capacity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Gain per animal and per hectare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lang="en-US" sz="900" kern="1400" spc="-5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en-US" sz="2800" kern="1400" spc="-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Analyzing legume in pasture as continuous data (%)</a:t>
            </a:r>
          </a:p>
          <a:p>
            <a:pPr marL="1028700" lvl="1" indent="-571500">
              <a:buFont typeface="Arial" panose="020B0604020202020204" pitchFamily="34" charset="0"/>
              <a:buChar char="•"/>
              <a:defRPr/>
            </a:pPr>
            <a:endParaRPr kumimoji="0" lang="en-US" sz="2800" b="0" i="0" u="none" strike="noStrike" kern="14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4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4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C33EB5C-EB01-C035-A693-A5A2F8B6F4D7}"/>
              </a:ext>
            </a:extLst>
          </p:cNvPr>
          <p:cNvCxnSpPr/>
          <p:nvPr/>
        </p:nvCxnSpPr>
        <p:spPr>
          <a:xfrm>
            <a:off x="4257077" y="4439076"/>
            <a:ext cx="0" cy="171305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B651D06-C478-A4C8-3181-C635968CE15D}"/>
              </a:ext>
            </a:extLst>
          </p:cNvPr>
          <p:cNvCxnSpPr>
            <a:cxnSpLocks/>
          </p:cNvCxnSpPr>
          <p:nvPr/>
        </p:nvCxnSpPr>
        <p:spPr>
          <a:xfrm flipH="1">
            <a:off x="4237508" y="6142025"/>
            <a:ext cx="326227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DF1FA63-365D-B10B-4CB6-B2841483BE7F}"/>
              </a:ext>
            </a:extLst>
          </p:cNvPr>
          <p:cNvSpPr txBox="1"/>
          <p:nvPr/>
        </p:nvSpPr>
        <p:spPr>
          <a:xfrm>
            <a:off x="4672647" y="6148848"/>
            <a:ext cx="292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Legume proportion (%)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3E5FA2-A860-3E07-2004-3083C4ED3C2F}"/>
              </a:ext>
            </a:extLst>
          </p:cNvPr>
          <p:cNvSpPr txBox="1"/>
          <p:nvPr/>
        </p:nvSpPr>
        <p:spPr>
          <a:xfrm rot="16200000">
            <a:off x="2586536" y="4453589"/>
            <a:ext cx="2928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137015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183164" y="262297"/>
            <a:ext cx="113084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Forage accumulation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618A0-CC6E-01C2-6D6D-81E9BD21A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9149" y="1616514"/>
            <a:ext cx="8873701" cy="4781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CA5FDB-AE3F-0C45-1A24-E596AC55A213}"/>
              </a:ext>
            </a:extLst>
          </p:cNvPr>
          <p:cNvSpPr txBox="1"/>
          <p:nvPr/>
        </p:nvSpPr>
        <p:spPr>
          <a:xfrm>
            <a:off x="3226955" y="2082800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QP = Max 42 % </a:t>
            </a:r>
          </a:p>
          <a:p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β0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3135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290.67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61.9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A210F-E825-37C6-22F0-54AAA2445B41}"/>
              </a:ext>
            </a:extLst>
          </p:cNvPr>
          <p:cNvSpPr txBox="1"/>
          <p:nvPr/>
        </p:nvSpPr>
        <p:spPr>
          <a:xfrm>
            <a:off x="8043938" y="4470403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LP = Max 31 % </a:t>
            </a:r>
          </a:p>
          <a:p>
            <a:pPr algn="r"/>
            <a:r>
              <a:rPr lang="el-G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β0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3335</a:t>
            </a:r>
          </a:p>
          <a:p>
            <a:pPr algn="r"/>
            <a:r>
              <a:rPr lang="en-US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AICc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290.57</a:t>
            </a:r>
          </a:p>
          <a:p>
            <a:pPr algn="r"/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62.1 </a:t>
            </a:r>
            <a:r>
              <a:rPr lang="el-G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0B10F5-DFA8-3295-6F63-5074A70FC829}"/>
              </a:ext>
            </a:extLst>
          </p:cNvPr>
          <p:cNvSpPr/>
          <p:nvPr/>
        </p:nvSpPr>
        <p:spPr>
          <a:xfrm>
            <a:off x="7497745" y="2082800"/>
            <a:ext cx="1296381" cy="3587932"/>
          </a:xfrm>
          <a:prstGeom prst="rect">
            <a:avLst/>
          </a:prstGeom>
          <a:solidFill>
            <a:schemeClr val="accent1">
              <a:alpha val="43618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F3A886-CFBE-E0BF-5553-4EE60C60F2B6}"/>
              </a:ext>
            </a:extLst>
          </p:cNvPr>
          <p:cNvCxnSpPr>
            <a:cxnSpLocks/>
          </p:cNvCxnSpPr>
          <p:nvPr/>
        </p:nvCxnSpPr>
        <p:spPr>
          <a:xfrm flipV="1">
            <a:off x="3515322" y="3327009"/>
            <a:ext cx="4076543" cy="195860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F2E5C4F-1CB2-DA90-19E1-E02F4AC53AF1}"/>
              </a:ext>
            </a:extLst>
          </p:cNvPr>
          <p:cNvCxnSpPr>
            <a:cxnSpLocks/>
          </p:cNvCxnSpPr>
          <p:nvPr/>
        </p:nvCxnSpPr>
        <p:spPr>
          <a:xfrm>
            <a:off x="7584711" y="3327009"/>
            <a:ext cx="2257984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A24A29-CF55-D4B3-65FE-320DF83378FB}"/>
              </a:ext>
            </a:extLst>
          </p:cNvPr>
          <p:cNvSpPr/>
          <p:nvPr/>
        </p:nvSpPr>
        <p:spPr>
          <a:xfrm>
            <a:off x="9795802" y="3283128"/>
            <a:ext cx="133859" cy="1071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219919" y="311222"/>
            <a:ext cx="1130846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lang="en-US" sz="3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use efficiency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6B828EB-B072-4BAD-AC83-1D95927FF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17774"/>
              </p:ext>
            </p:extLst>
          </p:nvPr>
        </p:nvGraphicFramePr>
        <p:xfrm>
          <a:off x="838227" y="2048606"/>
          <a:ext cx="10071851" cy="35101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0864">
                  <a:extLst>
                    <a:ext uri="{9D8B030D-6E8A-4147-A177-3AD203B41FA5}">
                      <a16:colId xmlns:a16="http://schemas.microsoft.com/office/drawing/2014/main" val="793353794"/>
                    </a:ext>
                  </a:extLst>
                </a:gridCol>
                <a:gridCol w="910864">
                  <a:extLst>
                    <a:ext uri="{9D8B030D-6E8A-4147-A177-3AD203B41FA5}">
                      <a16:colId xmlns:a16="http://schemas.microsoft.com/office/drawing/2014/main" val="1172368759"/>
                    </a:ext>
                  </a:extLst>
                </a:gridCol>
                <a:gridCol w="1109731">
                  <a:extLst>
                    <a:ext uri="{9D8B030D-6E8A-4147-A177-3AD203B41FA5}">
                      <a16:colId xmlns:a16="http://schemas.microsoft.com/office/drawing/2014/main" val="336801601"/>
                    </a:ext>
                  </a:extLst>
                </a:gridCol>
                <a:gridCol w="1022396">
                  <a:extLst>
                    <a:ext uri="{9D8B030D-6E8A-4147-A177-3AD203B41FA5}">
                      <a16:colId xmlns:a16="http://schemas.microsoft.com/office/drawing/2014/main" val="2445547044"/>
                    </a:ext>
                  </a:extLst>
                </a:gridCol>
                <a:gridCol w="819500">
                  <a:extLst>
                    <a:ext uri="{9D8B030D-6E8A-4147-A177-3AD203B41FA5}">
                      <a16:colId xmlns:a16="http://schemas.microsoft.com/office/drawing/2014/main" val="2005104220"/>
                    </a:ext>
                  </a:extLst>
                </a:gridCol>
                <a:gridCol w="2797605">
                  <a:extLst>
                    <a:ext uri="{9D8B030D-6E8A-4147-A177-3AD203B41FA5}">
                      <a16:colId xmlns:a16="http://schemas.microsoft.com/office/drawing/2014/main" val="3614609981"/>
                    </a:ext>
                  </a:extLst>
                </a:gridCol>
                <a:gridCol w="2500891">
                  <a:extLst>
                    <a:ext uri="{9D8B030D-6E8A-4147-A177-3AD203B41FA5}">
                      <a16:colId xmlns:a16="http://schemas.microsoft.com/office/drawing/2014/main" val="2952179981"/>
                    </a:ext>
                  </a:extLst>
                </a:gridCol>
              </a:tblGrid>
              <a:tr h="54020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fit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1800" b="0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1800" u="none" strike="noStrike" baseline="30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baseline="30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 point at legume proportion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Superiority at critical proportion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56986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+ 108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579941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0.029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+ 101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8294953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Quadratic*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+ 50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885419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Linear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0.005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4288379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+ 67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6787452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Quadratic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+ 170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43383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Piecewise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+ 114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005584"/>
                  </a:ext>
                </a:extLst>
              </a:tr>
              <a:tr h="292498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NS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4570245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4B71EE6-E551-D176-7335-270467A5145B}"/>
              </a:ext>
            </a:extLst>
          </p:cNvPr>
          <p:cNvCxnSpPr/>
          <p:nvPr/>
        </p:nvCxnSpPr>
        <p:spPr>
          <a:xfrm>
            <a:off x="838227" y="2048606"/>
            <a:ext cx="100718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6075E45-E1A9-9563-7EBD-ABEB2A56586E}"/>
              </a:ext>
            </a:extLst>
          </p:cNvPr>
          <p:cNvCxnSpPr/>
          <p:nvPr/>
        </p:nvCxnSpPr>
        <p:spPr>
          <a:xfrm>
            <a:off x="838227" y="2850050"/>
            <a:ext cx="1007185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CE8D2A-A3DB-9596-D301-13D461FC9DFD}"/>
              </a:ext>
            </a:extLst>
          </p:cNvPr>
          <p:cNvCxnSpPr>
            <a:cxnSpLocks/>
          </p:cNvCxnSpPr>
          <p:nvPr/>
        </p:nvCxnSpPr>
        <p:spPr>
          <a:xfrm>
            <a:off x="838227" y="5558759"/>
            <a:ext cx="983660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314C2FE2-F590-46DD-E275-643CA3893174}"/>
              </a:ext>
            </a:extLst>
          </p:cNvPr>
          <p:cNvSpPr txBox="1"/>
          <p:nvPr/>
        </p:nvSpPr>
        <p:spPr>
          <a:xfrm>
            <a:off x="602978" y="5808455"/>
            <a:ext cx="10071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critical point at 30% of legume proportion and + 101% of RUE </a:t>
            </a:r>
          </a:p>
        </p:txBody>
      </p:sp>
    </p:spTree>
    <p:extLst>
      <p:ext uri="{BB962C8B-B14F-4D97-AF65-F5344CB8AC3E}">
        <p14:creationId xmlns:p14="http://schemas.microsoft.com/office/powerpoint/2010/main" val="306803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276558" y="423396"/>
            <a:ext cx="1160155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1400" spc="-50" dirty="0">
                <a:solidFill>
                  <a:srgbClr val="FFFF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Theorical model of RUE in tropical grass-legume mixtures</a:t>
            </a:r>
            <a:endParaRPr kumimoji="0" lang="en-US" sz="3600" i="0" u="none" strike="noStrike" kern="1400" cap="none" spc="-5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1D8D9C-605B-8C7D-385D-1CCD2CB35DDD}"/>
              </a:ext>
            </a:extLst>
          </p:cNvPr>
          <p:cNvSpPr/>
          <p:nvPr/>
        </p:nvSpPr>
        <p:spPr>
          <a:xfrm>
            <a:off x="892629" y="1850571"/>
            <a:ext cx="9601200" cy="38644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B3C34A7-0DB5-D9C4-E9CE-C15D0115141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73" b="8590"/>
          <a:stretch/>
        </p:blipFill>
        <p:spPr>
          <a:xfrm>
            <a:off x="2069833" y="2649785"/>
            <a:ext cx="7135344" cy="253077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D060AD-AD0F-E7BB-F358-048BA3AF0D3D}"/>
              </a:ext>
            </a:extLst>
          </p:cNvPr>
          <p:cNvCxnSpPr>
            <a:cxnSpLocks/>
          </p:cNvCxnSpPr>
          <p:nvPr/>
        </p:nvCxnSpPr>
        <p:spPr>
          <a:xfrm flipH="1">
            <a:off x="2278251" y="2759068"/>
            <a:ext cx="3817749" cy="0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0758A1F-AB64-2F76-BC87-4F52E86ECE6C}"/>
              </a:ext>
            </a:extLst>
          </p:cNvPr>
          <p:cNvCxnSpPr>
            <a:cxnSpLocks/>
          </p:cNvCxnSpPr>
          <p:nvPr/>
        </p:nvCxnSpPr>
        <p:spPr>
          <a:xfrm flipH="1" flipV="1">
            <a:off x="6080502" y="2759068"/>
            <a:ext cx="2862020" cy="988015"/>
          </a:xfrm>
          <a:prstGeom prst="line">
            <a:avLst/>
          </a:prstGeom>
          <a:ln w="57150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73E8EE6-6CB0-05B9-48FD-C6CB82FAD56E}"/>
              </a:ext>
            </a:extLst>
          </p:cNvPr>
          <p:cNvSpPr txBox="1"/>
          <p:nvPr/>
        </p:nvSpPr>
        <p:spPr>
          <a:xfrm rot="19595877">
            <a:off x="3165268" y="3547027"/>
            <a:ext cx="36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Nitrogen limitation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F08C999-03B7-8875-01F6-8CF7942AEF75}"/>
              </a:ext>
            </a:extLst>
          </p:cNvPr>
          <p:cNvCxnSpPr>
            <a:cxnSpLocks/>
          </p:cNvCxnSpPr>
          <p:nvPr/>
        </p:nvCxnSpPr>
        <p:spPr>
          <a:xfrm flipV="1">
            <a:off x="2788721" y="2896035"/>
            <a:ext cx="3291781" cy="201090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E6CB34F8-971B-482B-1D0C-E66AA5D35A96}"/>
              </a:ext>
            </a:extLst>
          </p:cNvPr>
          <p:cNvCxnSpPr>
            <a:cxnSpLocks/>
          </p:cNvCxnSpPr>
          <p:nvPr/>
        </p:nvCxnSpPr>
        <p:spPr>
          <a:xfrm>
            <a:off x="6285854" y="3003044"/>
            <a:ext cx="2653840" cy="89844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874F216-DC4D-9160-3B3F-957E27654E85}"/>
              </a:ext>
            </a:extLst>
          </p:cNvPr>
          <p:cNvSpPr txBox="1"/>
          <p:nvPr/>
        </p:nvSpPr>
        <p:spPr>
          <a:xfrm rot="1098940">
            <a:off x="6655356" y="3758283"/>
            <a:ext cx="36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Physiological limitation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38C8D5-C740-CED2-1EFE-90186A57FF5F}"/>
              </a:ext>
            </a:extLst>
          </p:cNvPr>
          <p:cNvSpPr txBox="1"/>
          <p:nvPr/>
        </p:nvSpPr>
        <p:spPr>
          <a:xfrm>
            <a:off x="2190743" y="5082116"/>
            <a:ext cx="708272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Legume proportion in pasture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F0D755-ACA9-3309-9CF6-E2EC2F4F1AE7}"/>
              </a:ext>
            </a:extLst>
          </p:cNvPr>
          <p:cNvSpPr txBox="1"/>
          <p:nvPr/>
        </p:nvSpPr>
        <p:spPr>
          <a:xfrm rot="16200000">
            <a:off x="432695" y="3510643"/>
            <a:ext cx="295873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Radiation use efficiency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9CF1E92-9008-D39C-A0A7-5A1726D6D544}"/>
              </a:ext>
            </a:extLst>
          </p:cNvPr>
          <p:cNvSpPr txBox="1"/>
          <p:nvPr/>
        </p:nvSpPr>
        <p:spPr>
          <a:xfrm>
            <a:off x="2606219" y="2343633"/>
            <a:ext cx="36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N-fertilized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A8C2423-4202-C1C0-067C-5F1A8B9CDB1D}"/>
              </a:ext>
            </a:extLst>
          </p:cNvPr>
          <p:cNvSpPr txBox="1"/>
          <p:nvPr/>
        </p:nvSpPr>
        <p:spPr>
          <a:xfrm rot="19506321">
            <a:off x="2664447" y="2897113"/>
            <a:ext cx="36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Unfertilized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824849-D1BE-BDF9-9B9F-D0371F3BDB2B}"/>
              </a:ext>
            </a:extLst>
          </p:cNvPr>
          <p:cNvCxnSpPr>
            <a:cxnSpLocks/>
          </p:cNvCxnSpPr>
          <p:nvPr/>
        </p:nvCxnSpPr>
        <p:spPr>
          <a:xfrm flipH="1">
            <a:off x="2123267" y="5036915"/>
            <a:ext cx="7181200" cy="0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AB16639-552B-478D-1E6A-476A8E666AE0}"/>
              </a:ext>
            </a:extLst>
          </p:cNvPr>
          <p:cNvCxnSpPr>
            <a:cxnSpLocks/>
          </p:cNvCxnSpPr>
          <p:nvPr/>
        </p:nvCxnSpPr>
        <p:spPr>
          <a:xfrm flipH="1">
            <a:off x="2149127" y="2359131"/>
            <a:ext cx="1011" cy="2674341"/>
          </a:xfrm>
          <a:prstGeom prst="line">
            <a:avLst/>
          </a:prstGeom>
          <a:ln w="57150">
            <a:solidFill>
              <a:schemeClr val="tx1"/>
            </a:solidFill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EBCA54E9-8DBF-4A01-D1EA-5CF9C127985C}"/>
              </a:ext>
            </a:extLst>
          </p:cNvPr>
          <p:cNvSpPr/>
          <p:nvPr/>
        </p:nvSpPr>
        <p:spPr>
          <a:xfrm>
            <a:off x="5435586" y="2355317"/>
            <a:ext cx="1283498" cy="2678155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E908B9-9C4F-DF79-40F0-56C126CC3077}"/>
              </a:ext>
            </a:extLst>
          </p:cNvPr>
          <p:cNvSpPr txBox="1"/>
          <p:nvPr/>
        </p:nvSpPr>
        <p:spPr>
          <a:xfrm>
            <a:off x="5533756" y="2020402"/>
            <a:ext cx="36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Optimum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5388A30-ACDF-C816-A384-39713344AD13}"/>
              </a:ext>
            </a:extLst>
          </p:cNvPr>
          <p:cNvSpPr txBox="1"/>
          <p:nvPr/>
        </p:nvSpPr>
        <p:spPr>
          <a:xfrm>
            <a:off x="5385954" y="3218722"/>
            <a:ext cx="1690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~ 30%</a:t>
            </a:r>
          </a:p>
        </p:txBody>
      </p:sp>
    </p:spTree>
    <p:extLst>
      <p:ext uri="{BB962C8B-B14F-4D97-AF65-F5344CB8AC3E}">
        <p14:creationId xmlns:p14="http://schemas.microsoft.com/office/powerpoint/2010/main" val="19318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0" grpId="0"/>
      <p:bldP spid="43" grpId="0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1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FF902C49-3987-D4E6-783F-4BA85EED2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4830" y="5309063"/>
            <a:ext cx="1313970" cy="15489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10449F7-7876-4E55-CC25-CDB764163150}"/>
              </a:ext>
            </a:extLst>
          </p:cNvPr>
          <p:cNvSpPr txBox="1"/>
          <p:nvPr/>
        </p:nvSpPr>
        <p:spPr>
          <a:xfrm>
            <a:off x="0" y="412001"/>
            <a:ext cx="12192000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4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Diet selection (year 1)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F09CD5-26DE-DF47-7B69-556AD4929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60" y="-4887"/>
            <a:ext cx="1456340" cy="6904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70055D-73B1-0C9D-B07D-3D75A149E8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756" y="1766218"/>
            <a:ext cx="5296487" cy="46040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297BD93-2D6D-1197-7013-0F321F5CE3DF}"/>
              </a:ext>
            </a:extLst>
          </p:cNvPr>
          <p:cNvSpPr txBox="1"/>
          <p:nvPr/>
        </p:nvSpPr>
        <p:spPr>
          <a:xfrm>
            <a:off x="6471037" y="4618736"/>
            <a:ext cx="215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Breakpoint: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41% in pasture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66% in diet 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= 90.8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CDED8-99D4-C73F-32D1-AABBDBE01427}"/>
              </a:ext>
            </a:extLst>
          </p:cNvPr>
          <p:cNvSpPr txBox="1"/>
          <p:nvPr/>
        </p:nvSpPr>
        <p:spPr>
          <a:xfrm>
            <a:off x="8220456" y="2125601"/>
            <a:ext cx="61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1:1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E7C72AA-CC79-12B1-0077-5AD87525CAC9}"/>
              </a:ext>
            </a:extLst>
          </p:cNvPr>
          <p:cNvCxnSpPr/>
          <p:nvPr/>
        </p:nvCxnSpPr>
        <p:spPr>
          <a:xfrm>
            <a:off x="5859710" y="3429000"/>
            <a:ext cx="0" cy="77388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D11EA0E-AD54-1D10-9507-87228C7E0D4F}"/>
              </a:ext>
            </a:extLst>
          </p:cNvPr>
          <p:cNvCxnSpPr>
            <a:cxnSpLocks/>
          </p:cNvCxnSpPr>
          <p:nvPr/>
        </p:nvCxnSpPr>
        <p:spPr>
          <a:xfrm>
            <a:off x="6368642" y="2788641"/>
            <a:ext cx="0" cy="994794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58DF24EC-468D-CF16-4AA0-A33FDFD786AF}"/>
              </a:ext>
            </a:extLst>
          </p:cNvPr>
          <p:cNvSpPr txBox="1"/>
          <p:nvPr/>
        </p:nvSpPr>
        <p:spPr>
          <a:xfrm>
            <a:off x="5771625" y="4169060"/>
            <a:ext cx="1631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20-25%</a:t>
            </a:r>
          </a:p>
        </p:txBody>
      </p:sp>
    </p:spTree>
    <p:extLst>
      <p:ext uri="{BB962C8B-B14F-4D97-AF65-F5344CB8AC3E}">
        <p14:creationId xmlns:p14="http://schemas.microsoft.com/office/powerpoint/2010/main" val="165296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VTI">
  <a:themeElements>
    <a:clrScheme name="gator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6804097-A7CC-094D-9B36-C30A06B31418}" vid="{CFCAE527-A7BA-F64B-A710-554A9EEE5AD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6536</TotalTime>
  <Words>583</Words>
  <Application>Microsoft Office PowerPoint</Application>
  <PresentationFormat>Widescreen</PresentationFormat>
  <Paragraphs>178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Gentona Book</vt:lpstr>
      <vt:lpstr>Univers</vt:lpstr>
      <vt:lpstr>Office Theme</vt:lpstr>
      <vt:lpstr>GradientVTI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</dc:creator>
  <cp:lastModifiedBy>Reviewer</cp:lastModifiedBy>
  <cp:revision>16</cp:revision>
  <dcterms:created xsi:type="dcterms:W3CDTF">2023-05-07T17:04:56Z</dcterms:created>
  <dcterms:modified xsi:type="dcterms:W3CDTF">2023-10-26T00:07:37Z</dcterms:modified>
</cp:coreProperties>
</file>