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5"/>
  </p:notesMasterIdLst>
  <p:sldIdLst>
    <p:sldId id="257" r:id="rId3"/>
    <p:sldId id="258" r:id="rId4"/>
    <p:sldId id="332" r:id="rId5"/>
    <p:sldId id="327" r:id="rId6"/>
    <p:sldId id="328" r:id="rId7"/>
    <p:sldId id="329" r:id="rId8"/>
    <p:sldId id="262" r:id="rId9"/>
    <p:sldId id="279" r:id="rId10"/>
    <p:sldId id="266" r:id="rId11"/>
    <p:sldId id="267" r:id="rId12"/>
    <p:sldId id="275" r:id="rId13"/>
    <p:sldId id="276" r:id="rId14"/>
    <p:sldId id="277" r:id="rId15"/>
    <p:sldId id="313" r:id="rId16"/>
    <p:sldId id="310" r:id="rId17"/>
    <p:sldId id="278" r:id="rId18"/>
    <p:sldId id="261" r:id="rId19"/>
    <p:sldId id="330" r:id="rId20"/>
    <p:sldId id="331" r:id="rId21"/>
    <p:sldId id="263" r:id="rId22"/>
    <p:sldId id="280" r:id="rId23"/>
    <p:sldId id="269" r:id="rId24"/>
    <p:sldId id="289" r:id="rId25"/>
    <p:sldId id="268" r:id="rId26"/>
    <p:sldId id="283" r:id="rId27"/>
    <p:sldId id="292" r:id="rId28"/>
    <p:sldId id="288" r:id="rId29"/>
    <p:sldId id="285" r:id="rId30"/>
    <p:sldId id="286" r:id="rId31"/>
    <p:sldId id="300" r:id="rId32"/>
    <p:sldId id="308" r:id="rId33"/>
    <p:sldId id="298" r:id="rId34"/>
    <p:sldId id="306" r:id="rId35"/>
    <p:sldId id="299" r:id="rId36"/>
    <p:sldId id="301" r:id="rId37"/>
    <p:sldId id="307" r:id="rId38"/>
    <p:sldId id="294" r:id="rId39"/>
    <p:sldId id="326" r:id="rId40"/>
    <p:sldId id="302" r:id="rId41"/>
    <p:sldId id="293" r:id="rId42"/>
    <p:sldId id="333" r:id="rId43"/>
    <p:sldId id="287" r:id="rId44"/>
    <p:sldId id="311" r:id="rId45"/>
    <p:sldId id="320" r:id="rId46"/>
    <p:sldId id="321" r:id="rId47"/>
    <p:sldId id="316" r:id="rId48"/>
    <p:sldId id="318" r:id="rId49"/>
    <p:sldId id="319" r:id="rId50"/>
    <p:sldId id="314" r:id="rId51"/>
    <p:sldId id="322" r:id="rId52"/>
    <p:sldId id="315" r:id="rId53"/>
    <p:sldId id="325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91" autoAdjust="0"/>
    <p:restoredTop sz="94670"/>
  </p:normalViewPr>
  <p:slideViewPr>
    <p:cSldViewPr snapToGrid="0">
      <p:cViewPr varScale="1">
        <p:scale>
          <a:sx n="84" d="100"/>
          <a:sy n="84" d="100"/>
        </p:scale>
        <p:origin x="11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spc="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Seedless Watermelon Yield</a:t>
            </a:r>
          </a:p>
          <a:p>
            <a: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Henry and Lee Counties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spc="0" baseline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103364585458942"/>
          <c:y val="0.18392560641336583"/>
          <c:w val="0.80271715753590189"/>
          <c:h val="0.42007181949811345"/>
        </c:manualLayout>
      </c:layout>
      <c:barChart>
        <c:barDir val="col"/>
        <c:grouping val="clustered"/>
        <c:varyColors val="0"/>
        <c:ser>
          <c:idx val="2"/>
          <c:order val="0"/>
          <c:tx>
            <c:v>Average melon size</c:v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yield!$AB$2:$AB$8</c:f>
                <c:numCache>
                  <c:formatCode>General</c:formatCode>
                  <c:ptCount val="7"/>
                  <c:pt idx="0">
                    <c:v>4.1622255162130273</c:v>
                  </c:pt>
                  <c:pt idx="1">
                    <c:v>3.6202167413548785</c:v>
                  </c:pt>
                  <c:pt idx="2">
                    <c:v>3.1257766322344449</c:v>
                  </c:pt>
                  <c:pt idx="3">
                    <c:v>2.5389719626468366</c:v>
                  </c:pt>
                  <c:pt idx="4">
                    <c:v>19.732251069338911</c:v>
                  </c:pt>
                  <c:pt idx="5">
                    <c:v>5.4420985701133686</c:v>
                  </c:pt>
                  <c:pt idx="6">
                    <c:v>4.3102751501852525</c:v>
                  </c:pt>
                </c:numCache>
              </c:numRef>
            </c:plus>
            <c:minus>
              <c:numRef>
                <c:f>yield!$AB$2:$AB$8</c:f>
                <c:numCache>
                  <c:formatCode>General</c:formatCode>
                  <c:ptCount val="7"/>
                  <c:pt idx="0">
                    <c:v>4.1622255162130273</c:v>
                  </c:pt>
                  <c:pt idx="1">
                    <c:v>3.6202167413548785</c:v>
                  </c:pt>
                  <c:pt idx="2">
                    <c:v>3.1257766322344449</c:v>
                  </c:pt>
                  <c:pt idx="3">
                    <c:v>2.5389719626468366</c:v>
                  </c:pt>
                  <c:pt idx="4">
                    <c:v>19.732251069338911</c:v>
                  </c:pt>
                  <c:pt idx="5">
                    <c:v>5.4420985701133686</c:v>
                  </c:pt>
                  <c:pt idx="6">
                    <c:v>4.3102751501852525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yield!$V$2:$V$8</c:f>
              <c:strCache>
                <c:ptCount val="7"/>
                <c:pt idx="0">
                  <c:v>bareground</c:v>
                </c:pt>
                <c:pt idx="1">
                  <c:v>radish </c:v>
                </c:pt>
                <c:pt idx="2">
                  <c:v>clover</c:v>
                </c:pt>
                <c:pt idx="3">
                  <c:v>rye</c:v>
                </c:pt>
                <c:pt idx="4">
                  <c:v>oats</c:v>
                </c:pt>
                <c:pt idx="5">
                  <c:v>clover + rye</c:v>
                </c:pt>
                <c:pt idx="6">
                  <c:v>clover + oats</c:v>
                </c:pt>
              </c:strCache>
            </c:strRef>
          </c:cat>
          <c:val>
            <c:numRef>
              <c:f>yield!$AA$2:$AA$8</c:f>
              <c:numCache>
                <c:formatCode>General</c:formatCode>
                <c:ptCount val="7"/>
                <c:pt idx="0">
                  <c:v>99.999991332862379</c:v>
                </c:pt>
                <c:pt idx="1">
                  <c:v>100.00497582834497</c:v>
                </c:pt>
                <c:pt idx="2">
                  <c:v>105.33574649074208</c:v>
                </c:pt>
                <c:pt idx="3">
                  <c:v>104.56727928853638</c:v>
                </c:pt>
                <c:pt idx="4">
                  <c:v>129.17346325978625</c:v>
                </c:pt>
                <c:pt idx="5">
                  <c:v>104.58534058791567</c:v>
                </c:pt>
                <c:pt idx="6">
                  <c:v>110.59555778951912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E4-45C7-B3DA-A9057D37F442}"/>
            </c:ext>
          </c:extLst>
        </c:ser>
        <c:ser>
          <c:idx val="0"/>
          <c:order val="2"/>
          <c:tx>
            <c:v>Total weight per plot</c:v>
          </c:tx>
          <c:spPr>
            <a:solidFill>
              <a:srgbClr val="00B0F0"/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E4E4-45C7-B3DA-A9057D37F442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E4E4-45C7-B3DA-A9057D37F442}"/>
              </c:ext>
            </c:extLst>
          </c:dPt>
          <c:errBars>
            <c:errBarType val="both"/>
            <c:errValType val="cust"/>
            <c:noEndCap val="0"/>
            <c:plus>
              <c:numRef>
                <c:f>yield!$X$2:$X$8</c:f>
                <c:numCache>
                  <c:formatCode>General</c:formatCode>
                  <c:ptCount val="7"/>
                  <c:pt idx="0">
                    <c:v>10.477121378924554</c:v>
                  </c:pt>
                  <c:pt idx="1">
                    <c:v>14.716080033018583</c:v>
                  </c:pt>
                  <c:pt idx="2">
                    <c:v>20.747270990821683</c:v>
                  </c:pt>
                  <c:pt idx="3">
                    <c:v>12.667071468559497</c:v>
                  </c:pt>
                  <c:pt idx="4">
                    <c:v>22.640150690717196</c:v>
                  </c:pt>
                  <c:pt idx="5">
                    <c:v>19.384646207872617</c:v>
                  </c:pt>
                  <c:pt idx="6">
                    <c:v>18.575461546942687</c:v>
                  </c:pt>
                </c:numCache>
              </c:numRef>
            </c:plus>
            <c:minus>
              <c:numRef>
                <c:f>yield!$X$2:$X$8</c:f>
                <c:numCache>
                  <c:formatCode>General</c:formatCode>
                  <c:ptCount val="7"/>
                  <c:pt idx="0">
                    <c:v>10.477121378924554</c:v>
                  </c:pt>
                  <c:pt idx="1">
                    <c:v>14.716080033018583</c:v>
                  </c:pt>
                  <c:pt idx="2">
                    <c:v>20.747270990821683</c:v>
                  </c:pt>
                  <c:pt idx="3">
                    <c:v>12.667071468559497</c:v>
                  </c:pt>
                  <c:pt idx="4">
                    <c:v>22.640150690717196</c:v>
                  </c:pt>
                  <c:pt idx="5">
                    <c:v>19.384646207872617</c:v>
                  </c:pt>
                  <c:pt idx="6">
                    <c:v>18.575461546942687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yield!$V$2:$V$8</c:f>
              <c:strCache>
                <c:ptCount val="7"/>
                <c:pt idx="0">
                  <c:v>bareground</c:v>
                </c:pt>
                <c:pt idx="1">
                  <c:v>radish </c:v>
                </c:pt>
                <c:pt idx="2">
                  <c:v>clover</c:v>
                </c:pt>
                <c:pt idx="3">
                  <c:v>rye</c:v>
                </c:pt>
                <c:pt idx="4">
                  <c:v>oats</c:v>
                </c:pt>
                <c:pt idx="5">
                  <c:v>clover + rye</c:v>
                </c:pt>
                <c:pt idx="6">
                  <c:v>clover + oats</c:v>
                </c:pt>
              </c:strCache>
            </c:strRef>
          </c:cat>
          <c:val>
            <c:numRef>
              <c:f>yield!$W$2:$W$8</c:f>
              <c:numCache>
                <c:formatCode>General</c:formatCode>
                <c:ptCount val="7"/>
                <c:pt idx="0">
                  <c:v>100.00000191596055</c:v>
                </c:pt>
                <c:pt idx="1">
                  <c:v>110.7689129300939</c:v>
                </c:pt>
                <c:pt idx="2">
                  <c:v>137.3390958987313</c:v>
                </c:pt>
                <c:pt idx="3">
                  <c:v>133.86596560133779</c:v>
                </c:pt>
                <c:pt idx="4">
                  <c:v>158.10135939782472</c:v>
                </c:pt>
                <c:pt idx="5">
                  <c:v>134.81024334441219</c:v>
                </c:pt>
                <c:pt idx="6">
                  <c:v>163.54326303702209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4E4-45C7-B3DA-A9057D37F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1"/>
        <c:overlap val="-80"/>
        <c:axId val="502637248"/>
        <c:axId val="502638888"/>
      </c:barChart>
      <c:barChart>
        <c:barDir val="col"/>
        <c:grouping val="clustered"/>
        <c:varyColors val="0"/>
        <c:ser>
          <c:idx val="1"/>
          <c:order val="1"/>
          <c:tx>
            <c:v># melons per plot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errBars>
            <c:errBarType val="both"/>
            <c:errValType val="cust"/>
            <c:noEndCap val="0"/>
            <c:plus>
              <c:numRef>
                <c:f>yield!$Z$2:$Z$8</c:f>
                <c:numCache>
                  <c:formatCode>General</c:formatCode>
                  <c:ptCount val="7"/>
                  <c:pt idx="0">
                    <c:v>11.140920732005874</c:v>
                  </c:pt>
                  <c:pt idx="1">
                    <c:v>12.026733933310611</c:v>
                  </c:pt>
                  <c:pt idx="2">
                    <c:v>15.37942795203808</c:v>
                  </c:pt>
                  <c:pt idx="3">
                    <c:v>10.767125533562133</c:v>
                  </c:pt>
                  <c:pt idx="4">
                    <c:v>17.428157621183324</c:v>
                  </c:pt>
                  <c:pt idx="5">
                    <c:v>14.417783596577394</c:v>
                  </c:pt>
                  <c:pt idx="6">
                    <c:v>14.634892245655237</c:v>
                  </c:pt>
                </c:numCache>
              </c:numRef>
            </c:plus>
            <c:minus>
              <c:numRef>
                <c:f>yield!$Z$2:$Z$8</c:f>
                <c:numCache>
                  <c:formatCode>General</c:formatCode>
                  <c:ptCount val="7"/>
                  <c:pt idx="0">
                    <c:v>11.140920732005874</c:v>
                  </c:pt>
                  <c:pt idx="1">
                    <c:v>12.026733933310611</c:v>
                  </c:pt>
                  <c:pt idx="2">
                    <c:v>15.37942795203808</c:v>
                  </c:pt>
                  <c:pt idx="3">
                    <c:v>10.767125533562133</c:v>
                  </c:pt>
                  <c:pt idx="4">
                    <c:v>17.428157621183324</c:v>
                  </c:pt>
                  <c:pt idx="5">
                    <c:v>14.417783596577394</c:v>
                  </c:pt>
                  <c:pt idx="6">
                    <c:v>14.634892245655237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yield!$V$2:$V$8</c:f>
              <c:strCache>
                <c:ptCount val="7"/>
                <c:pt idx="0">
                  <c:v>bareground</c:v>
                </c:pt>
                <c:pt idx="1">
                  <c:v>radish </c:v>
                </c:pt>
                <c:pt idx="2">
                  <c:v>clover</c:v>
                </c:pt>
                <c:pt idx="3">
                  <c:v>rye</c:v>
                </c:pt>
                <c:pt idx="4">
                  <c:v>oats</c:v>
                </c:pt>
                <c:pt idx="5">
                  <c:v>clover + rye</c:v>
                </c:pt>
                <c:pt idx="6">
                  <c:v>clover + oats</c:v>
                </c:pt>
              </c:strCache>
            </c:strRef>
          </c:cat>
          <c:val>
            <c:numRef>
              <c:f>yield!$Y$2:$Y$8</c:f>
              <c:numCache>
                <c:formatCode>General</c:formatCode>
                <c:ptCount val="7"/>
                <c:pt idx="0">
                  <c:v>99.999996488294556</c:v>
                </c:pt>
                <c:pt idx="1">
                  <c:v>107.99330790679095</c:v>
                </c:pt>
                <c:pt idx="2">
                  <c:v>123.2505136285897</c:v>
                </c:pt>
                <c:pt idx="3">
                  <c:v>124.81366055563083</c:v>
                </c:pt>
                <c:pt idx="4">
                  <c:v>126.80123890426702</c:v>
                </c:pt>
                <c:pt idx="5">
                  <c:v>125.02070003488188</c:v>
                </c:pt>
                <c:pt idx="6">
                  <c:v>143.93533551815256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E4-45C7-B3DA-A9057D37F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9"/>
        <c:overlap val="71"/>
        <c:axId val="443242168"/>
        <c:axId val="443235280"/>
      </c:barChart>
      <c:catAx>
        <c:axId val="502637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2638888"/>
        <c:crosses val="autoZero"/>
        <c:auto val="1"/>
        <c:lblAlgn val="ctr"/>
        <c:lblOffset val="100"/>
        <c:noMultiLvlLbl val="0"/>
      </c:catAx>
      <c:valAx>
        <c:axId val="502638888"/>
        <c:scaling>
          <c:orientation val="minMax"/>
          <c:max val="18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 (% of bareground </a:t>
                </a:r>
                <a:r>
                  <a:rPr lang="en-US" dirty="0" err="1"/>
                  <a:t>trt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2637248"/>
        <c:crosses val="autoZero"/>
        <c:crossBetween val="between"/>
      </c:valAx>
      <c:valAx>
        <c:axId val="443235280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# melons per plot (% NTC)</a:t>
                </a:r>
              </a:p>
            </c:rich>
          </c:tx>
          <c:layout>
            <c:manualLayout>
              <c:xMode val="edge"/>
              <c:yMode val="edge"/>
              <c:x val="0.96540142277408636"/>
              <c:y val="0.126099679149579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3242168"/>
        <c:crosses val="max"/>
        <c:crossBetween val="between"/>
      </c:valAx>
      <c:catAx>
        <c:axId val="443242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4323528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850783592014035"/>
          <c:y val="0.87399214417324111"/>
          <c:w val="0.25660301837270344"/>
          <c:h val="0.123271837185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Watermelon Vine lengths and Bell Pepper Heights 8 WAP</a:t>
            </a:r>
          </a:p>
          <a:p>
            <a:pPr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Lee County</a:t>
            </a:r>
          </a:p>
        </c:rich>
      </c:tx>
      <c:layout>
        <c:manualLayout>
          <c:xMode val="edge"/>
          <c:yMode val="edge"/>
          <c:x val="0.16589685596562251"/>
          <c:y val="1.1336795668094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9814149677511815E-2"/>
          <c:y val="0.15061141332647771"/>
          <c:w val="0.88386414627530385"/>
          <c:h val="0.44787454422213219"/>
        </c:manualLayout>
      </c:layout>
      <c:barChart>
        <c:barDir val="col"/>
        <c:grouping val="clustered"/>
        <c:varyColors val="0"/>
        <c:ser>
          <c:idx val="0"/>
          <c:order val="0"/>
          <c:tx>
            <c:v>Watermelons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21C-478D-8DDA-29C1D1E0027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21C-478D-8DDA-29C1D1E0027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21C-478D-8DDA-29C1D1E0027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21C-478D-8DDA-29C1D1E00275}"/>
              </c:ext>
            </c:extLst>
          </c:dPt>
          <c:errBars>
            <c:errBarType val="both"/>
            <c:errValType val="cust"/>
            <c:noEndCap val="0"/>
            <c:plus>
              <c:numRef>
                <c:f>'HEIGHT 8 WAP GRAPH'!$D$2:$D$9</c:f>
                <c:numCache>
                  <c:formatCode>General</c:formatCode>
                  <c:ptCount val="8"/>
                  <c:pt idx="0">
                    <c:v>9.8370549185274516</c:v>
                  </c:pt>
                  <c:pt idx="1">
                    <c:v>14.002247479704238</c:v>
                  </c:pt>
                  <c:pt idx="2">
                    <c:v>9.2088029108672238</c:v>
                  </c:pt>
                  <c:pt idx="3">
                    <c:v>4.1501342780818788</c:v>
                  </c:pt>
                  <c:pt idx="4">
                    <c:v>9.472904408455106</c:v>
                  </c:pt>
                  <c:pt idx="5">
                    <c:v>9.154922543778607</c:v>
                  </c:pt>
                  <c:pt idx="6">
                    <c:v>7.8782412777220436</c:v>
                  </c:pt>
                  <c:pt idx="7">
                    <c:v>9.8867889349578455</c:v>
                  </c:pt>
                </c:numCache>
              </c:numRef>
            </c:plus>
            <c:minus>
              <c:numRef>
                <c:f>'HEIGHT 8 WAP GRAPH'!$D$2:$D$9</c:f>
                <c:numCache>
                  <c:formatCode>General</c:formatCode>
                  <c:ptCount val="8"/>
                  <c:pt idx="0">
                    <c:v>9.8370549185274516</c:v>
                  </c:pt>
                  <c:pt idx="1">
                    <c:v>14.002247479704238</c:v>
                  </c:pt>
                  <c:pt idx="2">
                    <c:v>9.2088029108672238</c:v>
                  </c:pt>
                  <c:pt idx="3">
                    <c:v>4.1501342780818788</c:v>
                  </c:pt>
                  <c:pt idx="4">
                    <c:v>9.472904408455106</c:v>
                  </c:pt>
                  <c:pt idx="5">
                    <c:v>9.154922543778607</c:v>
                  </c:pt>
                  <c:pt idx="6">
                    <c:v>7.8782412777220436</c:v>
                  </c:pt>
                  <c:pt idx="7">
                    <c:v>9.8867889349578455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'HEIGHT 8 WAP GRAPH'!$I$2:$I$9</c:f>
              <c:strCache>
                <c:ptCount val="8"/>
                <c:pt idx="0">
                  <c:v>White clover </c:v>
                </c:pt>
                <c:pt idx="1">
                  <c:v>Cereal rye  (PRE + POST, rolled)</c:v>
                </c:pt>
                <c:pt idx="2">
                  <c:v>Cereal rye  (POST, rolled)</c:v>
                </c:pt>
                <c:pt idx="3">
                  <c:v>Cereal rye + crimson Clover (PRE + POST, glyphosate)</c:v>
                </c:pt>
                <c:pt idx="4">
                  <c:v>Cereal rye + crimson clover (PRE + POST, rolled)</c:v>
                </c:pt>
                <c:pt idx="5">
                  <c:v>Cereal rye + crimson clover (POST, rolled)</c:v>
                </c:pt>
                <c:pt idx="6">
                  <c:v>Chemical control (PRE + POST)</c:v>
                </c:pt>
                <c:pt idx="7">
                  <c:v>NTC</c:v>
                </c:pt>
              </c:strCache>
            </c:strRef>
          </c:cat>
          <c:val>
            <c:numRef>
              <c:f>'HEIGHT 8 WAP GRAPH'!$C$2:$C$9</c:f>
              <c:numCache>
                <c:formatCode>General</c:formatCode>
                <c:ptCount val="8"/>
                <c:pt idx="0">
                  <c:v>114.12190706095355</c:v>
                </c:pt>
                <c:pt idx="1">
                  <c:v>147.4954737477369</c:v>
                </c:pt>
                <c:pt idx="2">
                  <c:v>119.31200965600483</c:v>
                </c:pt>
                <c:pt idx="3">
                  <c:v>131.62341581170793</c:v>
                </c:pt>
                <c:pt idx="4">
                  <c:v>138.3826191913096</c:v>
                </c:pt>
                <c:pt idx="5">
                  <c:v>122.99336149668076</c:v>
                </c:pt>
                <c:pt idx="6">
                  <c:v>148.58177429088715</c:v>
                </c:pt>
                <c:pt idx="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05-4866-B895-F059ABED4067}"/>
            </c:ext>
          </c:extLst>
        </c:ser>
        <c:ser>
          <c:idx val="1"/>
          <c:order val="1"/>
          <c:tx>
            <c:v>Bell peppers</c:v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21C-478D-8DDA-29C1D1E0027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21C-478D-8DDA-29C1D1E0027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21C-478D-8DDA-29C1D1E00275}"/>
              </c:ext>
            </c:extLst>
          </c:dPt>
          <c:errBars>
            <c:errBarType val="both"/>
            <c:errValType val="cust"/>
            <c:noEndCap val="0"/>
            <c:plus>
              <c:numRef>
                <c:f>'HEIGHT 8 WAP GRAPH'!$D$12:$D$19</c:f>
                <c:numCache>
                  <c:formatCode>General</c:formatCode>
                  <c:ptCount val="8"/>
                  <c:pt idx="0">
                    <c:v>19.299009923154269</c:v>
                  </c:pt>
                  <c:pt idx="1">
                    <c:v>12.100314233701774</c:v>
                  </c:pt>
                  <c:pt idx="2">
                    <c:v>17.650152501394228</c:v>
                  </c:pt>
                  <c:pt idx="3">
                    <c:v>8.2875396142943742</c:v>
                  </c:pt>
                  <c:pt idx="4">
                    <c:v>6.2359578364014459</c:v>
                  </c:pt>
                  <c:pt idx="5">
                    <c:v>11.258052236368844</c:v>
                  </c:pt>
                  <c:pt idx="6">
                    <c:v>5.276778135085789</c:v>
                  </c:pt>
                  <c:pt idx="7">
                    <c:v>15.262783870224716</c:v>
                  </c:pt>
                </c:numCache>
              </c:numRef>
            </c:plus>
            <c:minus>
              <c:numRef>
                <c:f>'HEIGHT 8 WAP GRAPH'!$D$12:$D$19</c:f>
                <c:numCache>
                  <c:formatCode>General</c:formatCode>
                  <c:ptCount val="8"/>
                  <c:pt idx="0">
                    <c:v>19.299009923154269</c:v>
                  </c:pt>
                  <c:pt idx="1">
                    <c:v>12.100314233701774</c:v>
                  </c:pt>
                  <c:pt idx="2">
                    <c:v>17.650152501394228</c:v>
                  </c:pt>
                  <c:pt idx="3">
                    <c:v>8.2875396142943742</c:v>
                  </c:pt>
                  <c:pt idx="4">
                    <c:v>6.2359578364014459</c:v>
                  </c:pt>
                  <c:pt idx="5">
                    <c:v>11.258052236368844</c:v>
                  </c:pt>
                  <c:pt idx="6">
                    <c:v>5.276778135085789</c:v>
                  </c:pt>
                  <c:pt idx="7">
                    <c:v>15.262783870224716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'HEIGHT 8 WAP GRAPH'!$I$2:$I$9</c:f>
              <c:strCache>
                <c:ptCount val="8"/>
                <c:pt idx="0">
                  <c:v>White clover </c:v>
                </c:pt>
                <c:pt idx="1">
                  <c:v>Cereal rye  (PRE + POST, rolled)</c:v>
                </c:pt>
                <c:pt idx="2">
                  <c:v>Cereal rye  (POST, rolled)</c:v>
                </c:pt>
                <c:pt idx="3">
                  <c:v>Cereal rye + crimson Clover (PRE + POST, glyphosate)</c:v>
                </c:pt>
                <c:pt idx="4">
                  <c:v>Cereal rye + crimson clover (PRE + POST, rolled)</c:v>
                </c:pt>
                <c:pt idx="5">
                  <c:v>Cereal rye + crimson clover (POST, rolled)</c:v>
                </c:pt>
                <c:pt idx="6">
                  <c:v>Chemical control (PRE + POST)</c:v>
                </c:pt>
                <c:pt idx="7">
                  <c:v>NTC</c:v>
                </c:pt>
              </c:strCache>
            </c:strRef>
          </c:cat>
          <c:val>
            <c:numRef>
              <c:f>'HEIGHT 8 WAP GRAPH'!$C$12:$C$19</c:f>
              <c:numCache>
                <c:formatCode>General</c:formatCode>
                <c:ptCount val="8"/>
                <c:pt idx="0">
                  <c:v>135.18197573656846</c:v>
                </c:pt>
                <c:pt idx="1">
                  <c:v>149.74003466204505</c:v>
                </c:pt>
                <c:pt idx="2">
                  <c:v>171.05719237435005</c:v>
                </c:pt>
                <c:pt idx="3">
                  <c:v>135.52859618717503</c:v>
                </c:pt>
                <c:pt idx="4">
                  <c:v>154.24610051993065</c:v>
                </c:pt>
                <c:pt idx="5">
                  <c:v>131.88908145580589</c:v>
                </c:pt>
                <c:pt idx="6">
                  <c:v>58.727407774201538</c:v>
                </c:pt>
                <c:pt idx="7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05-4866-B895-F059ABED40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9052832"/>
        <c:axId val="529052176"/>
      </c:barChart>
      <c:catAx>
        <c:axId val="52905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052176"/>
        <c:crosses val="autoZero"/>
        <c:auto val="1"/>
        <c:lblAlgn val="ctr"/>
        <c:lblOffset val="100"/>
        <c:noMultiLvlLbl val="0"/>
      </c:catAx>
      <c:valAx>
        <c:axId val="52905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% NTC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05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664392878738511"/>
          <c:y val="0.80249964696424614"/>
          <c:w val="0.13543338514095074"/>
          <c:h val="0.11509031959240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rot="-1560000"/>
    <a:lstStyle/>
    <a:p>
      <a:pPr>
        <a:defRPr sz="18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Bell Pepper Yield</a:t>
            </a:r>
          </a:p>
          <a:p>
            <a:pPr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pPr>
            <a:r>
              <a:rPr lang="en-US" sz="2800">
                <a:solidFill>
                  <a:schemeClr val="accent2">
                    <a:lumMod val="60000"/>
                    <a:lumOff val="40000"/>
                  </a:schemeClr>
                </a:solidFill>
              </a:rPr>
              <a:t>Lee County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839045548468"/>
          <c:y val="0.1499243841567513"/>
          <c:w val="0.86984280921919077"/>
          <c:h val="0.39377264662890216"/>
        </c:manualLayout>
      </c:layout>
      <c:barChart>
        <c:barDir val="col"/>
        <c:grouping val="clustered"/>
        <c:varyColors val="0"/>
        <c:ser>
          <c:idx val="0"/>
          <c:order val="0"/>
          <c:tx>
            <c:v>weight</c:v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B4B-4D5A-9D29-0E7498439E7A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B4B-4D5A-9D29-0E7498439E7A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B4B-4D5A-9D29-0E7498439E7A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B4B-4D5A-9D29-0E7498439E7A}"/>
              </c:ext>
            </c:extLst>
          </c:dPt>
          <c:errBars>
            <c:errBarType val="both"/>
            <c:errValType val="cust"/>
            <c:noEndCap val="0"/>
            <c:plus>
              <c:numRef>
                <c:f>'pepper harvest graph'!$D$59:$D$66</c:f>
                <c:numCache>
                  <c:formatCode>General</c:formatCode>
                  <c:ptCount val="8"/>
                  <c:pt idx="0">
                    <c:v>713.73298216128057</c:v>
                  </c:pt>
                  <c:pt idx="1">
                    <c:v>697.96289068548401</c:v>
                  </c:pt>
                  <c:pt idx="2">
                    <c:v>1114.7509583376216</c:v>
                  </c:pt>
                  <c:pt idx="3">
                    <c:v>718.82181279979477</c:v>
                  </c:pt>
                  <c:pt idx="4">
                    <c:v>841.66752538616811</c:v>
                  </c:pt>
                  <c:pt idx="5">
                    <c:v>343.35685526035172</c:v>
                  </c:pt>
                  <c:pt idx="6">
                    <c:v>197.58193770704662</c:v>
                  </c:pt>
                  <c:pt idx="7">
                    <c:v>227.64768131775821</c:v>
                  </c:pt>
                </c:numCache>
              </c:numRef>
            </c:plus>
            <c:minus>
              <c:numRef>
                <c:f>'pepper harvest graph'!$D$59:$D$66</c:f>
                <c:numCache>
                  <c:formatCode>General</c:formatCode>
                  <c:ptCount val="8"/>
                  <c:pt idx="0">
                    <c:v>713.73298216128057</c:v>
                  </c:pt>
                  <c:pt idx="1">
                    <c:v>697.96289068548401</c:v>
                  </c:pt>
                  <c:pt idx="2">
                    <c:v>1114.7509583376216</c:v>
                  </c:pt>
                  <c:pt idx="3">
                    <c:v>718.82181279979477</c:v>
                  </c:pt>
                  <c:pt idx="4">
                    <c:v>841.66752538616811</c:v>
                  </c:pt>
                  <c:pt idx="5">
                    <c:v>343.35685526035172</c:v>
                  </c:pt>
                  <c:pt idx="6">
                    <c:v>197.58193770704662</c:v>
                  </c:pt>
                  <c:pt idx="7">
                    <c:v>227.64768131775821</c:v>
                  </c:pt>
                </c:numCache>
              </c:numRef>
            </c:minus>
            <c:spPr>
              <a:noFill/>
              <a:ln w="31750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'pepper harvest graph'!$K$1:$K$8</c:f>
              <c:strCache>
                <c:ptCount val="8"/>
                <c:pt idx="0">
                  <c:v>White clover </c:v>
                </c:pt>
                <c:pt idx="1">
                  <c:v>Cereal rye  (PRE + POST, rolled)</c:v>
                </c:pt>
                <c:pt idx="2">
                  <c:v>Cereal rye  (POST, rolled)</c:v>
                </c:pt>
                <c:pt idx="3">
                  <c:v>Cereal rye + crimson Clover (PRE + POST, glyphosate)</c:v>
                </c:pt>
                <c:pt idx="4">
                  <c:v>Cereal rye + crimson clover (PRE + POST, rolled)</c:v>
                </c:pt>
                <c:pt idx="5">
                  <c:v>Cereal rye + crimson clover (POST, rolled)</c:v>
                </c:pt>
                <c:pt idx="6">
                  <c:v>Chemical control (PRE + POST)</c:v>
                </c:pt>
                <c:pt idx="7">
                  <c:v>NTC</c:v>
                </c:pt>
              </c:strCache>
            </c:strRef>
          </c:cat>
          <c:val>
            <c:numRef>
              <c:f>'pepper harvest graph'!$C$59:$C$66</c:f>
              <c:numCache>
                <c:formatCode>General</c:formatCode>
                <c:ptCount val="8"/>
                <c:pt idx="0">
                  <c:v>2394.5358147480001</c:v>
                </c:pt>
                <c:pt idx="1">
                  <c:v>3952.2057962804997</c:v>
                </c:pt>
                <c:pt idx="2">
                  <c:v>3478.7962920892505</c:v>
                </c:pt>
                <c:pt idx="3">
                  <c:v>2763.0825685484997</c:v>
                </c:pt>
                <c:pt idx="4">
                  <c:v>3561.2611734645006</c:v>
                </c:pt>
                <c:pt idx="5">
                  <c:v>2506.5251598254995</c:v>
                </c:pt>
                <c:pt idx="6">
                  <c:v>236.19570961800002</c:v>
                </c:pt>
                <c:pt idx="7">
                  <c:v>641.39352180749995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4B-4D5A-9D29-0E7498439E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8874096"/>
        <c:axId val="598875080"/>
      </c:barChart>
      <c:catAx>
        <c:axId val="59887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875080"/>
        <c:crosses val="autoZero"/>
        <c:auto val="1"/>
        <c:lblAlgn val="ctr"/>
        <c:lblOffset val="100"/>
        <c:noMultiLvlLbl val="0"/>
      </c:catAx>
      <c:valAx>
        <c:axId val="598875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Bell Pepper Yield (kg ha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1.9254657757302368E-2"/>
              <c:y val="0.1744874450920370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8874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Holes 6 WAP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615529610195237"/>
          <c:y val="0.14078670399503709"/>
          <c:w val="0.62447676004284736"/>
          <c:h val="0.65663131383981177"/>
        </c:manualLayout>
      </c:layout>
      <c:barChart>
        <c:barDir val="col"/>
        <c:grouping val="clustered"/>
        <c:varyColors val="0"/>
        <c:ser>
          <c:idx val="0"/>
          <c:order val="0"/>
          <c:tx>
            <c:v>Tomato</c:v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GRAPH!$H$6:$H$9</c:f>
                <c:numCache>
                  <c:formatCode>General</c:formatCode>
                  <c:ptCount val="4"/>
                  <c:pt idx="0">
                    <c:v>0.70710678118654757</c:v>
                  </c:pt>
                  <c:pt idx="1">
                    <c:v>0</c:v>
                  </c:pt>
                  <c:pt idx="2">
                    <c:v>0</c:v>
                  </c:pt>
                  <c:pt idx="3">
                    <c:v>0.5</c:v>
                  </c:pt>
                </c:numCache>
              </c:numRef>
            </c:plus>
            <c:minus>
              <c:numRef>
                <c:f>GRAPH!$H$6:$H$9</c:f>
                <c:numCache>
                  <c:formatCode>General</c:formatCode>
                  <c:ptCount val="4"/>
                  <c:pt idx="0">
                    <c:v>0.70710678118654757</c:v>
                  </c:pt>
                  <c:pt idx="1">
                    <c:v>0</c:v>
                  </c:pt>
                  <c:pt idx="2">
                    <c:v>0</c:v>
                  </c:pt>
                  <c:pt idx="3">
                    <c:v>0.5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GRAPH!$O$1:$O$4</c:f>
              <c:strCache>
                <c:ptCount val="4"/>
                <c:pt idx="0">
                  <c:v>Cornstarch</c:v>
                </c:pt>
                <c:pt idx="1">
                  <c:v>Heavy Weight Cellulose</c:v>
                </c:pt>
                <c:pt idx="2">
                  <c:v>LDPE</c:v>
                </c:pt>
                <c:pt idx="3">
                  <c:v>Standard Weight Cellulose</c:v>
                </c:pt>
              </c:strCache>
            </c:strRef>
          </c:cat>
          <c:val>
            <c:numRef>
              <c:f>GRAPH!$G$6:$G$9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0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80-4870-A476-7C5C316BB635}"/>
            </c:ext>
          </c:extLst>
        </c:ser>
        <c:ser>
          <c:idx val="1"/>
          <c:order val="1"/>
          <c:tx>
            <c:v>Squash</c:v>
          </c:tx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GRAPH!$H$2:$H$5</c:f>
                <c:numCache>
                  <c:formatCode>General</c:formatCode>
                  <c:ptCount val="4"/>
                  <c:pt idx="0">
                    <c:v>0.9574271077563381</c:v>
                  </c:pt>
                  <c:pt idx="1">
                    <c:v>0</c:v>
                  </c:pt>
                  <c:pt idx="2">
                    <c:v>0.25</c:v>
                  </c:pt>
                  <c:pt idx="3">
                    <c:v>0.8660254037844386</c:v>
                  </c:pt>
                </c:numCache>
              </c:numRef>
            </c:plus>
            <c:minus>
              <c:numRef>
                <c:f>GRAPH!$H$2:$H$5</c:f>
                <c:numCache>
                  <c:formatCode>General</c:formatCode>
                  <c:ptCount val="4"/>
                  <c:pt idx="0">
                    <c:v>0.9574271077563381</c:v>
                  </c:pt>
                  <c:pt idx="1">
                    <c:v>0</c:v>
                  </c:pt>
                  <c:pt idx="2">
                    <c:v>0.25</c:v>
                  </c:pt>
                  <c:pt idx="3">
                    <c:v>0.8660254037844386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GRAPH!$O$1:$O$4</c:f>
              <c:strCache>
                <c:ptCount val="4"/>
                <c:pt idx="0">
                  <c:v>Cornstarch</c:v>
                </c:pt>
                <c:pt idx="1">
                  <c:v>Heavy Weight Cellulose</c:v>
                </c:pt>
                <c:pt idx="2">
                  <c:v>LDPE</c:v>
                </c:pt>
                <c:pt idx="3">
                  <c:v>Standard Weight Cellulose</c:v>
                </c:pt>
              </c:strCache>
            </c:strRef>
          </c:cat>
          <c:val>
            <c:numRef>
              <c:f>GRAPH!$G$2:$G$5</c:f>
              <c:numCache>
                <c:formatCode>General</c:formatCode>
                <c:ptCount val="4"/>
                <c:pt idx="0">
                  <c:v>3.5</c:v>
                </c:pt>
                <c:pt idx="1">
                  <c:v>0</c:v>
                </c:pt>
                <c:pt idx="2">
                  <c:v>0.25</c:v>
                </c:pt>
                <c:pt idx="3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80-4870-A476-7C5C316BB635}"/>
            </c:ext>
          </c:extLst>
        </c:ser>
        <c:ser>
          <c:idx val="2"/>
          <c:order val="2"/>
          <c:tx>
            <c:v>Watermelon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GRAPH!$G$10:$G$13</c:f>
                <c:numCache>
                  <c:formatCode>General</c:formatCode>
                  <c:ptCount val="4"/>
                  <c:pt idx="0">
                    <c:v>0.75</c:v>
                  </c:pt>
                  <c:pt idx="1">
                    <c:v>0</c:v>
                  </c:pt>
                  <c:pt idx="2">
                    <c:v>0</c:v>
                  </c:pt>
                  <c:pt idx="3">
                    <c:v>0.5</c:v>
                  </c:pt>
                </c:numCache>
              </c:numRef>
            </c:plus>
            <c:minus>
              <c:numRef>
                <c:f>GRAPH!$G$10:$G$13</c:f>
                <c:numCache>
                  <c:formatCode>General</c:formatCode>
                  <c:ptCount val="4"/>
                  <c:pt idx="0">
                    <c:v>0.75</c:v>
                  </c:pt>
                  <c:pt idx="1">
                    <c:v>0</c:v>
                  </c:pt>
                  <c:pt idx="2">
                    <c:v>0</c:v>
                  </c:pt>
                  <c:pt idx="3">
                    <c:v>0.5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GRAPH!$O$1:$O$4</c:f>
              <c:strCache>
                <c:ptCount val="4"/>
                <c:pt idx="0">
                  <c:v>Cornstarch</c:v>
                </c:pt>
                <c:pt idx="1">
                  <c:v>Heavy Weight Cellulose</c:v>
                </c:pt>
                <c:pt idx="2">
                  <c:v>LDPE</c:v>
                </c:pt>
                <c:pt idx="3">
                  <c:v>Standard Weight Cellulose</c:v>
                </c:pt>
              </c:strCache>
            </c:strRef>
          </c:cat>
          <c:val>
            <c:numRef>
              <c:f>GRAPH!$G$10:$G$13</c:f>
              <c:numCache>
                <c:formatCode>General</c:formatCode>
                <c:ptCount val="4"/>
                <c:pt idx="0">
                  <c:v>0.75</c:v>
                </c:pt>
                <c:pt idx="1">
                  <c:v>0</c:v>
                </c:pt>
                <c:pt idx="2">
                  <c:v>0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80-4870-A476-7C5C316BB6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7487648"/>
        <c:axId val="557486336"/>
      </c:barChart>
      <c:catAx>
        <c:axId val="557487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486336"/>
        <c:crosses val="autoZero"/>
        <c:auto val="1"/>
        <c:lblAlgn val="ctr"/>
        <c:lblOffset val="100"/>
        <c:noMultiLvlLbl val="0"/>
      </c:catAx>
      <c:valAx>
        <c:axId val="557486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holes per plot (#)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748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Nutsedge</a:t>
            </a:r>
            <a:r>
              <a:rPr lang="en-US" dirty="0"/>
              <a:t> 6</a:t>
            </a:r>
            <a:r>
              <a:rPr lang="en-US" baseline="0" dirty="0"/>
              <a:t> WAP</a:t>
            </a:r>
            <a:endParaRPr lang="en-US" dirty="0"/>
          </a:p>
        </c:rich>
      </c:tx>
      <c:layout>
        <c:manualLayout>
          <c:xMode val="edge"/>
          <c:yMode val="edge"/>
          <c:x val="0.35743618035656854"/>
          <c:y val="7.46781937652895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31346744147048"/>
          <c:y val="0.20225717780741961"/>
          <c:w val="0.85805163252393712"/>
          <c:h val="0.63380801640274187"/>
        </c:manualLayout>
      </c:layout>
      <c:barChart>
        <c:barDir val="col"/>
        <c:grouping val="clustered"/>
        <c:varyColors val="0"/>
        <c:ser>
          <c:idx val="0"/>
          <c:order val="0"/>
          <c:tx>
            <c:v>Tomato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GRAPH!$K$6:$K$9</c:f>
                <c:numCache>
                  <c:formatCode>General</c:formatCode>
                  <c:ptCount val="4"/>
                  <c:pt idx="0">
                    <c:v>1.7017148213885114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plus>
            <c:minus>
              <c:numRef>
                <c:f>GRAPH!$K$6:$K$9</c:f>
                <c:numCache>
                  <c:formatCode>General</c:formatCode>
                  <c:ptCount val="4"/>
                  <c:pt idx="0">
                    <c:v>1.7017148213885114</c:v>
                  </c:pt>
                  <c:pt idx="1">
                    <c:v>0</c:v>
                  </c:pt>
                  <c:pt idx="2">
                    <c:v>0</c:v>
                  </c:pt>
                  <c:pt idx="3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GRAPH!$O$1:$O$4</c:f>
              <c:strCache>
                <c:ptCount val="4"/>
                <c:pt idx="0">
                  <c:v>Cornstarch</c:v>
                </c:pt>
                <c:pt idx="1">
                  <c:v>Heavy Weight Cellulose</c:v>
                </c:pt>
                <c:pt idx="2">
                  <c:v>LDPE</c:v>
                </c:pt>
                <c:pt idx="3">
                  <c:v>Standard Weight Cellulose</c:v>
                </c:pt>
              </c:strCache>
            </c:strRef>
          </c:cat>
          <c:val>
            <c:numRef>
              <c:f>GRAPH!$J$6:$J$9</c:f>
              <c:numCache>
                <c:formatCode>General</c:formatCode>
                <c:ptCount val="4"/>
                <c:pt idx="0">
                  <c:v>2.75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DB-4680-AD9F-A7FC04B4A4F4}"/>
            </c:ext>
          </c:extLst>
        </c:ser>
        <c:ser>
          <c:idx val="1"/>
          <c:order val="1"/>
          <c:tx>
            <c:v>Squash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GRAPH!$K$2:$K$5</c:f>
                <c:numCache>
                  <c:formatCode>General</c:formatCode>
                  <c:ptCount val="4"/>
                  <c:pt idx="0">
                    <c:v>0.47871355387816905</c:v>
                  </c:pt>
                  <c:pt idx="1">
                    <c:v>0.75</c:v>
                  </c:pt>
                  <c:pt idx="2">
                    <c:v>2.4281337140555777</c:v>
                  </c:pt>
                  <c:pt idx="3">
                    <c:v>0.75</c:v>
                  </c:pt>
                </c:numCache>
              </c:numRef>
            </c:plus>
            <c:minus>
              <c:numRef>
                <c:f>GRAPH!$K$2:$K$5</c:f>
                <c:numCache>
                  <c:formatCode>General</c:formatCode>
                  <c:ptCount val="4"/>
                  <c:pt idx="0">
                    <c:v>0.47871355387816905</c:v>
                  </c:pt>
                  <c:pt idx="1">
                    <c:v>0.75</c:v>
                  </c:pt>
                  <c:pt idx="2">
                    <c:v>2.4281337140555777</c:v>
                  </c:pt>
                  <c:pt idx="3">
                    <c:v>0.75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GRAPH!$O$1:$O$4</c:f>
              <c:strCache>
                <c:ptCount val="4"/>
                <c:pt idx="0">
                  <c:v>Cornstarch</c:v>
                </c:pt>
                <c:pt idx="1">
                  <c:v>Heavy Weight Cellulose</c:v>
                </c:pt>
                <c:pt idx="2">
                  <c:v>LDPE</c:v>
                </c:pt>
                <c:pt idx="3">
                  <c:v>Standard Weight Cellulose</c:v>
                </c:pt>
              </c:strCache>
            </c:strRef>
          </c:cat>
          <c:val>
            <c:numRef>
              <c:f>GRAPH!$J$2:$J$5</c:f>
              <c:numCache>
                <c:formatCode>General</c:formatCode>
                <c:ptCount val="4"/>
                <c:pt idx="0">
                  <c:v>0.75</c:v>
                </c:pt>
                <c:pt idx="1">
                  <c:v>0.75</c:v>
                </c:pt>
                <c:pt idx="2">
                  <c:v>2.75</c:v>
                </c:pt>
                <c:pt idx="3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DB-4680-AD9F-A7FC04B4A4F4}"/>
            </c:ext>
          </c:extLst>
        </c:ser>
        <c:ser>
          <c:idx val="2"/>
          <c:order val="2"/>
          <c:tx>
            <c:v>Watermelon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GRAPH!$K$10:$K$13</c:f>
                <c:numCache>
                  <c:formatCode>General</c:formatCode>
                  <c:ptCount val="4"/>
                  <c:pt idx="0">
                    <c:v>0.25</c:v>
                  </c:pt>
                  <c:pt idx="1">
                    <c:v>0</c:v>
                  </c:pt>
                  <c:pt idx="2">
                    <c:v>1</c:v>
                  </c:pt>
                  <c:pt idx="3">
                    <c:v>0</c:v>
                  </c:pt>
                </c:numCache>
              </c:numRef>
            </c:plus>
            <c:minus>
              <c:numRef>
                <c:f>GRAPH!$K$10:$K$13</c:f>
                <c:numCache>
                  <c:formatCode>General</c:formatCode>
                  <c:ptCount val="4"/>
                  <c:pt idx="0">
                    <c:v>0.25</c:v>
                  </c:pt>
                  <c:pt idx="1">
                    <c:v>0</c:v>
                  </c:pt>
                  <c:pt idx="2">
                    <c:v>1</c:v>
                  </c:pt>
                  <c:pt idx="3">
                    <c:v>0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GRAPH!$O$1:$O$4</c:f>
              <c:strCache>
                <c:ptCount val="4"/>
                <c:pt idx="0">
                  <c:v>Cornstarch</c:v>
                </c:pt>
                <c:pt idx="1">
                  <c:v>Heavy Weight Cellulose</c:v>
                </c:pt>
                <c:pt idx="2">
                  <c:v>LDPE</c:v>
                </c:pt>
                <c:pt idx="3">
                  <c:v>Standard Weight Cellulose</c:v>
                </c:pt>
              </c:strCache>
            </c:strRef>
          </c:cat>
          <c:val>
            <c:numRef>
              <c:f>GRAPH!$K$10:$K$13</c:f>
              <c:numCache>
                <c:formatCode>General</c:formatCode>
                <c:ptCount val="4"/>
                <c:pt idx="0">
                  <c:v>0.25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DB-4680-AD9F-A7FC04B4A4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5453232"/>
        <c:axId val="605456184"/>
      </c:barChart>
      <c:catAx>
        <c:axId val="605453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56184"/>
        <c:crosses val="autoZero"/>
        <c:auto val="1"/>
        <c:lblAlgn val="ctr"/>
        <c:lblOffset val="100"/>
        <c:noMultiLvlLbl val="0"/>
      </c:catAx>
      <c:valAx>
        <c:axId val="605456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 dirty="0" err="1"/>
                  <a:t>Nutsedge</a:t>
                </a:r>
                <a:r>
                  <a:rPr lang="en-US" b="1" dirty="0"/>
                  <a:t> per plot (#)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53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889364432422181"/>
          <c:y val="0.19211516612314886"/>
          <c:w val="0.22110635567577813"/>
          <c:h val="0.1773698979624650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1"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3B10C-B988-4B77-A501-3D335B5770A2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77ABD-9644-463F-A9EB-AAA68DEC4D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877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ntc</a:t>
            </a:r>
            <a:r>
              <a:rPr lang="en-US" dirty="0"/>
              <a:t> actual 13500 kg/ha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77ABD-9644-463F-A9EB-AAA68DEC4D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85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location interaction P= 0.22</a:t>
            </a:r>
          </a:p>
          <a:p>
            <a:r>
              <a:rPr lang="en-US" dirty="0"/>
              <a:t>no treatment effect p = 0.14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077ABD-9644-463F-A9EB-AAA68DEC4D2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04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from complete </a:t>
            </a:r>
            <a:r>
              <a:rPr lang="en-US" dirty="0" err="1"/>
              <a:t>nontreated</a:t>
            </a:r>
            <a:r>
              <a:rPr lang="en-US" dirty="0"/>
              <a:t> control because</a:t>
            </a:r>
            <a:r>
              <a:rPr lang="en-US" baseline="0" dirty="0"/>
              <a:t> chemical control was injured.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077ABD-9644-463F-A9EB-AAA68DEC4D2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23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FE8BC-28A2-493D-983E-48CDA77B7C1A}" type="datetime1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13C2-9B01-4996-AE09-2728BC863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7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10B65-B582-4D5C-BB4C-BAB6CA5CC608}" type="datetime1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13C2-9B01-4996-AE09-2728BC863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53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3C79-87D7-440C-BFC2-84EB6986290D}" type="datetime1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13C2-9B01-4996-AE09-2728BC863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02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4C1D-48B6-4B01-B81B-B8C04CF6E84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49C3-4751-44BC-946F-A2C764A9C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17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4C1D-48B6-4B01-B81B-B8C04CF6E84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49C3-4751-44BC-946F-A2C764A9C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28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4C1D-48B6-4B01-B81B-B8C04CF6E84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49C3-4751-44BC-946F-A2C764A9C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02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4C1D-48B6-4B01-B81B-B8C04CF6E84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49C3-4751-44BC-946F-A2C764A9C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64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4C1D-48B6-4B01-B81B-B8C04CF6E84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49C3-4751-44BC-946F-A2C764A9C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671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4C1D-48B6-4B01-B81B-B8C04CF6E84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49C3-4751-44BC-946F-A2C764A9C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412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4C1D-48B6-4B01-B81B-B8C04CF6E84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49C3-4751-44BC-946F-A2C764A9C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85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4C1D-48B6-4B01-B81B-B8C04CF6E84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49C3-4751-44BC-946F-A2C764A9C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31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C655-DE6E-427C-B4C9-F613DC05CE96}" type="datetime1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13C2-9B01-4996-AE09-2728BC863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350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4C1D-48B6-4B01-B81B-B8C04CF6E84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49C3-4751-44BC-946F-A2C764A9C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611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4C1D-48B6-4B01-B81B-B8C04CF6E84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49C3-4751-44BC-946F-A2C764A9C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61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D4C1D-48B6-4B01-B81B-B8C04CF6E84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A49C3-4751-44BC-946F-A2C764A9C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5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97ACC-6ABD-4207-83B5-1FCAAA42F57B}" type="datetime1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13C2-9B01-4996-AE09-2728BC863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05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3954-8983-4BFB-ADD1-04140453A674}" type="datetime1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13C2-9B01-4996-AE09-2728BC863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2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A7402-8C24-4E81-9EB3-5B944B7ED5A5}" type="datetime1">
              <a:rPr lang="en-US" smtClean="0"/>
              <a:t>4/17/2020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13C2-9B01-4996-AE09-2728BC863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272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08F66-56E0-4661-96DA-D64061978D3E}" type="datetime1">
              <a:rPr lang="en-US" smtClean="0"/>
              <a:t>4/17/2020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13C2-9B01-4996-AE09-2728BC863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14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D9129-3F6C-46BB-8210-3F3C1460588C}" type="datetime1">
              <a:rPr lang="en-US" smtClean="0"/>
              <a:t>4/17/2020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13C2-9B01-4996-AE09-2728BC863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82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DCCC1-8FB7-4BF1-A1C9-7E37600D6EF7}" type="datetime1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13C2-9B01-4996-AE09-2728BC863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88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02505-FFBF-49BC-B64B-1CB8B6E2D1E1}" type="datetime1">
              <a:rPr lang="en-US" smtClean="0"/>
              <a:t>4/17/2020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13C2-9B01-4996-AE09-2728BC863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00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CAEE1-B686-4DA6-87A4-8CFC651EE0F4}" type="datetime1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A13C2-9B01-4996-AE09-2728BC863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6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D4C1D-48B6-4B01-B81B-B8C04CF6E844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A49C3-4751-44BC-946F-A2C764A9C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8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mp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3430" y="1289447"/>
            <a:ext cx="9611308" cy="2387600"/>
          </a:xfrm>
        </p:spPr>
        <p:txBody>
          <a:bodyPr>
            <a:noAutofit/>
          </a:bodyPr>
          <a:lstStyle/>
          <a:p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Cover Crop Integration into Vegetable Production for Weed Suppression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9872" y="4160043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Frances Browne, Steve Li,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Katilyn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J. Price</a:t>
            </a:r>
          </a:p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Auburn University, Auburn, AL</a:t>
            </a:r>
          </a:p>
          <a:p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243637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3672" y="6143625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43625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075" y="203193"/>
            <a:ext cx="2219326" cy="603258"/>
          </a:xfrm>
          <a:prstGeom prst="rect">
            <a:avLst/>
          </a:prstGeom>
        </p:spPr>
      </p:pic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69" y="6312691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3138" y="6500812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104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3637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3672" y="6143625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43625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69" y="6312691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2937" y="245546"/>
            <a:ext cx="8439807" cy="57623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82937" y="5302392"/>
            <a:ext cx="8439807" cy="707886"/>
          </a:xfrm>
          <a:prstGeom prst="rect">
            <a:avLst/>
          </a:prstGeom>
          <a:solidFill>
            <a:schemeClr val="bg1">
              <a:alpha val="61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Oats 8 WAP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Sandea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oz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 + Select Max 16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oz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 applied to row middles 5 WAP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8066926-72ED-7B46-AB06-35C2FDACE933}"/>
              </a:ext>
            </a:extLst>
          </p:cNvPr>
          <p:cNvCxnSpPr>
            <a:cxnSpLocks/>
          </p:cNvCxnSpPr>
          <p:nvPr/>
        </p:nvCxnSpPr>
        <p:spPr>
          <a:xfrm flipH="1">
            <a:off x="4201886" y="551121"/>
            <a:ext cx="740229" cy="46337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620800-B77F-0446-A398-75A85094D1F7}"/>
              </a:ext>
            </a:extLst>
          </p:cNvPr>
          <p:cNvCxnSpPr>
            <a:cxnSpLocks/>
          </p:cNvCxnSpPr>
          <p:nvPr/>
        </p:nvCxnSpPr>
        <p:spPr>
          <a:xfrm>
            <a:off x="6731000" y="503691"/>
            <a:ext cx="1280885" cy="47399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126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3637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3672" y="6143625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43625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69" y="6312691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110" y="126125"/>
            <a:ext cx="7863745" cy="59004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95109" y="5072043"/>
            <a:ext cx="7863745" cy="95410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Clover/oats at termination</a:t>
            </a:r>
          </a:p>
          <a:p>
            <a:pPr algn="ctr"/>
            <a:r>
              <a:rPr lang="en-US" sz="2800" b="1" dirty="0"/>
              <a:t>biomass 4400 </a:t>
            </a:r>
            <a:r>
              <a:rPr lang="en-US" sz="2800" b="1" dirty="0" err="1"/>
              <a:t>lbs</a:t>
            </a:r>
            <a:r>
              <a:rPr lang="en-US" sz="2800" b="1" dirty="0"/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3437500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3637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3672" y="6143625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43625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69" y="6312691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404" y="117752"/>
            <a:ext cx="7853527" cy="58901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36404" y="5487958"/>
            <a:ext cx="7853527" cy="52322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Clover/oats 4 WAP</a:t>
            </a:r>
          </a:p>
        </p:txBody>
      </p:sp>
    </p:spTree>
    <p:extLst>
      <p:ext uri="{BB962C8B-B14F-4D97-AF65-F5344CB8AC3E}">
        <p14:creationId xmlns:p14="http://schemas.microsoft.com/office/powerpoint/2010/main" val="139163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3637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3672" y="6143625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43625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69" y="6312691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6509" y="23160"/>
            <a:ext cx="8108731" cy="60815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96510" y="5335267"/>
            <a:ext cx="8108731" cy="76944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Clover/oats 8 WAP</a:t>
            </a:r>
          </a:p>
          <a:p>
            <a:pPr algn="ctr"/>
            <a:r>
              <a:rPr lang="en-US" sz="2000" b="1" dirty="0" err="1"/>
              <a:t>Sandea</a:t>
            </a:r>
            <a:r>
              <a:rPr lang="en-US" sz="2000" b="1" dirty="0"/>
              <a:t> 1 </a:t>
            </a:r>
            <a:r>
              <a:rPr lang="en-US" sz="2000" b="1" dirty="0" err="1"/>
              <a:t>oz</a:t>
            </a:r>
            <a:r>
              <a:rPr lang="en-US" sz="2000" b="1" dirty="0"/>
              <a:t>/A + Select Max 16 </a:t>
            </a:r>
            <a:r>
              <a:rPr lang="en-US" sz="2000" b="1" dirty="0" err="1"/>
              <a:t>oz</a:t>
            </a:r>
            <a:r>
              <a:rPr lang="en-US" sz="2000" b="1" dirty="0"/>
              <a:t>/A applied to row middles at 5 WAP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CAB5FC-61C6-8C4C-A4A3-C1E1C1E95B4D}"/>
              </a:ext>
            </a:extLst>
          </p:cNvPr>
          <p:cNvCxnSpPr>
            <a:cxnSpLocks/>
          </p:cNvCxnSpPr>
          <p:nvPr/>
        </p:nvCxnSpPr>
        <p:spPr>
          <a:xfrm flipH="1">
            <a:off x="5188857" y="1233822"/>
            <a:ext cx="391889" cy="406252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8EF435-4CB4-BC46-932E-8DEB93728D45}"/>
              </a:ext>
            </a:extLst>
          </p:cNvPr>
          <p:cNvCxnSpPr>
            <a:cxnSpLocks/>
          </p:cNvCxnSpPr>
          <p:nvPr/>
        </p:nvCxnSpPr>
        <p:spPr>
          <a:xfrm>
            <a:off x="7020536" y="1243343"/>
            <a:ext cx="1956550" cy="40836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594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787826"/>
              </p:ext>
            </p:extLst>
          </p:nvPr>
        </p:nvGraphicFramePr>
        <p:xfrm>
          <a:off x="221229" y="204538"/>
          <a:ext cx="11680720" cy="6369579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910550">
                  <a:extLst>
                    <a:ext uri="{9D8B030D-6E8A-4147-A177-3AD203B41FA5}">
                      <a16:colId xmlns:a16="http://schemas.microsoft.com/office/drawing/2014/main" val="960900266"/>
                    </a:ext>
                  </a:extLst>
                </a:gridCol>
                <a:gridCol w="1900006">
                  <a:extLst>
                    <a:ext uri="{9D8B030D-6E8A-4147-A177-3AD203B41FA5}">
                      <a16:colId xmlns:a16="http://schemas.microsoft.com/office/drawing/2014/main" val="2587345439"/>
                    </a:ext>
                  </a:extLst>
                </a:gridCol>
                <a:gridCol w="1580160">
                  <a:extLst>
                    <a:ext uri="{9D8B030D-6E8A-4147-A177-3AD203B41FA5}">
                      <a16:colId xmlns:a16="http://schemas.microsoft.com/office/drawing/2014/main" val="2674353105"/>
                    </a:ext>
                  </a:extLst>
                </a:gridCol>
                <a:gridCol w="1724919">
                  <a:extLst>
                    <a:ext uri="{9D8B030D-6E8A-4147-A177-3AD203B41FA5}">
                      <a16:colId xmlns:a16="http://schemas.microsoft.com/office/drawing/2014/main" val="2054384591"/>
                    </a:ext>
                  </a:extLst>
                </a:gridCol>
                <a:gridCol w="1405488">
                  <a:extLst>
                    <a:ext uri="{9D8B030D-6E8A-4147-A177-3AD203B41FA5}">
                      <a16:colId xmlns:a16="http://schemas.microsoft.com/office/drawing/2014/main" val="2125461210"/>
                    </a:ext>
                  </a:extLst>
                </a:gridCol>
                <a:gridCol w="1754109">
                  <a:extLst>
                    <a:ext uri="{9D8B030D-6E8A-4147-A177-3AD203B41FA5}">
                      <a16:colId xmlns:a16="http://schemas.microsoft.com/office/drawing/2014/main" val="181563689"/>
                    </a:ext>
                  </a:extLst>
                </a:gridCol>
                <a:gridCol w="1405488">
                  <a:extLst>
                    <a:ext uri="{9D8B030D-6E8A-4147-A177-3AD203B41FA5}">
                      <a16:colId xmlns:a16="http://schemas.microsoft.com/office/drawing/2014/main" val="1907840604"/>
                    </a:ext>
                  </a:extLst>
                </a:gridCol>
              </a:tblGrid>
              <a:tr h="549230">
                <a:tc gridSpan="7">
                  <a:txBody>
                    <a:bodyPr/>
                    <a:lstStyle/>
                    <a:p>
                      <a:pPr algn="ctr"/>
                      <a:r>
                        <a:rPr lang="en-US" sz="3200" b="1" spc="-15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+mn-lt"/>
                        </a:rPr>
                        <a:t>Weed Density</a:t>
                      </a:r>
                      <a:r>
                        <a:rPr lang="en-US" sz="3200" b="1" spc="-150" baseline="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+mn-lt"/>
                        </a:rPr>
                        <a:t> (plants per 10 m</a:t>
                      </a:r>
                      <a:r>
                        <a:rPr lang="en-US" sz="3200" b="1" spc="-150" baseline="300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+mn-lt"/>
                        </a:rPr>
                        <a:t>2</a:t>
                      </a:r>
                      <a:r>
                        <a:rPr lang="en-US" sz="3200" b="1" spc="-150" baseline="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+mn-lt"/>
                        </a:rPr>
                        <a:t>) </a:t>
                      </a:r>
                      <a:r>
                        <a:rPr lang="en-US" sz="3200" b="1" spc="-150" baseline="300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+mn-lt"/>
                        </a:rPr>
                        <a:t>AB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4304695"/>
                  </a:ext>
                </a:extLst>
              </a:tr>
              <a:tr h="429773">
                <a:tc>
                  <a:txBody>
                    <a:bodyPr/>
                    <a:lstStyle/>
                    <a:p>
                      <a:endParaRPr lang="en-US" sz="2000" b="1" spc="-15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4 WAP </a:t>
                      </a:r>
                      <a:r>
                        <a:rPr lang="en-US" sz="2000" b="1" spc="-150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8 WAP </a:t>
                      </a:r>
                      <a:r>
                        <a:rPr lang="en-US" sz="2000" b="1" spc="-150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7683769"/>
                  </a:ext>
                </a:extLst>
              </a:tr>
              <a:tr h="429773">
                <a:tc rowSpan="2"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Cover Crop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Henry County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Lee County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Henry</a:t>
                      </a:r>
                      <a:r>
                        <a:rPr lang="en-US" sz="2000" b="1" spc="-150" baseline="0" dirty="0">
                          <a:solidFill>
                            <a:schemeClr val="bg1"/>
                          </a:solidFill>
                          <a:latin typeface="+mn-lt"/>
                        </a:rPr>
                        <a:t> County</a:t>
                      </a:r>
                      <a:endParaRPr lang="en-US" sz="2000" b="1" spc="-15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Lee County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497543"/>
                  </a:ext>
                </a:extLst>
              </a:tr>
              <a:tr h="429773">
                <a:tc vMerge="1">
                  <a:txBody>
                    <a:bodyPr/>
                    <a:lstStyle/>
                    <a:p>
                      <a:endParaRPr lang="en-US" sz="34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3400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n-US" sz="3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Non-treated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Treated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Non-treated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pc="-150" dirty="0">
                          <a:solidFill>
                            <a:schemeClr val="bg1"/>
                          </a:solidFill>
                        </a:rPr>
                        <a:t>Treated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6915673"/>
                  </a:ext>
                </a:extLst>
              </a:tr>
              <a:tr h="625146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spc="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Bareground</a:t>
                      </a:r>
                      <a:endParaRPr lang="en-US" sz="2000" b="1" i="0" u="none" strike="noStrik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20.04 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11.31</a:t>
                      </a:r>
                      <a:r>
                        <a:rPr lang="en-US" sz="2000" b="1" spc="-150" baseline="0" dirty="0">
                          <a:solidFill>
                            <a:schemeClr val="bg1"/>
                          </a:solidFill>
                          <a:latin typeface="+mn-lt"/>
                        </a:rPr>
                        <a:t> a</a:t>
                      </a:r>
                      <a:endParaRPr lang="en-US" sz="2000" b="1" spc="-15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14.51 ab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17.51 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14.24 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</a:rPr>
                        <a:t>0.74 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1616996"/>
                  </a:ext>
                </a:extLst>
              </a:tr>
              <a:tr h="4297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Radish </a:t>
                      </a:r>
                      <a:endParaRPr lang="en-US" sz="2000" b="1" i="0" u="none" strike="noStrik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17.80 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7.72</a:t>
                      </a:r>
                      <a:r>
                        <a:rPr lang="en-US" sz="2000" b="1" spc="-150" baseline="0" dirty="0">
                          <a:solidFill>
                            <a:schemeClr val="bg1"/>
                          </a:solidFill>
                          <a:latin typeface="+mn-lt"/>
                        </a:rPr>
                        <a:t> b</a:t>
                      </a:r>
                      <a:endParaRPr lang="en-US" sz="2000" b="1" spc="-15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25.99 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8.32 ab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12.17 </a:t>
                      </a:r>
                      <a:r>
                        <a:rPr lang="en-US" sz="2000" b="1" spc="-150" dirty="0" err="1">
                          <a:solidFill>
                            <a:schemeClr val="bg1"/>
                          </a:solidFill>
                          <a:latin typeface="+mn-lt"/>
                        </a:rPr>
                        <a:t>abc</a:t>
                      </a:r>
                      <a:endParaRPr lang="en-US" sz="2000" b="1" spc="-15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</a:rPr>
                        <a:t>1.19 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114074"/>
                  </a:ext>
                </a:extLst>
              </a:tr>
              <a:tr h="4297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Clover</a:t>
                      </a:r>
                      <a:endParaRPr lang="en-US" sz="2000" b="1" i="0" u="none" strike="noStrik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3.30 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2.59 cd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16.23 ab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4.59 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13.56 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</a:rPr>
                        <a:t>0.40 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2688445"/>
                  </a:ext>
                </a:extLst>
              </a:tr>
              <a:tr h="4297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Rye</a:t>
                      </a:r>
                      <a:endParaRPr lang="en-US" sz="2000" b="1" i="0" u="none" strike="noStrik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3.95 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0.99 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23.46 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2.45 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3.79 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</a:rPr>
                        <a:t>0.10 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6871236"/>
                  </a:ext>
                </a:extLst>
              </a:tr>
              <a:tr h="4297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Oats</a:t>
                      </a:r>
                      <a:endParaRPr lang="en-US" sz="2000" b="1" i="0" u="none" strike="noStrik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2.50 cd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4.00 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8.03</a:t>
                      </a:r>
                      <a:r>
                        <a:rPr lang="en-US" sz="2000" b="1" spc="-150" baseline="0" dirty="0">
                          <a:solidFill>
                            <a:schemeClr val="bg1"/>
                          </a:solidFill>
                          <a:latin typeface="+mn-lt"/>
                        </a:rPr>
                        <a:t> b</a:t>
                      </a:r>
                      <a:endParaRPr lang="en-US" sz="2000" b="1" spc="-15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1.73 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9.55 </a:t>
                      </a:r>
                      <a:r>
                        <a:rPr lang="en-US" sz="2000" b="1" spc="-150" dirty="0" err="1">
                          <a:solidFill>
                            <a:schemeClr val="bg1"/>
                          </a:solidFill>
                          <a:latin typeface="+mn-lt"/>
                        </a:rPr>
                        <a:t>abc</a:t>
                      </a:r>
                      <a:endParaRPr lang="en-US" sz="2000" b="1" spc="-15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</a:rPr>
                        <a:t>0.86 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8929154"/>
                  </a:ext>
                </a:extLst>
              </a:tr>
              <a:tr h="4297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Clover /rye</a:t>
                      </a:r>
                      <a:endParaRPr lang="en-US" sz="2000" b="1" i="0" u="none" strike="noStrik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3.04 cd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0.95 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19.56</a:t>
                      </a:r>
                      <a:r>
                        <a:rPr lang="en-US" sz="2000" b="1" spc="-150" baseline="0" dirty="0">
                          <a:solidFill>
                            <a:schemeClr val="bg1"/>
                          </a:solidFill>
                          <a:latin typeface="+mn-lt"/>
                        </a:rPr>
                        <a:t> ab</a:t>
                      </a:r>
                      <a:endParaRPr lang="en-US" sz="2000" b="1" spc="-15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3.49</a:t>
                      </a:r>
                      <a:r>
                        <a:rPr lang="en-US" sz="2000" b="1" spc="-150" baseline="0" dirty="0">
                          <a:solidFill>
                            <a:schemeClr val="bg1"/>
                          </a:solidFill>
                          <a:latin typeface="+mn-lt"/>
                        </a:rPr>
                        <a:t> b</a:t>
                      </a:r>
                      <a:endParaRPr lang="en-US" sz="2000" b="1" spc="-15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6.38 </a:t>
                      </a:r>
                      <a:r>
                        <a:rPr lang="en-US" sz="2000" b="1" spc="-150" dirty="0" err="1">
                          <a:solidFill>
                            <a:schemeClr val="bg1"/>
                          </a:solidFill>
                          <a:latin typeface="+mn-lt"/>
                        </a:rPr>
                        <a:t>bc</a:t>
                      </a:r>
                      <a:endParaRPr lang="en-US" sz="2000" b="1" spc="-15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</a:rPr>
                        <a:t>0.26 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2713616"/>
                  </a:ext>
                </a:extLst>
              </a:tr>
              <a:tr h="42977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Clover /oats</a:t>
                      </a:r>
                      <a:endParaRPr lang="en-US" sz="2000" b="1" i="0" u="none" strike="noStrik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1.47 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1.82 cd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9.08 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1.86 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  <a:latin typeface="+mn-lt"/>
                        </a:rPr>
                        <a:t>5.75 </a:t>
                      </a:r>
                      <a:r>
                        <a:rPr lang="en-US" sz="2000" b="1" spc="-150" dirty="0" err="1">
                          <a:solidFill>
                            <a:schemeClr val="bg1"/>
                          </a:solidFill>
                          <a:latin typeface="+mn-lt"/>
                        </a:rPr>
                        <a:t>bc</a:t>
                      </a:r>
                      <a:endParaRPr lang="en-US" sz="2000" b="1" spc="-15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spc="-150" dirty="0">
                          <a:solidFill>
                            <a:schemeClr val="bg1"/>
                          </a:solidFill>
                        </a:rPr>
                        <a:t>0.46 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47950"/>
                  </a:ext>
                </a:extLst>
              </a:tr>
              <a:tr h="1297356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spc="-150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</a:t>
                      </a:r>
                      <a:r>
                        <a:rPr lang="en-US" sz="2000" b="1" i="0" u="none" strike="noStrike" spc="-15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 </a:t>
                      </a:r>
                      <a:r>
                        <a:rPr lang="en-US" sz="2000" b="1" i="0" u="none" strike="noStrike" spc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Weed densities</a:t>
                      </a:r>
                      <a:r>
                        <a:rPr lang="en-US" sz="2000" b="1" i="0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were combined for </a:t>
                      </a:r>
                      <a:r>
                        <a:rPr lang="en-US" sz="2000" b="1" i="1" u="none" strike="noStrike" spc="0" baseline="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Amaranthus</a:t>
                      </a:r>
                      <a:r>
                        <a:rPr lang="en-US" sz="2000" b="1" i="1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000" b="1" i="0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spp., </a:t>
                      </a:r>
                      <a:r>
                        <a:rPr lang="en-US" sz="2000" b="1" i="1" u="none" strike="noStrike" spc="0" baseline="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Cyperus</a:t>
                      </a:r>
                      <a:r>
                        <a:rPr lang="en-US" sz="2000" b="1" i="0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spp., and </a:t>
                      </a:r>
                      <a:r>
                        <a:rPr lang="en-US" sz="2000" b="1" i="1" u="none" strike="noStrike" spc="0" baseline="0" dirty="0" err="1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Digitaria</a:t>
                      </a:r>
                      <a:r>
                        <a:rPr lang="en-US" sz="2000" b="1" i="0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spp.</a:t>
                      </a:r>
                    </a:p>
                    <a:p>
                      <a:pPr algn="l" fontAlgn="b"/>
                      <a:r>
                        <a:rPr lang="en-US" sz="2000" b="1" i="0" u="none" strike="noStrike" spc="0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</a:t>
                      </a:r>
                      <a:r>
                        <a:rPr lang="en-US" sz="2000" b="1" i="0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Means followed by the same letter in a column are not significantly different at </a:t>
                      </a:r>
                      <a:r>
                        <a:rPr lang="en-US" sz="2000" b="1" i="1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 </a:t>
                      </a:r>
                      <a:r>
                        <a:rPr lang="en-US" sz="2000" b="1" i="0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= 0.05</a:t>
                      </a:r>
                    </a:p>
                    <a:p>
                      <a:pPr algn="l" fontAlgn="b"/>
                      <a:r>
                        <a:rPr lang="en-US" sz="2000" b="1" i="0" u="none" strike="noStrike" spc="0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lang="en-US" sz="2000" b="1" i="0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Location x cover crop interaction observed 4 WAP (</a:t>
                      </a:r>
                      <a:r>
                        <a:rPr lang="en-US" sz="2000" b="1" i="1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 </a:t>
                      </a:r>
                      <a:r>
                        <a:rPr lang="en-US" sz="2000" b="1" i="0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&lt; 0.0001)</a:t>
                      </a:r>
                    </a:p>
                    <a:p>
                      <a:pPr algn="l" fontAlgn="b"/>
                      <a:r>
                        <a:rPr lang="en-US" sz="2000" b="1" i="0" u="none" strike="noStrike" spc="0" baseline="3000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</a:t>
                      </a:r>
                      <a:r>
                        <a:rPr lang="en-US" sz="2000" b="1" i="0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 Location x cover crop x row middle treatment interaction observed 8 WAP (</a:t>
                      </a:r>
                      <a:r>
                        <a:rPr lang="en-US" sz="2000" b="1" i="1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P </a:t>
                      </a:r>
                      <a:r>
                        <a:rPr lang="en-US" sz="2000" b="1" i="0" u="none" strike="noStrike" spc="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= 0.0009)</a:t>
                      </a:r>
                      <a:endParaRPr lang="en-US" sz="2000" b="1" i="0" u="none" strike="noStrike" spc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763" marR="4763" marT="476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3400" b="1" spc="-15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400" b="1" spc="-15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400" b="1" spc="-15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400" b="1" spc="-15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400" b="1" spc="-150" dirty="0"/>
                    </a:p>
                  </a:txBody>
                  <a:tcP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3400" b="1" spc="-150" dirty="0"/>
                    </a:p>
                  </a:txBody>
                  <a:tcPr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5509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6267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8272026"/>
              </p:ext>
            </p:extLst>
          </p:nvPr>
        </p:nvGraphicFramePr>
        <p:xfrm>
          <a:off x="94303" y="133052"/>
          <a:ext cx="11854447" cy="6588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F66D72-996A-9C41-A97F-EA0EB3025953}"/>
              </a:ext>
            </a:extLst>
          </p:cNvPr>
          <p:cNvCxnSpPr/>
          <p:nvPr/>
        </p:nvCxnSpPr>
        <p:spPr>
          <a:xfrm>
            <a:off x="1313543" y="2612571"/>
            <a:ext cx="947057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420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3637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3672" y="6143625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43625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69" y="6312691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Challenges to be Considered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2031999"/>
            <a:ext cx="10515600" cy="3975897"/>
          </a:xfrm>
        </p:spPr>
        <p:txBody>
          <a:bodyPr>
            <a:normAutofit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chemeClr val="bg1"/>
                </a:solidFill>
              </a:rPr>
              <a:t>No weed control adjacent to plastic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chemeClr val="bg1"/>
                </a:solidFill>
              </a:rPr>
              <a:t>Row middles too wide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4000" b="1" dirty="0">
                <a:solidFill>
                  <a:schemeClr val="bg1"/>
                </a:solidFill>
              </a:rPr>
              <a:t>Possible need for preemergent herbicide when residue biomass is 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138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6243637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3672" y="6143625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43625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69" y="6312691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59509" y="1030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2018/2019 Field Trials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75069" y="1446890"/>
            <a:ext cx="5521234" cy="4351338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Plastic mulch laid in Fall 2018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Cover crops broadcast over the top of plastic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chemeClr val="bg1"/>
                </a:solidFill>
              </a:rPr>
              <a:t>cover crops terminated through chemical means and/or rolling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‘Crunchy Red’ seedless melons and ‘</a:t>
            </a:r>
            <a:r>
              <a:rPr lang="en-US" b="1" dirty="0" err="1">
                <a:solidFill>
                  <a:schemeClr val="bg1"/>
                </a:solidFill>
              </a:rPr>
              <a:t>Jambouree</a:t>
            </a:r>
            <a:r>
              <a:rPr lang="en-US" b="1" dirty="0">
                <a:solidFill>
                  <a:schemeClr val="bg1"/>
                </a:solidFill>
              </a:rPr>
              <a:t>’ pollinators planted at 3:1 ratio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‘Aristotle’ peppers 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1.8 m row spacing, 46 cm plant spacing, 3.6 x 6 m plots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Every other row planted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9724" y="1762819"/>
            <a:ext cx="5598360" cy="41970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096000" y="1247740"/>
            <a:ext cx="5572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Before termination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085" y="1747688"/>
            <a:ext cx="5659000" cy="42425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9084" y="1717357"/>
            <a:ext cx="5659000" cy="42425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696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162D6-0C6B-524E-B572-4854DD108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13C2-9B01-4996-AE09-2728BC863F56}" type="slidenum">
              <a:rPr lang="en-US" smtClean="0"/>
              <a:t>18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493D13-610C-6B45-AFBE-4295027E6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1136" y="857250"/>
            <a:ext cx="6858000" cy="5143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7D03228-CC41-534D-98DA-584E7C9E7A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771" y="857250"/>
            <a:ext cx="6858000" cy="5143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8B5C357-0856-524A-B77B-6E72DC38228C}"/>
              </a:ext>
            </a:extLst>
          </p:cNvPr>
          <p:cNvSpPr txBox="1"/>
          <p:nvPr/>
        </p:nvSpPr>
        <p:spPr>
          <a:xfrm>
            <a:off x="5172756" y="6358493"/>
            <a:ext cx="26774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Feb 26 2019 Headland AL</a:t>
            </a:r>
          </a:p>
        </p:txBody>
      </p:sp>
    </p:spTree>
    <p:extLst>
      <p:ext uri="{BB962C8B-B14F-4D97-AF65-F5344CB8AC3E}">
        <p14:creationId xmlns:p14="http://schemas.microsoft.com/office/powerpoint/2010/main" val="874072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39991-6D00-8443-8218-157EBB45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13C2-9B01-4996-AE09-2728BC863F56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586B13-3833-A14E-863E-97E4414F6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9364" y="854964"/>
            <a:ext cx="6858000" cy="5148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8DF20D-4AE5-9846-9877-5AE97EDD7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1800" y="854964"/>
            <a:ext cx="6858000" cy="5148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E1BED3-8B29-9845-BBDB-2E016D6102BA}"/>
              </a:ext>
            </a:extLst>
          </p:cNvPr>
          <p:cNvSpPr txBox="1"/>
          <p:nvPr/>
        </p:nvSpPr>
        <p:spPr>
          <a:xfrm>
            <a:off x="4549991" y="6356350"/>
            <a:ext cx="307000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Before termination. Auburn AL</a:t>
            </a:r>
          </a:p>
        </p:txBody>
      </p:sp>
    </p:spTree>
    <p:extLst>
      <p:ext uri="{BB962C8B-B14F-4D97-AF65-F5344CB8AC3E}">
        <p14:creationId xmlns:p14="http://schemas.microsoft.com/office/powerpoint/2010/main" val="1753816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3637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3672" y="6143625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42602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69" y="6312691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4441" y="6018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Introduction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44441" y="1487833"/>
            <a:ext cx="6780473" cy="4351338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Limited number of registered herbicides in vegetable production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Wide plant spacing can lead to early-season weed competition (Monks and </a:t>
            </a:r>
            <a:r>
              <a:rPr lang="en-US" b="1" dirty="0" err="1">
                <a:solidFill>
                  <a:schemeClr val="bg1"/>
                </a:solidFill>
              </a:rPr>
              <a:t>Schultheis</a:t>
            </a:r>
            <a:r>
              <a:rPr lang="en-US" b="1" dirty="0">
                <a:solidFill>
                  <a:schemeClr val="bg1"/>
                </a:solidFill>
              </a:rPr>
              <a:t> 1998)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High residue cover crops known to suppress weeds; however, vegetable responses can vary (</a:t>
            </a:r>
            <a:r>
              <a:rPr lang="en-US" b="1" dirty="0" err="1">
                <a:solidFill>
                  <a:schemeClr val="bg1"/>
                </a:solidFill>
              </a:rPr>
              <a:t>Bietila</a:t>
            </a:r>
            <a:r>
              <a:rPr lang="en-US" b="1" dirty="0">
                <a:solidFill>
                  <a:schemeClr val="bg1"/>
                </a:solidFill>
              </a:rPr>
              <a:t> et al. 2017)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Cover crop, plastic mulch, and herbicide combinations could reduce weed pressure and maximize yields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63543" y="5780144"/>
            <a:ext cx="4528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(</a:t>
            </a:r>
            <a:r>
              <a:rPr lang="en-US" sz="1600" b="1" dirty="0" err="1">
                <a:solidFill>
                  <a:schemeClr val="bg1"/>
                </a:solidFill>
              </a:rPr>
              <a:t>Buker</a:t>
            </a:r>
            <a:r>
              <a:rPr lang="en-US" sz="1600" b="1" dirty="0">
                <a:solidFill>
                  <a:schemeClr val="bg1"/>
                </a:solidFill>
              </a:rPr>
              <a:t> et al 2003; Monks and </a:t>
            </a:r>
            <a:r>
              <a:rPr lang="en-US" sz="1600" b="1" dirty="0" err="1">
                <a:solidFill>
                  <a:schemeClr val="bg1"/>
                </a:solidFill>
              </a:rPr>
              <a:t>Schultheis</a:t>
            </a:r>
            <a:r>
              <a:rPr lang="en-US" sz="1600" b="1" dirty="0">
                <a:solidFill>
                  <a:schemeClr val="bg1"/>
                </a:solidFill>
              </a:rPr>
              <a:t> 1998)</a:t>
            </a:r>
          </a:p>
        </p:txBody>
      </p:sp>
      <p:pic>
        <p:nvPicPr>
          <p:cNvPr id="1034" name="Picture 10" descr="Image result for yellow nutsedge identification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96571" y="178683"/>
            <a:ext cx="4098071" cy="279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511084" y="2577041"/>
            <a:ext cx="4098071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10% melon yield loss at 2 plants/m</a:t>
            </a:r>
            <a:r>
              <a:rPr lang="en-US" sz="2000" b="1" baseline="30000" dirty="0"/>
              <a:t>2</a:t>
            </a:r>
            <a:r>
              <a:rPr lang="en-US" sz="2000" b="1" dirty="0"/>
              <a:t> </a:t>
            </a:r>
            <a:endParaRPr lang="en-US" sz="1400" b="1" dirty="0"/>
          </a:p>
        </p:txBody>
      </p:sp>
      <p:pic>
        <p:nvPicPr>
          <p:cNvPr id="1036" name="Picture 12" descr="Image result for pigweed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1084" y="3055715"/>
            <a:ext cx="4143885" cy="269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511084" y="5348326"/>
            <a:ext cx="4143887" cy="400110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90% melon yield loss at 6 plants/m</a:t>
            </a:r>
            <a:r>
              <a:rPr lang="en-US" sz="2000" b="1" baseline="30000" dirty="0"/>
              <a:t>2</a:t>
            </a:r>
            <a:r>
              <a:rPr lang="en-US" sz="2000" b="1" dirty="0"/>
              <a:t>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11905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3637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3672" y="6143625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43625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69" y="6312691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25545" y="2436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2018/2019 Field trials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75825"/>
              </p:ext>
            </p:extLst>
          </p:nvPr>
        </p:nvGraphicFramePr>
        <p:xfrm>
          <a:off x="218768" y="1835795"/>
          <a:ext cx="11754464" cy="3349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8038">
                  <a:extLst>
                    <a:ext uri="{9D8B030D-6E8A-4147-A177-3AD203B41FA5}">
                      <a16:colId xmlns:a16="http://schemas.microsoft.com/office/drawing/2014/main" val="2426000234"/>
                    </a:ext>
                  </a:extLst>
                </a:gridCol>
                <a:gridCol w="2492478">
                  <a:extLst>
                    <a:ext uri="{9D8B030D-6E8A-4147-A177-3AD203B41FA5}">
                      <a16:colId xmlns:a16="http://schemas.microsoft.com/office/drawing/2014/main" val="3969867230"/>
                    </a:ext>
                  </a:extLst>
                </a:gridCol>
                <a:gridCol w="2300748">
                  <a:extLst>
                    <a:ext uri="{9D8B030D-6E8A-4147-A177-3AD203B41FA5}">
                      <a16:colId xmlns:a16="http://schemas.microsoft.com/office/drawing/2014/main" val="2422295675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4127941723"/>
                    </a:ext>
                  </a:extLst>
                </a:gridCol>
              </a:tblGrid>
              <a:tr h="727844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Cover Crop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Seeding rate</a:t>
                      </a:r>
                    </a:p>
                    <a:p>
                      <a:pPr algn="l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</a:rPr>
                        <a:t>lb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/A)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Biomass at Termination </a:t>
                      </a:r>
                    </a:p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</a:rPr>
                        <a:t>lb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/A)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29950"/>
                  </a:ext>
                </a:extLst>
              </a:tr>
              <a:tr h="727844"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Henry</a:t>
                      </a:r>
                      <a:r>
                        <a:rPr lang="en-US" sz="3200" b="1" baseline="0" dirty="0">
                          <a:solidFill>
                            <a:schemeClr val="bg1"/>
                          </a:solidFill>
                        </a:rPr>
                        <a:t> Co.</a:t>
                      </a:r>
                      <a:endParaRPr lang="en-US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</a:rPr>
                        <a:t>Lee Co.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3009111"/>
                  </a:ext>
                </a:extLst>
              </a:tr>
              <a:tr h="421687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White clover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N/A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N/A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503945"/>
                  </a:ext>
                </a:extLst>
              </a:tr>
              <a:tr h="421687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Cereal rye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4145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6108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05038"/>
                  </a:ext>
                </a:extLst>
              </a:tr>
              <a:tr h="421687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Cereal rye + Crimson clover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200 + 25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4690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</a:rPr>
                        <a:t>4908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81404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17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3637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3672" y="6143625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43625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69" y="6312691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51284" y="2847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2018/2019 Treatments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4179898"/>
              </p:ext>
            </p:extLst>
          </p:nvPr>
        </p:nvGraphicFramePr>
        <p:xfrm>
          <a:off x="421290" y="1284948"/>
          <a:ext cx="11328024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54880">
                  <a:extLst>
                    <a:ext uri="{9D8B030D-6E8A-4147-A177-3AD203B41FA5}">
                      <a16:colId xmlns:a16="http://schemas.microsoft.com/office/drawing/2014/main" val="1276022979"/>
                    </a:ext>
                  </a:extLst>
                </a:gridCol>
                <a:gridCol w="4179428">
                  <a:extLst>
                    <a:ext uri="{9D8B030D-6E8A-4147-A177-3AD203B41FA5}">
                      <a16:colId xmlns:a16="http://schemas.microsoft.com/office/drawing/2014/main" val="1092855156"/>
                    </a:ext>
                  </a:extLst>
                </a:gridCol>
                <a:gridCol w="1990002">
                  <a:extLst>
                    <a:ext uri="{9D8B030D-6E8A-4147-A177-3AD203B41FA5}">
                      <a16:colId xmlns:a16="http://schemas.microsoft.com/office/drawing/2014/main" val="1339722404"/>
                    </a:ext>
                  </a:extLst>
                </a:gridCol>
                <a:gridCol w="2503714">
                  <a:extLst>
                    <a:ext uri="{9D8B030D-6E8A-4147-A177-3AD203B41FA5}">
                      <a16:colId xmlns:a16="http://schemas.microsoft.com/office/drawing/2014/main" val="251212022"/>
                    </a:ext>
                  </a:extLst>
                </a:gridCol>
              </a:tblGrid>
              <a:tr h="543974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Cover Crop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Termination Method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Herbicides</a:t>
                      </a:r>
                    </a:p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(row</a:t>
                      </a:r>
                      <a:r>
                        <a:rPr lang="en-US" sz="1700" b="1" baseline="0" dirty="0">
                          <a:solidFill>
                            <a:schemeClr val="bg1"/>
                          </a:solidFill>
                        </a:rPr>
                        <a:t> middles)</a:t>
                      </a:r>
                      <a:r>
                        <a:rPr lang="en-US" sz="1700" b="1" baseline="30000" dirty="0">
                          <a:solidFill>
                            <a:schemeClr val="bg1"/>
                          </a:solidFill>
                        </a:rPr>
                        <a:t>AB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baseline="3000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400" b="1" baseline="30000" dirty="0">
                          <a:solidFill>
                            <a:schemeClr val="bg1"/>
                          </a:solidFill>
                        </a:rPr>
                        <a:t># of Herbicide applications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5717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White clover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Roundup PM (32 oz/A) + Gramoxone (2 </a:t>
                      </a:r>
                      <a:r>
                        <a:rPr lang="en-US" sz="1700" b="1" dirty="0" err="1">
                          <a:solidFill>
                            <a:schemeClr val="bg1"/>
                          </a:solidFill>
                        </a:rPr>
                        <a:t>pt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/A)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PRE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7156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Cereal rye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Rolled green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PRE + POST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7189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Cereal rye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Rolled green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POST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3272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Cereal rye + crimson clover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Roundup PM (32 oz/A), then rolled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PRE + POST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2423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Cereal rye + crimson clover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Rolled green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PRE</a:t>
                      </a:r>
                      <a:r>
                        <a:rPr lang="en-US" sz="1700" b="1" baseline="0" dirty="0">
                          <a:solidFill>
                            <a:schemeClr val="bg1"/>
                          </a:solidFill>
                        </a:rPr>
                        <a:t> + POST</a:t>
                      </a:r>
                      <a:endParaRPr lang="en-US" sz="17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704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Cereal rye + crimson clover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Rolled green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POST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4146401"/>
                  </a:ext>
                </a:extLst>
              </a:tr>
              <a:tr h="389257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Chemical control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Roundup PM (32 oz/A) + Chateau (4 oz/A)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PRE + POST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5031186"/>
                  </a:ext>
                </a:extLst>
              </a:tr>
              <a:tr h="252249"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NTC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N/A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N/A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388891"/>
                  </a:ext>
                </a:extLst>
              </a:tr>
              <a:tr h="252249">
                <a:tc gridSpan="4">
                  <a:txBody>
                    <a:bodyPr/>
                    <a:lstStyle/>
                    <a:p>
                      <a:r>
                        <a:rPr lang="en-US" sz="1700" b="1" baseline="30000" dirty="0">
                          <a:solidFill>
                            <a:schemeClr val="bg1"/>
                          </a:solidFill>
                        </a:rPr>
                        <a:t>A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 PRE application:</a:t>
                      </a:r>
                      <a:r>
                        <a:rPr lang="en-US" sz="17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Chateau (4 oz/A) </a:t>
                      </a:r>
                      <a:r>
                        <a:rPr lang="en-US" sz="1700" b="1" baseline="0" dirty="0">
                          <a:solidFill>
                            <a:schemeClr val="bg1"/>
                          </a:solidFill>
                        </a:rPr>
                        <a:t>+ </a:t>
                      </a:r>
                      <a:r>
                        <a:rPr lang="en-US" sz="1700" b="1" baseline="0" dirty="0" err="1">
                          <a:solidFill>
                            <a:schemeClr val="bg1"/>
                          </a:solidFill>
                        </a:rPr>
                        <a:t>Treflan</a:t>
                      </a:r>
                      <a:r>
                        <a:rPr lang="en-US" sz="1700" b="1" baseline="0" dirty="0">
                          <a:solidFill>
                            <a:schemeClr val="bg1"/>
                          </a:solidFill>
                        </a:rPr>
                        <a:t> (2 </a:t>
                      </a:r>
                      <a:r>
                        <a:rPr lang="en-US" sz="1700" b="1" baseline="0" dirty="0" err="1">
                          <a:solidFill>
                            <a:schemeClr val="bg1"/>
                          </a:solidFill>
                        </a:rPr>
                        <a:t>pt</a:t>
                      </a:r>
                      <a:r>
                        <a:rPr lang="en-US" sz="1700" b="1" baseline="0" dirty="0">
                          <a:solidFill>
                            <a:schemeClr val="bg1"/>
                          </a:solidFill>
                        </a:rPr>
                        <a:t>/A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) 1 day before transplanting with shields </a:t>
                      </a:r>
                      <a:endParaRPr lang="en-US" sz="1700" b="1" baseline="0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1700" b="1" baseline="30000" dirty="0">
                          <a:solidFill>
                            <a:schemeClr val="bg1"/>
                          </a:solidFill>
                        </a:rPr>
                        <a:t>B</a:t>
                      </a:r>
                      <a:r>
                        <a:rPr lang="en-US" sz="1700" b="1" baseline="0" dirty="0">
                          <a:solidFill>
                            <a:schemeClr val="bg1"/>
                          </a:solidFill>
                        </a:rPr>
                        <a:t> POST application: Sandea (0.75 oz/A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) </a:t>
                      </a:r>
                      <a:r>
                        <a:rPr lang="en-US" sz="1700" b="1" baseline="0" dirty="0">
                          <a:solidFill>
                            <a:schemeClr val="bg1"/>
                          </a:solidFill>
                        </a:rPr>
                        <a:t> + Select Max </a:t>
                      </a:r>
                      <a:r>
                        <a:rPr lang="en-US" sz="1700" b="1" dirty="0">
                          <a:solidFill>
                            <a:schemeClr val="bg1"/>
                          </a:solidFill>
                        </a:rPr>
                        <a:t>(16 oz/A)  made 5 WAP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06400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9610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3637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3672" y="6143625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43625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69" y="6312691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8261" y="677645"/>
            <a:ext cx="5182184" cy="51821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69" y="677645"/>
            <a:ext cx="5230019" cy="5230019"/>
          </a:xfrm>
          <a:prstGeom prst="rect">
            <a:avLst/>
          </a:prstGeom>
        </p:spPr>
      </p:pic>
      <p:sp>
        <p:nvSpPr>
          <p:cNvPr id="6" name="AutoShape 4" descr="https://northcentralus1-mediap.svc.ms/transform/thumbnail?provider=spo&amp;inputFormat=jpg&amp;cs=fFNQTw&amp;docid=https%3A%2F%2Ftigermailauburn-my.sharepoint.com%3A443%2F_api%2Fv2.0%2Fdrives%2Fb!KrxdH4ufaEyyicK5655ZM7SFsRxDNFBDtPU3qDkVClB24ZXpLXc8S5WfgIprp9pu%2Fitems%2F01IHROTR6USTTGRNL7DZBIA5KUE75AKZHU%3Fversion%3DPublished&amp;encodeFailures=1&amp;ctag=%22c%3A%7B68E694D4-7FB5-421E-8075-5427FA0564F4%7D%2C2%22&amp;width=617&amp;height=617&amp;srcWidth=3648&amp;srcHeight=3648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3127050" y="60469"/>
            <a:ext cx="5993462" cy="6171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NTC  4 WAP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98132" y="677645"/>
            <a:ext cx="5206955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latin typeface="+mn-lt"/>
              </a:rPr>
              <a:t>Melons</a:t>
            </a:r>
            <a:endParaRPr lang="en-US" sz="3200" b="1" dirty="0">
              <a:latin typeface="+mn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618261" y="694208"/>
            <a:ext cx="5182184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</p:spTree>
    <p:extLst>
      <p:ext uri="{BB962C8B-B14F-4D97-AF65-F5344CB8AC3E}">
        <p14:creationId xmlns:p14="http://schemas.microsoft.com/office/powerpoint/2010/main" val="3819680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56248" y="158488"/>
            <a:ext cx="7497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Chemical Control 4 WAP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PRE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879" y="1490390"/>
            <a:ext cx="5739722" cy="4011941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6879" y="1490390"/>
            <a:ext cx="5739722" cy="53404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Melons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3746" y="1508644"/>
            <a:ext cx="5327073" cy="3993687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293746" y="1493896"/>
            <a:ext cx="5327073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</p:spTree>
    <p:extLst>
      <p:ext uri="{BB962C8B-B14F-4D97-AF65-F5344CB8AC3E}">
        <p14:creationId xmlns:p14="http://schemas.microsoft.com/office/powerpoint/2010/main" val="2025532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729" y="1118201"/>
            <a:ext cx="5788773" cy="47950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729" y="1121605"/>
            <a:ext cx="5788773" cy="53404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Melons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3910" y="0"/>
            <a:ext cx="3901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White Clover 4 WAP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826" y="1118201"/>
            <a:ext cx="5707626" cy="48001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6164826" y="1121605"/>
            <a:ext cx="5719947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</p:spTree>
    <p:extLst>
      <p:ext uri="{BB962C8B-B14F-4D97-AF65-F5344CB8AC3E}">
        <p14:creationId xmlns:p14="http://schemas.microsoft.com/office/powerpoint/2010/main" val="13276464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29" y="1461821"/>
            <a:ext cx="5788773" cy="4598219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91729" y="1461821"/>
            <a:ext cx="5788773" cy="53404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Melons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29586" y="14675"/>
            <a:ext cx="3901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Cereal Rye 4 WAP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Rolled Green, No PRE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826" y="1461822"/>
            <a:ext cx="5840362" cy="4598218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6164826" y="1461821"/>
            <a:ext cx="5719947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</p:spTree>
    <p:extLst>
      <p:ext uri="{BB962C8B-B14F-4D97-AF65-F5344CB8AC3E}">
        <p14:creationId xmlns:p14="http://schemas.microsoft.com/office/powerpoint/2010/main" val="11792577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21" y="1288245"/>
            <a:ext cx="5731767" cy="42970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748" y="1298117"/>
            <a:ext cx="5713924" cy="428370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3921" y="1303042"/>
            <a:ext cx="5731767" cy="53404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Melons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47057" y="60551"/>
            <a:ext cx="7497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Cereal Rye 4 WAP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Rolled green, PRE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096000" y="1303042"/>
            <a:ext cx="5753437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</p:spTree>
    <p:extLst>
      <p:ext uri="{BB962C8B-B14F-4D97-AF65-F5344CB8AC3E}">
        <p14:creationId xmlns:p14="http://schemas.microsoft.com/office/powerpoint/2010/main" val="3983643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62" y="1672579"/>
            <a:ext cx="5743422" cy="43058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2814" y="1672579"/>
            <a:ext cx="5743422" cy="4305822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5662" y="1672219"/>
            <a:ext cx="5743422" cy="53404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Melons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47057" y="60551"/>
            <a:ext cx="7497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Cereal Rye + Crimson Clover  4 WAP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Rolled Green, No PRE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282814" y="1672219"/>
            <a:ext cx="5743422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</p:spTree>
    <p:extLst>
      <p:ext uri="{BB962C8B-B14F-4D97-AF65-F5344CB8AC3E}">
        <p14:creationId xmlns:p14="http://schemas.microsoft.com/office/powerpoint/2010/main" val="1121304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879" y="1129047"/>
            <a:ext cx="5423985" cy="48493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7561" y="1129046"/>
            <a:ext cx="5560142" cy="4849353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86879" y="1129879"/>
            <a:ext cx="5423985" cy="53404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Melons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34256" y="42702"/>
            <a:ext cx="66924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Cereal Rye + Crimson Clover  4 WAP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Rolled Green, PRE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297562" y="1138173"/>
            <a:ext cx="5560142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</p:spTree>
    <p:extLst>
      <p:ext uri="{BB962C8B-B14F-4D97-AF65-F5344CB8AC3E}">
        <p14:creationId xmlns:p14="http://schemas.microsoft.com/office/powerpoint/2010/main" val="3575360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92" y="1814052"/>
            <a:ext cx="5554716" cy="4164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308" y="1793814"/>
            <a:ext cx="5581710" cy="418458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86879" y="1129879"/>
            <a:ext cx="5423985" cy="53404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Melons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47057" y="60551"/>
            <a:ext cx="7497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Cereal Rye + Crimson Clover  4 WAP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Glyphosate then rolled, PRE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297562" y="1138173"/>
            <a:ext cx="5560142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</p:spTree>
    <p:extLst>
      <p:ext uri="{BB962C8B-B14F-4D97-AF65-F5344CB8AC3E}">
        <p14:creationId xmlns:p14="http://schemas.microsoft.com/office/powerpoint/2010/main" val="2362240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1824E-1E5A-2046-82E3-0C9F7FD64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13C2-9B01-4996-AE09-2728BC863F56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C:\Andrew\plot pictures\2005\Bob Rawlins\DSC02623.JPG">
            <a:extLst>
              <a:ext uri="{FF2B5EF4-FFF2-40B4-BE49-F238E27FC236}">
                <a16:creationId xmlns:a16="http://schemas.microsoft.com/office/drawing/2014/main" id="{6CB22730-6E54-7245-9864-FD1604D42E7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71" y="0"/>
            <a:ext cx="9672894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23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879" y="1263818"/>
            <a:ext cx="4714583" cy="47145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7360" y="1206833"/>
            <a:ext cx="4771568" cy="47715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44375" y="178566"/>
            <a:ext cx="7497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NTC 8 WAP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86879" y="1263818"/>
            <a:ext cx="4714583" cy="53404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Melons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797360" y="1206833"/>
            <a:ext cx="4771568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</p:spTree>
    <p:extLst>
      <p:ext uri="{BB962C8B-B14F-4D97-AF65-F5344CB8AC3E}">
        <p14:creationId xmlns:p14="http://schemas.microsoft.com/office/powerpoint/2010/main" val="2511356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5296" y="1159819"/>
            <a:ext cx="4818581" cy="48185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31" y="1146894"/>
            <a:ext cx="4831507" cy="48315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0141" y="99738"/>
            <a:ext cx="7497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Chemical Control 8 WAP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 and POST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26790" y="1167591"/>
            <a:ext cx="4761588" cy="53404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Melons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870336" y="1183357"/>
            <a:ext cx="4853541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</p:spTree>
    <p:extLst>
      <p:ext uri="{BB962C8B-B14F-4D97-AF65-F5344CB8AC3E}">
        <p14:creationId xmlns:p14="http://schemas.microsoft.com/office/powerpoint/2010/main" val="583353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585" y="1205884"/>
            <a:ext cx="4772517" cy="4772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263" y="1203117"/>
            <a:ext cx="4793537" cy="47935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0141" y="99738"/>
            <a:ext cx="7497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White Clover 8 WAP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PRE only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7514" y="1217540"/>
            <a:ext cx="4761588" cy="53404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Melons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560263" y="1201774"/>
            <a:ext cx="4793537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</p:spTree>
    <p:extLst>
      <p:ext uri="{BB962C8B-B14F-4D97-AF65-F5344CB8AC3E}">
        <p14:creationId xmlns:p14="http://schemas.microsoft.com/office/powerpoint/2010/main" val="14846746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638" y="1442050"/>
            <a:ext cx="5139559" cy="46179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306" y="1360411"/>
            <a:ext cx="4617990" cy="46179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0141" y="99738"/>
            <a:ext cx="7497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Cereal Rye 8 WAP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Rolled green, POST only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718638" y="1442050"/>
            <a:ext cx="5139559" cy="53404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Melons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819033" y="1360411"/>
            <a:ext cx="4632263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</p:spTree>
    <p:extLst>
      <p:ext uri="{BB962C8B-B14F-4D97-AF65-F5344CB8AC3E}">
        <p14:creationId xmlns:p14="http://schemas.microsoft.com/office/powerpoint/2010/main" val="2767461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0048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02" y="1300533"/>
            <a:ext cx="4858722" cy="4605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7723" y="1277006"/>
            <a:ext cx="5188326" cy="462855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56248" y="0"/>
            <a:ext cx="7497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Cereal Rye 8 WAP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Rolled green, then PRE + POST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5202" y="1289771"/>
            <a:ext cx="4858722" cy="53404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Melons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423493" y="1261743"/>
            <a:ext cx="5166790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20" name="Picture 2" descr="Image result for auburn logo no backgroun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3"/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9BA13C2-9B01-4996-AE09-2728BC863F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34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228628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26" y="1235329"/>
            <a:ext cx="4609431" cy="4609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731" y="1235329"/>
            <a:ext cx="4609431" cy="460943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60141" y="99738"/>
            <a:ext cx="7497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Cereal Rye + Crimson Clover 8 WAP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Rolled green, only POST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25626" y="1246115"/>
            <a:ext cx="4609431" cy="53404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Melons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909730" y="1246115"/>
            <a:ext cx="4609431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</p:spTree>
    <p:extLst>
      <p:ext uri="{BB962C8B-B14F-4D97-AF65-F5344CB8AC3E}">
        <p14:creationId xmlns:p14="http://schemas.microsoft.com/office/powerpoint/2010/main" val="1512599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253" y="1327431"/>
            <a:ext cx="4549493" cy="4549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2006" y="1342157"/>
            <a:ext cx="4534767" cy="45347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0141" y="99738"/>
            <a:ext cx="7497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Cereal Rye and Crimson Clover 8 WAP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Rolled green, PRE and POST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56252" y="1342158"/>
            <a:ext cx="4549494" cy="53404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Melons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6612006" y="1309179"/>
            <a:ext cx="4534767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</p:spTree>
    <p:extLst>
      <p:ext uri="{BB962C8B-B14F-4D97-AF65-F5344CB8AC3E}">
        <p14:creationId xmlns:p14="http://schemas.microsoft.com/office/powerpoint/2010/main" val="1175679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37" y="1312653"/>
            <a:ext cx="4684001" cy="4684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578" y="1309179"/>
            <a:ext cx="4669221" cy="46692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84314" y="99738"/>
            <a:ext cx="7497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Cereal Rye + Crimson Clover 8 WAP</a:t>
            </a:r>
          </a:p>
          <a:p>
            <a:pPr algn="ctr"/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Terminated with glyphosate, PRE + POST, 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739337" y="1309179"/>
            <a:ext cx="4684001" cy="534046"/>
          </a:xfrm>
          <a:solidFill>
            <a:schemeClr val="bg1">
              <a:alpha val="6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+mn-lt"/>
              </a:rPr>
              <a:t>Melons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684578" y="1309179"/>
            <a:ext cx="4669221" cy="534046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+mn-lt"/>
              </a:rPr>
              <a:t>Peppers</a:t>
            </a:r>
          </a:p>
        </p:txBody>
      </p:sp>
    </p:spTree>
    <p:extLst>
      <p:ext uri="{BB962C8B-B14F-4D97-AF65-F5344CB8AC3E}">
        <p14:creationId xmlns:p14="http://schemas.microsoft.com/office/powerpoint/2010/main" val="1504101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982521"/>
              </p:ext>
            </p:extLst>
          </p:nvPr>
        </p:nvGraphicFramePr>
        <p:xfrm>
          <a:off x="248007" y="1034838"/>
          <a:ext cx="11783960" cy="5321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9857">
                  <a:extLst>
                    <a:ext uri="{9D8B030D-6E8A-4147-A177-3AD203B41FA5}">
                      <a16:colId xmlns:a16="http://schemas.microsoft.com/office/drawing/2014/main" val="1688137678"/>
                    </a:ext>
                  </a:extLst>
                </a:gridCol>
                <a:gridCol w="1460090">
                  <a:extLst>
                    <a:ext uri="{9D8B030D-6E8A-4147-A177-3AD203B41FA5}">
                      <a16:colId xmlns:a16="http://schemas.microsoft.com/office/drawing/2014/main" val="1637661387"/>
                    </a:ext>
                  </a:extLst>
                </a:gridCol>
                <a:gridCol w="1650267">
                  <a:extLst>
                    <a:ext uri="{9D8B030D-6E8A-4147-A177-3AD203B41FA5}">
                      <a16:colId xmlns:a16="http://schemas.microsoft.com/office/drawing/2014/main" val="1634768272"/>
                    </a:ext>
                  </a:extLst>
                </a:gridCol>
                <a:gridCol w="2803746">
                  <a:extLst>
                    <a:ext uri="{9D8B030D-6E8A-4147-A177-3AD203B41FA5}">
                      <a16:colId xmlns:a16="http://schemas.microsoft.com/office/drawing/2014/main" val="543231467"/>
                    </a:ext>
                  </a:extLst>
                </a:gridCol>
              </a:tblGrid>
              <a:tr h="52662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Cover Crop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Weed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 Density 4 WAP </a:t>
                      </a:r>
                      <a:r>
                        <a:rPr lang="en-US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C</a:t>
                      </a:r>
                    </a:p>
                    <a:p>
                      <a:pPr algn="ctr"/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(plants per 10 m</a:t>
                      </a:r>
                      <a:r>
                        <a:rPr lang="en-US" sz="2000" b="1" baseline="30000" dirty="0">
                          <a:solidFill>
                            <a:schemeClr val="bg1"/>
                          </a:solidFill>
                          <a:latin typeface="+mn-lt"/>
                        </a:rPr>
                        <a:t>2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Weed Density 8 WAP</a:t>
                      </a:r>
                      <a:endParaRPr kumimoji="0" lang="en-US" sz="2000" b="1" i="0" u="none" strike="noStrike" kern="1200" cap="none" spc="0" normalizeH="0" baseline="300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(plants per 10 m</a:t>
                      </a:r>
                      <a:r>
                        <a:rPr kumimoji="0" lang="en-US" sz="20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237289"/>
                  </a:ext>
                </a:extLst>
              </a:tr>
              <a:tr h="526627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Henry Co.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Lee Co.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Lee Co.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14414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White clover 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1.68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6.05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bc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1.68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019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Cereal rye  (rolled green, PRE + POST)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1.61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4.10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bc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3.29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6845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Cereal rye  (rolled green, POST)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3.49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bc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5.78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bc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6.05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2483615"/>
                  </a:ext>
                </a:extLst>
              </a:tr>
              <a:tr h="22689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Cereal rye + crimson Clover (glyphosate, PRE + POST,)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14.06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2.35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19.10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487955"/>
                  </a:ext>
                </a:extLst>
              </a:tr>
              <a:tr h="21566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Cereal rye + crimson clover (rolled green, PRE + POST)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1.54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3.22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bc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2.35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8273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Cereal rye + crimson clover (rolled green, POST)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2.35 c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6.79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3.90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06286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Chemical control (glyphosate, PRE + POST)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9.88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bc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4.17 </a:t>
                      </a:r>
                      <a:r>
                        <a:rPr lang="en-US" sz="20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bc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10.96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0767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NTC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41.17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+mn-lt"/>
                        </a:rPr>
                        <a:t> a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26.03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+mn-lt"/>
                        </a:rPr>
                        <a:t>101.45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905038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5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kumimoji="0" lang="en-US" sz="2000" b="1" i="0" u="none" strike="noStrike" kern="1200" cap="none" spc="-15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Weed densities were combined for </a:t>
                      </a:r>
                      <a:r>
                        <a:rPr kumimoji="0" lang="en-US" sz="20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Amaranthus</a:t>
                      </a:r>
                      <a:r>
                        <a:rPr kumimoji="0" lang="en-US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spp., </a:t>
                      </a:r>
                      <a:r>
                        <a:rPr kumimoji="0" lang="en-US" sz="20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Cyperus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spp., </a:t>
                      </a:r>
                      <a:r>
                        <a:rPr kumimoji="0" lang="en-US" sz="20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Oenothera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sp. and </a:t>
                      </a:r>
                      <a:r>
                        <a:rPr kumimoji="0" lang="en-US" sz="20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Digitaria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spp.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Means followed by the same letter in a column are not significantly different at </a:t>
                      </a:r>
                      <a:r>
                        <a:rPr kumimoji="0" lang="en-US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= 0.05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Location x cover crop interaction observed 4 WAP (</a:t>
                      </a:r>
                      <a:r>
                        <a:rPr kumimoji="0" lang="en-US" sz="20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 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= 0.0029)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507616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106905" y="34499"/>
            <a:ext cx="9408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Weed Density 4 and 8 WAP </a:t>
            </a:r>
            <a:r>
              <a:rPr kumimoji="0" lang="en-US" sz="4800" b="1" i="0" u="none" strike="noStrike" kern="1200" cap="none" spc="0" normalizeH="0" baseline="30000" noProof="0" dirty="0">
                <a:ln>
                  <a:noFill/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</a:t>
            </a:r>
          </a:p>
        </p:txBody>
      </p:sp>
    </p:spTree>
    <p:extLst>
      <p:ext uri="{BB962C8B-B14F-4D97-AF65-F5344CB8AC3E}">
        <p14:creationId xmlns:p14="http://schemas.microsoft.com/office/powerpoint/2010/main" val="19358383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8150826"/>
              </p:ext>
            </p:extLst>
          </p:nvPr>
        </p:nvGraphicFramePr>
        <p:xfrm>
          <a:off x="110359" y="0"/>
          <a:ext cx="11918731" cy="6721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FC1FB1-3506-C045-8832-97CE1D9226C7}"/>
              </a:ext>
            </a:extLst>
          </p:cNvPr>
          <p:cNvCxnSpPr/>
          <p:nvPr/>
        </p:nvCxnSpPr>
        <p:spPr>
          <a:xfrm>
            <a:off x="1415143" y="2518229"/>
            <a:ext cx="1028337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885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971" y="-16329"/>
            <a:ext cx="9165772" cy="68743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0967" y="6303103"/>
            <a:ext cx="4386199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Rototilling in cover crop biomass where plastic will be laid</a:t>
            </a:r>
          </a:p>
        </p:txBody>
      </p:sp>
    </p:spTree>
    <p:extLst>
      <p:ext uri="{BB962C8B-B14F-4D97-AF65-F5344CB8AC3E}">
        <p14:creationId xmlns:p14="http://schemas.microsoft.com/office/powerpoint/2010/main" val="31300522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0802561"/>
              </p:ext>
            </p:extLst>
          </p:nvPr>
        </p:nvGraphicFramePr>
        <p:xfrm>
          <a:off x="0" y="0"/>
          <a:ext cx="11872452" cy="7123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66136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C4AFD-82BC-4DC1-814B-8FAD2C8B7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A13C2-9B01-4996-AE09-2728BC863F56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B10BF6-C5D6-4A3B-9E78-B1C451789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10" y="296465"/>
            <a:ext cx="8568770" cy="656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983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79" y="1596821"/>
            <a:ext cx="11485573" cy="4351338"/>
          </a:xfrm>
        </p:spPr>
        <p:txBody>
          <a:bodyPr>
            <a:normAutofit lnSpcReduction="10000"/>
          </a:bodyPr>
          <a:lstStyle/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Broadcast seeding over the top of plastic more effective than planting before laying mulch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Chemical termination of cover crops before rolling allows easier cover crop management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Preemergent applications may not be always needed if cover crop residue is high enough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Chateau can seriously injure vegetables when applied over plastic mulch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White clover stand survived following Roundup + Gramoxone, then Chateau + </a:t>
            </a:r>
            <a:r>
              <a:rPr lang="en-US" b="1" dirty="0" err="1">
                <a:solidFill>
                  <a:schemeClr val="bg1"/>
                </a:solidFill>
              </a:rPr>
              <a:t>Treflan</a:t>
            </a:r>
            <a:r>
              <a:rPr lang="en-US" b="1" dirty="0">
                <a:solidFill>
                  <a:schemeClr val="bg1"/>
                </a:solidFill>
              </a:rPr>
              <a:t> ???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Monoculture of rye as effective as mixed cultures of rye + clover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  <a:p>
            <a:pPr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0117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14" y="492177"/>
            <a:ext cx="10515600" cy="285273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Biodegradable Mulch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260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36" y="776994"/>
            <a:ext cx="2971800" cy="5201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2736" y="776994"/>
            <a:ext cx="2971800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Cornstarch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9395" y="789718"/>
            <a:ext cx="2964426" cy="5201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259395" y="792074"/>
            <a:ext cx="2971800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Cellulose Heavy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8680" y="789718"/>
            <a:ext cx="2757948" cy="52014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378680" y="792074"/>
            <a:ext cx="2757948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Cellulose </a:t>
            </a:r>
            <a:r>
              <a:rPr lang="en-US" sz="2800" b="1" dirty="0" err="1"/>
              <a:t>Std</a:t>
            </a:r>
            <a:endParaRPr lang="en-US" sz="28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14"/>
          <a:stretch/>
        </p:blipFill>
        <p:spPr>
          <a:xfrm>
            <a:off x="9284113" y="789717"/>
            <a:ext cx="2803176" cy="520140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276739" y="776994"/>
            <a:ext cx="2810550" cy="52322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LDPE Mulch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4658" y="13520"/>
            <a:ext cx="5928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Materials</a:t>
            </a:r>
          </a:p>
        </p:txBody>
      </p:sp>
    </p:spTree>
    <p:extLst>
      <p:ext uri="{BB962C8B-B14F-4D97-AF65-F5344CB8AC3E}">
        <p14:creationId xmlns:p14="http://schemas.microsoft.com/office/powerpoint/2010/main" val="1684431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514" y="832951"/>
            <a:ext cx="3847189" cy="5129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4555" y="691161"/>
            <a:ext cx="3835290" cy="51137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8794" y="1907628"/>
            <a:ext cx="2711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Standard Weight Installation</a:t>
            </a:r>
          </a:p>
        </p:txBody>
      </p:sp>
    </p:spTree>
    <p:extLst>
      <p:ext uri="{BB962C8B-B14F-4D97-AF65-F5344CB8AC3E}">
        <p14:creationId xmlns:p14="http://schemas.microsoft.com/office/powerpoint/2010/main" val="17229090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59"/>
          <a:stretch/>
        </p:blipFill>
        <p:spPr>
          <a:xfrm>
            <a:off x="129530" y="1027511"/>
            <a:ext cx="3607397" cy="5026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3770" y="1027511"/>
            <a:ext cx="4688342" cy="4981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25348" y="1027510"/>
            <a:ext cx="3455061" cy="49691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31574" y="230703"/>
            <a:ext cx="5928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LDPE Mulch 3 WAP</a:t>
            </a:r>
          </a:p>
        </p:txBody>
      </p:sp>
    </p:spTree>
    <p:extLst>
      <p:ext uri="{BB962C8B-B14F-4D97-AF65-F5344CB8AC3E}">
        <p14:creationId xmlns:p14="http://schemas.microsoft.com/office/powerpoint/2010/main" val="12662676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95" y="737612"/>
            <a:ext cx="3794740" cy="52590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2608" y="719359"/>
            <a:ext cx="4093256" cy="5259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3796" y="719358"/>
            <a:ext cx="3611388" cy="52467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70787" y="25169"/>
            <a:ext cx="5928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Corn Starch 3 WAP</a:t>
            </a:r>
          </a:p>
        </p:txBody>
      </p:sp>
    </p:spTree>
    <p:extLst>
      <p:ext uri="{BB962C8B-B14F-4D97-AF65-F5344CB8AC3E}">
        <p14:creationId xmlns:p14="http://schemas.microsoft.com/office/powerpoint/2010/main" val="375069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78" y="855405"/>
            <a:ext cx="4142642" cy="49020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0994" y="861417"/>
            <a:ext cx="3666021" cy="48960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889" y="855405"/>
            <a:ext cx="3296899" cy="49020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9578" y="133836"/>
            <a:ext cx="5928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2">
                    <a:lumMod val="60000"/>
                    <a:lumOff val="40000"/>
                  </a:schemeClr>
                </a:solidFill>
              </a:rPr>
              <a:t>Heavy weight </a:t>
            </a:r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Cellulose 3 WAP</a:t>
            </a:r>
          </a:p>
        </p:txBody>
      </p:sp>
    </p:spTree>
    <p:extLst>
      <p:ext uri="{BB962C8B-B14F-4D97-AF65-F5344CB8AC3E}">
        <p14:creationId xmlns:p14="http://schemas.microsoft.com/office/powerpoint/2010/main" val="11992320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04" y="1176769"/>
            <a:ext cx="5871471" cy="44018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244" y="1176769"/>
            <a:ext cx="5871471" cy="44018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82189" y="379962"/>
            <a:ext cx="6853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Standard Weight Cellulose 3 WAP</a:t>
            </a:r>
          </a:p>
        </p:txBody>
      </p:sp>
    </p:spTree>
    <p:extLst>
      <p:ext uri="{BB962C8B-B14F-4D97-AF65-F5344CB8AC3E}">
        <p14:creationId xmlns:p14="http://schemas.microsoft.com/office/powerpoint/2010/main" val="3171975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647" y="0"/>
            <a:ext cx="9141988" cy="685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56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326228"/>
              </p:ext>
            </p:extLst>
          </p:nvPr>
        </p:nvGraphicFramePr>
        <p:xfrm>
          <a:off x="-252248" y="514564"/>
          <a:ext cx="7842721" cy="5481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924690"/>
              </p:ext>
            </p:extLst>
          </p:nvPr>
        </p:nvGraphicFramePr>
        <p:xfrm>
          <a:off x="5705855" y="256032"/>
          <a:ext cx="6171885" cy="5442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355185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Lessons Learned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8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Cornstarch material easy to install but degrades quickly</a:t>
            </a:r>
          </a:p>
          <a:p>
            <a:pPr>
              <a:spcBef>
                <a:spcPts val="600"/>
              </a:spcBef>
              <a:spcAft>
                <a:spcPts val="18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Standard weight cellulose mulch difficult to install </a:t>
            </a:r>
          </a:p>
          <a:p>
            <a:pPr>
              <a:spcBef>
                <a:spcPts val="600"/>
              </a:spcBef>
              <a:spcAft>
                <a:spcPts val="18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Heavy weight cellulose material suppresses </a:t>
            </a:r>
            <a:r>
              <a:rPr lang="en-US" b="1" dirty="0" err="1">
                <a:solidFill>
                  <a:schemeClr val="bg1"/>
                </a:solidFill>
              </a:rPr>
              <a:t>nutsedge</a:t>
            </a:r>
            <a:r>
              <a:rPr lang="en-US" b="1" dirty="0">
                <a:solidFill>
                  <a:schemeClr val="bg1"/>
                </a:solidFill>
              </a:rPr>
              <a:t> but can degrade at soil line</a:t>
            </a:r>
          </a:p>
          <a:p>
            <a:pPr>
              <a:spcBef>
                <a:spcPts val="600"/>
              </a:spcBef>
              <a:spcAft>
                <a:spcPts val="1800"/>
              </a:spcAft>
              <a:buClr>
                <a:schemeClr val="accent2">
                  <a:lumMod val="60000"/>
                  <a:lumOff val="40000"/>
                </a:schemeClr>
              </a:buClr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bg1"/>
                </a:solidFill>
              </a:rPr>
              <a:t>Heavy weight cellulose material may warrant further evaluation in future research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927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005" y="6235290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88498" y="6135278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28877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879" y="6306137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79" y="1841164"/>
            <a:ext cx="10515600" cy="1777386"/>
          </a:xfrm>
        </p:spPr>
        <p:txBody>
          <a:bodyPr>
            <a:noAutofit/>
          </a:bodyPr>
          <a:lstStyle/>
          <a:p>
            <a:pPr marL="457200" indent="-457200">
              <a:spcBef>
                <a:spcPts val="600"/>
              </a:spcBef>
              <a:spcAft>
                <a:spcPts val="1800"/>
              </a:spcAft>
              <a:buClr>
                <a:schemeClr val="accent2">
                  <a:lumMod val="60000"/>
                  <a:lumOff val="40000"/>
                </a:schemeClr>
              </a:buClr>
              <a:buNone/>
            </a:pPr>
            <a:r>
              <a:rPr lang="en-US" sz="2000" b="1" dirty="0" err="1">
                <a:solidFill>
                  <a:schemeClr val="bg1"/>
                </a:solidFill>
              </a:rPr>
              <a:t>Bietila</a:t>
            </a:r>
            <a:r>
              <a:rPr lang="en-US" sz="2000" b="1" dirty="0">
                <a:solidFill>
                  <a:schemeClr val="bg1"/>
                </a:solidFill>
              </a:rPr>
              <a:t>, E., Silva, E.M., Pfeiffer, A.C. and Colquhoun, J.B., 2017. Fall-sown cover crops as mulches for weed suppression in organic small-scale diversified vegetable production. Renewable Agriculture and Food Systems, 32(4), pp.349-357.</a:t>
            </a:r>
          </a:p>
          <a:p>
            <a:pPr marL="457200" indent="-457200">
              <a:spcBef>
                <a:spcPts val="600"/>
              </a:spcBef>
              <a:spcAft>
                <a:spcPts val="1800"/>
              </a:spcAft>
              <a:buClr>
                <a:schemeClr val="accent2">
                  <a:lumMod val="60000"/>
                  <a:lumOff val="40000"/>
                </a:schemeClr>
              </a:buClr>
              <a:buNone/>
            </a:pPr>
            <a:r>
              <a:rPr lang="en-US" sz="2000" b="1" dirty="0" err="1">
                <a:solidFill>
                  <a:schemeClr val="bg1"/>
                </a:solidFill>
              </a:rPr>
              <a:t>Buker</a:t>
            </a:r>
            <a:r>
              <a:rPr lang="en-US" sz="2000" b="1" dirty="0">
                <a:solidFill>
                  <a:schemeClr val="bg1"/>
                </a:solidFill>
              </a:rPr>
              <a:t>, R.S., Stall, W.M., Olson, S.M. and Schilling, D.G., 2003. Season-long interference of yellow </a:t>
            </a:r>
            <a:r>
              <a:rPr lang="en-US" sz="2000" b="1" dirty="0" err="1">
                <a:solidFill>
                  <a:schemeClr val="bg1"/>
                </a:solidFill>
              </a:rPr>
              <a:t>nutsedge</a:t>
            </a:r>
            <a:r>
              <a:rPr lang="en-US" sz="2000" b="1" dirty="0">
                <a:solidFill>
                  <a:schemeClr val="bg1"/>
                </a:solidFill>
              </a:rPr>
              <a:t> (</a:t>
            </a:r>
            <a:r>
              <a:rPr lang="en-US" sz="2000" b="1" dirty="0" err="1">
                <a:solidFill>
                  <a:schemeClr val="bg1"/>
                </a:solidFill>
              </a:rPr>
              <a:t>Cyperus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esculentus</a:t>
            </a:r>
            <a:r>
              <a:rPr lang="en-US" sz="2000" b="1" dirty="0">
                <a:solidFill>
                  <a:schemeClr val="bg1"/>
                </a:solidFill>
              </a:rPr>
              <a:t>) with direct-seeded and transplanted watermelon (</a:t>
            </a:r>
            <a:r>
              <a:rPr lang="en-US" sz="2000" b="1" dirty="0" err="1">
                <a:solidFill>
                  <a:schemeClr val="bg1"/>
                </a:solidFill>
              </a:rPr>
              <a:t>Citrullus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lanatus</a:t>
            </a:r>
            <a:r>
              <a:rPr lang="en-US" sz="2000" b="1" dirty="0">
                <a:solidFill>
                  <a:schemeClr val="bg1"/>
                </a:solidFill>
              </a:rPr>
              <a:t>). Weed technology, 17(4), pp.751-754.</a:t>
            </a:r>
          </a:p>
          <a:p>
            <a:pPr marL="457200" indent="-457200">
              <a:spcBef>
                <a:spcPts val="600"/>
              </a:spcBef>
              <a:spcAft>
                <a:spcPts val="1800"/>
              </a:spcAft>
              <a:buClr>
                <a:schemeClr val="accent2">
                  <a:lumMod val="60000"/>
                  <a:lumOff val="40000"/>
                </a:schemeClr>
              </a:buClr>
              <a:buNone/>
            </a:pPr>
            <a:r>
              <a:rPr lang="en-US" sz="2000" b="1" dirty="0">
                <a:solidFill>
                  <a:schemeClr val="bg1"/>
                </a:solidFill>
              </a:rPr>
              <a:t>Monks, D.W. and </a:t>
            </a:r>
            <a:r>
              <a:rPr lang="en-US" sz="2000" b="1" dirty="0" err="1">
                <a:solidFill>
                  <a:schemeClr val="bg1"/>
                </a:solidFill>
              </a:rPr>
              <a:t>Schultheis</a:t>
            </a:r>
            <a:r>
              <a:rPr lang="en-US" sz="2000" b="1" dirty="0">
                <a:solidFill>
                  <a:schemeClr val="bg1"/>
                </a:solidFill>
              </a:rPr>
              <a:t>, J.R., 1998. Critical weed-free period for large crabgrass (</a:t>
            </a:r>
            <a:r>
              <a:rPr lang="en-US" sz="2000" b="1" dirty="0" err="1">
                <a:solidFill>
                  <a:schemeClr val="bg1"/>
                </a:solidFill>
              </a:rPr>
              <a:t>Digitaria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sanguinalis</a:t>
            </a:r>
            <a:r>
              <a:rPr lang="en-US" sz="2000" b="1" dirty="0">
                <a:solidFill>
                  <a:schemeClr val="bg1"/>
                </a:solidFill>
              </a:rPr>
              <a:t>) in transplanted watermelon (</a:t>
            </a:r>
            <a:r>
              <a:rPr lang="en-US" sz="2000" b="1" dirty="0" err="1">
                <a:solidFill>
                  <a:schemeClr val="bg1"/>
                </a:solidFill>
              </a:rPr>
              <a:t>Citrullus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</a:rPr>
              <a:t>lanatus</a:t>
            </a:r>
            <a:r>
              <a:rPr lang="en-US" sz="2000" b="1" dirty="0">
                <a:solidFill>
                  <a:schemeClr val="bg1"/>
                </a:solidFill>
              </a:rPr>
              <a:t>). Weed Science, 46(5), pp.530-532.</a:t>
            </a:r>
          </a:p>
          <a:p>
            <a:pPr marL="457200" indent="-457200">
              <a:spcBef>
                <a:spcPts val="600"/>
              </a:spcBef>
              <a:spcAft>
                <a:spcPts val="1800"/>
              </a:spcAft>
              <a:buClr>
                <a:schemeClr val="accent2">
                  <a:lumMod val="60000"/>
                  <a:lumOff val="40000"/>
                </a:schemeClr>
              </a:buClr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367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228" y="20978"/>
            <a:ext cx="9112017" cy="683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61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3637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3672" y="6143625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43625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69" y="6312691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44442" y="22939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2017/2018 Field trials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890898"/>
              </p:ext>
            </p:extLst>
          </p:nvPr>
        </p:nvGraphicFramePr>
        <p:xfrm>
          <a:off x="1007154" y="1690687"/>
          <a:ext cx="9790176" cy="4054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7560">
                  <a:extLst>
                    <a:ext uri="{9D8B030D-6E8A-4147-A177-3AD203B41FA5}">
                      <a16:colId xmlns:a16="http://schemas.microsoft.com/office/drawing/2014/main" val="2426000234"/>
                    </a:ext>
                  </a:extLst>
                </a:gridCol>
                <a:gridCol w="2121444">
                  <a:extLst>
                    <a:ext uri="{9D8B030D-6E8A-4147-A177-3AD203B41FA5}">
                      <a16:colId xmlns:a16="http://schemas.microsoft.com/office/drawing/2014/main" val="3969867230"/>
                    </a:ext>
                  </a:extLst>
                </a:gridCol>
                <a:gridCol w="3311172">
                  <a:extLst>
                    <a:ext uri="{9D8B030D-6E8A-4147-A177-3AD203B41FA5}">
                      <a16:colId xmlns:a16="http://schemas.microsoft.com/office/drawing/2014/main" val="2422295675"/>
                    </a:ext>
                  </a:extLst>
                </a:gridCol>
              </a:tblGrid>
              <a:tr h="72784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Cover Crop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Seeding rate</a:t>
                      </a: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 (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lb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/A)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Biomass at Termination </a:t>
                      </a:r>
                    </a:p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chemeClr val="bg1"/>
                          </a:solidFill>
                        </a:rPr>
                        <a:t>lb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/A)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29950"/>
                  </a:ext>
                </a:extLst>
              </a:tr>
              <a:tr h="42168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Daikon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radish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2732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8503945"/>
                  </a:ext>
                </a:extLst>
              </a:tr>
              <a:tr h="42168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Crimson clover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3206 ab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605038"/>
                  </a:ext>
                </a:extLst>
              </a:tr>
              <a:tr h="42168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Cereal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</a:rPr>
                        <a:t> rye</a:t>
                      </a:r>
                      <a:endParaRPr lang="en-US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2099 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8140416"/>
                  </a:ext>
                </a:extLst>
              </a:tr>
              <a:tr h="42168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Oats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3125 ab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21224"/>
                  </a:ext>
                </a:extLst>
              </a:tr>
              <a:tr h="42168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Crimson clover + cereal rye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25 + 100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4097 a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1856395"/>
                  </a:ext>
                </a:extLst>
              </a:tr>
              <a:tr h="42168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Crimson clover + oats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25 + 100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baseline="0" dirty="0">
                          <a:solidFill>
                            <a:schemeClr val="bg1"/>
                          </a:solidFill>
                        </a:rPr>
                        <a:t>4400 a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448237"/>
                  </a:ext>
                </a:extLst>
              </a:tr>
              <a:tr h="599341">
                <a:tc gridSpan="3">
                  <a:txBody>
                    <a:bodyPr/>
                    <a:lstStyle/>
                    <a:p>
                      <a:r>
                        <a:rPr lang="en-US" sz="2000" b="1" baseline="30000" dirty="0">
                          <a:solidFill>
                            <a:schemeClr val="bg1"/>
                          </a:solidFill>
                        </a:rPr>
                        <a:t>A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 Means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</a:rPr>
                        <a:t> followed by the same letter in a column do not differ significantly at </a:t>
                      </a:r>
                      <a:r>
                        <a:rPr lang="en-US" sz="2000" b="1" i="1" baseline="0" dirty="0">
                          <a:solidFill>
                            <a:schemeClr val="bg1"/>
                          </a:solidFill>
                        </a:rPr>
                        <a:t>P </a:t>
                      </a:r>
                      <a:r>
                        <a:rPr lang="en-US" sz="2000" b="1" i="0" baseline="0" dirty="0">
                          <a:solidFill>
                            <a:schemeClr val="bg1"/>
                          </a:solidFill>
                        </a:rPr>
                        <a:t>= 0.05.</a:t>
                      </a:r>
                    </a:p>
                    <a:p>
                      <a:r>
                        <a:rPr lang="en-US" sz="2000" b="1" i="0" baseline="30000" dirty="0">
                          <a:solidFill>
                            <a:schemeClr val="bg1"/>
                          </a:solidFill>
                        </a:rPr>
                        <a:t>B</a:t>
                      </a:r>
                      <a:r>
                        <a:rPr lang="en-US" sz="2000" b="1" i="0" baseline="0" dirty="0">
                          <a:solidFill>
                            <a:schemeClr val="bg1"/>
                          </a:solidFill>
                        </a:rPr>
                        <a:t> Cover crop biomass did not differ across locations, therefore data were combined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878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258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3637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3672" y="6143625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43625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69" y="6312691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023" y="0"/>
            <a:ext cx="8029954" cy="60251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81023" y="5068538"/>
            <a:ext cx="8029954" cy="954107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Oats at termination</a:t>
            </a:r>
          </a:p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 biomass </a:t>
            </a:r>
            <a:r>
              <a:rPr lang="en-US" sz="2800" b="1" dirty="0">
                <a:solidFill>
                  <a:prstClr val="black"/>
                </a:solidFill>
              </a:rPr>
              <a:t>3125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/A</a:t>
            </a:r>
          </a:p>
        </p:txBody>
      </p:sp>
    </p:spTree>
    <p:extLst>
      <p:ext uri="{BB962C8B-B14F-4D97-AF65-F5344CB8AC3E}">
        <p14:creationId xmlns:p14="http://schemas.microsoft.com/office/powerpoint/2010/main" val="2203146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8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3637"/>
            <a:ext cx="1319019" cy="614363"/>
          </a:xfrm>
          <a:prstGeom prst="rect">
            <a:avLst/>
          </a:prstGeom>
          <a:solidFill>
            <a:srgbClr val="D76213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3672" y="6143625"/>
            <a:ext cx="762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6143625"/>
            <a:ext cx="12192000" cy="952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95425" y="6374603"/>
            <a:ext cx="9027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Department of Crop, Soil and Environmental Sciences</a:t>
            </a:r>
          </a:p>
        </p:txBody>
      </p:sp>
      <p:pic>
        <p:nvPicPr>
          <p:cNvPr id="9" name="Picture 2" descr="Image result for auburn logo no backgroun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5069" y="6312691"/>
            <a:ext cx="538747" cy="47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BA13C2-9B01-4996-AE09-2728BC863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3294" y="187529"/>
            <a:ext cx="8911580" cy="58386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53294" y="5503724"/>
            <a:ext cx="8911580" cy="52322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Oats 4 WAP</a:t>
            </a:r>
          </a:p>
        </p:txBody>
      </p:sp>
    </p:spTree>
    <p:extLst>
      <p:ext uri="{BB962C8B-B14F-4D97-AF65-F5344CB8AC3E}">
        <p14:creationId xmlns:p14="http://schemas.microsoft.com/office/powerpoint/2010/main" val="87326609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1300</TotalTime>
  <Words>1937</Words>
  <Application>Microsoft Office PowerPoint</Application>
  <PresentationFormat>Widescreen</PresentationFormat>
  <Paragraphs>432</Paragraphs>
  <Slides>52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Calibri Light</vt:lpstr>
      <vt:lpstr>Wingdings</vt:lpstr>
      <vt:lpstr>1_Office Theme</vt:lpstr>
      <vt:lpstr>Office Theme</vt:lpstr>
      <vt:lpstr>Cover Crop Integration into Vegetable Production for Weed Suppression</vt:lpstr>
      <vt:lpstr>Introduction</vt:lpstr>
      <vt:lpstr>PowerPoint Presentation</vt:lpstr>
      <vt:lpstr>PowerPoint Presentation</vt:lpstr>
      <vt:lpstr>PowerPoint Presentation</vt:lpstr>
      <vt:lpstr>PowerPoint Presentation</vt:lpstr>
      <vt:lpstr>2017/2018 Field trials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to be Considered</vt:lpstr>
      <vt:lpstr>2018/2019 Field Trials</vt:lpstr>
      <vt:lpstr>PowerPoint Presentation</vt:lpstr>
      <vt:lpstr>PowerPoint Presentation</vt:lpstr>
      <vt:lpstr>2018/2019 Field trials</vt:lpstr>
      <vt:lpstr>2018/2019 Treatments</vt:lpstr>
      <vt:lpstr>NTC  4 WAP</vt:lpstr>
      <vt:lpstr>Melons</vt:lpstr>
      <vt:lpstr>Melons</vt:lpstr>
      <vt:lpstr>Melons</vt:lpstr>
      <vt:lpstr>Melons</vt:lpstr>
      <vt:lpstr>Melons</vt:lpstr>
      <vt:lpstr>Melons</vt:lpstr>
      <vt:lpstr>Melons</vt:lpstr>
      <vt:lpstr>Melons</vt:lpstr>
      <vt:lpstr>Melons</vt:lpstr>
      <vt:lpstr>Melons</vt:lpstr>
      <vt:lpstr>Melons</vt:lpstr>
      <vt:lpstr>Melons</vt:lpstr>
      <vt:lpstr>Melons</vt:lpstr>
      <vt:lpstr>Melons</vt:lpstr>
      <vt:lpstr>Melons</vt:lpstr>
      <vt:lpstr>PowerPoint Presentation</vt:lpstr>
      <vt:lpstr>PowerPoint Presentation</vt:lpstr>
      <vt:lpstr>PowerPoint Presentation</vt:lpstr>
      <vt:lpstr>PowerPoint Presentation</vt:lpstr>
      <vt:lpstr>Lessons Learned</vt:lpstr>
      <vt:lpstr>Biodegradable Mulch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Learned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Cover Crop Integration into Vegetable Production</dc:title>
  <dc:creator>Frances Browne</dc:creator>
  <cp:lastModifiedBy>Steve Li</cp:lastModifiedBy>
  <cp:revision>298</cp:revision>
  <dcterms:created xsi:type="dcterms:W3CDTF">2019-06-30T21:20:44Z</dcterms:created>
  <dcterms:modified xsi:type="dcterms:W3CDTF">2020-04-17T12:42:54Z</dcterms:modified>
</cp:coreProperties>
</file>