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844" r:id="rId3"/>
    <p:sldId id="258" r:id="rId4"/>
    <p:sldId id="340" r:id="rId5"/>
    <p:sldId id="847" r:id="rId6"/>
    <p:sldId id="900" r:id="rId7"/>
    <p:sldId id="259" r:id="rId8"/>
    <p:sldId id="904" r:id="rId9"/>
    <p:sldId id="264" r:id="rId10"/>
    <p:sldId id="265" r:id="rId11"/>
    <p:sldId id="260" r:id="rId12"/>
    <p:sldId id="269" r:id="rId13"/>
    <p:sldId id="261" r:id="rId14"/>
    <p:sldId id="263" r:id="rId15"/>
    <p:sldId id="266" r:id="rId16"/>
    <p:sldId id="899" r:id="rId17"/>
    <p:sldId id="270" r:id="rId18"/>
    <p:sldId id="849" r:id="rId19"/>
    <p:sldId id="262" r:id="rId20"/>
    <p:sldId id="901" r:id="rId21"/>
    <p:sldId id="902" r:id="rId22"/>
    <p:sldId id="846" r:id="rId23"/>
    <p:sldId id="853" r:id="rId24"/>
    <p:sldId id="845" r:id="rId25"/>
    <p:sldId id="843" r:id="rId26"/>
    <p:sldId id="851" r:id="rId27"/>
    <p:sldId id="850" r:id="rId28"/>
    <p:sldId id="267" r:id="rId29"/>
    <p:sldId id="852" r:id="rId30"/>
    <p:sldId id="764" r:id="rId31"/>
    <p:sldId id="856" r:id="rId32"/>
    <p:sldId id="273" r:id="rId33"/>
    <p:sldId id="859" r:id="rId34"/>
    <p:sldId id="858" r:id="rId35"/>
    <p:sldId id="268" r:id="rId36"/>
    <p:sldId id="857" r:id="rId37"/>
    <p:sldId id="854" r:id="rId38"/>
    <p:sldId id="741" r:id="rId39"/>
    <p:sldId id="860" r:id="rId40"/>
    <p:sldId id="861" r:id="rId41"/>
    <p:sldId id="862" r:id="rId42"/>
    <p:sldId id="864" r:id="rId43"/>
    <p:sldId id="865" r:id="rId44"/>
    <p:sldId id="855" r:id="rId45"/>
    <p:sldId id="870" r:id="rId46"/>
    <p:sldId id="742" r:id="rId47"/>
    <p:sldId id="863" r:id="rId48"/>
    <p:sldId id="866" r:id="rId49"/>
    <p:sldId id="903" r:id="rId50"/>
    <p:sldId id="867" r:id="rId51"/>
    <p:sldId id="869" r:id="rId52"/>
    <p:sldId id="871" r:id="rId53"/>
    <p:sldId id="868" r:id="rId54"/>
    <p:sldId id="872" r:id="rId55"/>
    <p:sldId id="2173" r:id="rId56"/>
    <p:sldId id="2174" r:id="rId57"/>
    <p:sldId id="216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58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4305-0F21-4A32-9D26-FF856CB4D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A4463-A22D-44D0-AC97-0F20FD0F7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7300E-667D-4CF4-BE63-DA8EC546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F4F72-A523-427E-AC6D-B8825811C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64978-0747-49B3-9958-7DE5ADA8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9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09E41-3040-4540-BB67-D03EF9FE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92F9D-FB5E-415A-B934-55A53E620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9DACC-34AD-4878-8FB8-16CAB2F4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BB6C5-EB96-42BC-8055-ABE59A64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0DF39-B437-4A88-825A-C91C9F11E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59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8AEB0B-7C3F-4E3D-A292-7A37D682F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63836-111F-41B9-B917-7B1F7C85C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0E13C-2E65-4E6C-AC79-7B236E67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432AF-EFF5-4EC8-889B-F45C676D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0DB90-EA6C-4D4F-9F1A-F1B4505D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6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0C313-C8C0-4D98-B213-3D1E7BFC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61D5E-2A9E-4A48-98FA-F8DC3EA64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4D2E7-AB2C-4C83-A907-C1D499B4F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BFF92-4308-4D1C-AC42-CAF41E96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B4386-53DE-4621-AE67-1091A333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9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66BA-D7EF-4849-B6C8-41FA45E5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5273B-9187-4F4C-9BBC-59EEDED67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5DBD1-E31D-4F9C-9D4A-D1C86048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7B3DC-5D73-4E09-AABF-FCE54E96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773-F6DE-4FDE-B381-974CABC3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1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9AB1C-C451-4E37-80BC-5053CE3BC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E90D8-A20F-4AFC-ADB9-4ACB18FEA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1218E-E0A0-4EBF-A9A9-8EA701297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E19A3-D0FF-49C7-8967-3F3B1095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84408-B9B6-486E-9EF7-63AE8967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4FAF0-C16C-4447-9326-157BADD0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1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AB07-E2F4-4355-AC4B-B5A5DF33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27EB6-FAA5-4D4B-BE72-07894B6BB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94B8D-F1DD-4708-AB9C-06E7F4FED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6976F-01B2-4CC8-8345-22F3582CD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557BFF-09B9-4DD7-9B94-06DE45901E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2DF71E-772F-4DDD-A7CD-A6FD7DE7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B40FC0-F0A7-4CF4-A1FE-43A62169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2B500-FCA5-4463-A3B0-26301A70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4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986CE-87CA-44FC-8AA4-79FA8C50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72C46-B301-4EFF-A4B5-6EE426B1E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DED56-A088-4D83-8A2E-B0601A7B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9A329-7AAE-46E1-BA15-DEBDBD642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5292-2E7C-44DF-A04B-16DDBEBD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2AB11-C125-41A2-AF15-60165718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403B9-4648-4730-8348-E4A957D5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3FA42-1AAC-4BD2-A8F8-471F84C2B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FD05A-3528-4D2D-AC01-7CB14D043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47202-8D0C-49DF-A5A4-DFB6E89B8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FF34F-ED0B-4DA8-8EA4-FD5B8330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33383-5549-47DF-A39A-8791D475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78F20-EBD0-4F7F-BB93-42DA252A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4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3904-F09E-4838-B68C-F32D05DB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2F9589-23BE-46C5-AECB-E8E52FCAC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DC704-1666-4BD9-944D-6ABCC979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39758-CAF7-43DF-ABB7-38C3AE31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B82E9-ED65-4A57-997E-334092B7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2BDED-BF5B-4C75-A635-52662073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1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8F3A2C-2045-43A2-BA53-67233800A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AB3F9-291C-453D-BB64-0F572B933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EA23D-3B29-48EF-B759-0FE43D000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2C3F6-A8B0-41EB-9109-7D6B844D745C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CC5A3-B212-43A0-9CFD-EB88F57BB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C7FAD-C374-4745-92AE-C12912691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C342-5CC8-4611-8EB4-03004A13B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34F1B-5B71-43BD-B5AB-B8A67A4F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Elderberries:  </a:t>
            </a:r>
            <a:b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Potential Cash Crop for West Virginia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E5D52-517C-4A86-9B96-DFA9A5D2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75" y="1690688"/>
            <a:ext cx="5059580" cy="3930570"/>
          </a:xfrm>
          <a:prstGeom prst="rect">
            <a:avLst/>
          </a:prstGeom>
        </p:spPr>
      </p:pic>
      <p:pic>
        <p:nvPicPr>
          <p:cNvPr id="5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7FBA0C8D-E373-451B-88FC-12B2E10B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6411"/>
            <a:ext cx="5353565" cy="86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7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7A3074-EF09-4E08-94D0-BCD336F0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there a commercial market for elderberries in West Virginia?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33D959-6345-4E92-92E0-4DF71A278727}"/>
              </a:ext>
            </a:extLst>
          </p:cNvPr>
          <p:cNvSpPr/>
          <p:nvPr/>
        </p:nvSpPr>
        <p:spPr>
          <a:xfrm>
            <a:off x="1556951" y="2743200"/>
            <a:ext cx="3027406" cy="1853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Tame or domesticated cultivars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2DFB64-CD8C-46CF-AE5D-641F9029E5AF}"/>
              </a:ext>
            </a:extLst>
          </p:cNvPr>
          <p:cNvSpPr/>
          <p:nvPr/>
        </p:nvSpPr>
        <p:spPr>
          <a:xfrm>
            <a:off x="5317524" y="2743200"/>
            <a:ext cx="3027406" cy="1853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Native clones</a:t>
            </a:r>
          </a:p>
        </p:txBody>
      </p:sp>
    </p:spTree>
    <p:extLst>
      <p:ext uri="{BB962C8B-B14F-4D97-AF65-F5344CB8AC3E}">
        <p14:creationId xmlns:p14="http://schemas.microsoft.com/office/powerpoint/2010/main" val="235812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CDE35-3430-45FC-823E-F2C6F10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Botany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CA4B7-DA6E-4FFA-B840-F1797306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is a shrub or small tree with pinnately compound leaves and stems with raised bumps or lenticels.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06E206-F421-401D-8AC8-CC5DF8709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41802" r="21531" b="13873"/>
          <a:stretch/>
        </p:blipFill>
        <p:spPr>
          <a:xfrm>
            <a:off x="1037966" y="2128531"/>
            <a:ext cx="6132700" cy="3476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1970F-72E4-4D06-9595-B24D2C110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36" t="29909" r="29369" b="9730"/>
          <a:stretch/>
        </p:blipFill>
        <p:spPr>
          <a:xfrm>
            <a:off x="7554041" y="2073649"/>
            <a:ext cx="3908912" cy="5115179"/>
          </a:xfrm>
          <a:prstGeom prst="rect">
            <a:avLst/>
          </a:prstGeom>
        </p:spPr>
      </p:pic>
      <p:pic>
        <p:nvPicPr>
          <p:cNvPr id="9" name="Picture 2" descr="Image result for images of elderberry leaf">
            <a:extLst>
              <a:ext uri="{FF2B5EF4-FFF2-40B4-BE49-F238E27FC236}">
                <a16:creationId xmlns:a16="http://schemas.microsoft.com/office/drawing/2014/main" id="{BFA58950-6733-4FD2-A35A-2536DB49C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64" y="5254961"/>
            <a:ext cx="1992214" cy="149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8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3B4A664-94FD-427A-8385-1EE6B74F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68" y="100913"/>
            <a:ext cx="4437449" cy="332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436B73-5F79-4061-AC42-1F4B799DB51E}"/>
              </a:ext>
            </a:extLst>
          </p:cNvPr>
          <p:cNvSpPr txBox="1">
            <a:spLocks/>
          </p:cNvSpPr>
          <p:nvPr/>
        </p:nvSpPr>
        <p:spPr>
          <a:xfrm>
            <a:off x="231344" y="932055"/>
            <a:ext cx="3041822" cy="12921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can be determinate or indeterminate in growth habit making it grow 6-10 feet in height.</a:t>
            </a:r>
          </a:p>
        </p:txBody>
      </p:sp>
      <p:pic>
        <p:nvPicPr>
          <p:cNvPr id="5" name="Picture 2" descr="An external file that holds a picture, illustration, etc.&#10;Object name is nihms782335f1.jpg">
            <a:extLst>
              <a:ext uri="{FF2B5EF4-FFF2-40B4-BE49-F238E27FC236}">
                <a16:creationId xmlns:a16="http://schemas.microsoft.com/office/drawing/2014/main" id="{BC244B22-BC2C-4D00-A6A5-39D3D8BD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10" y="3552864"/>
            <a:ext cx="5549723" cy="33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93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CDE35-3430-45FC-823E-F2C6F105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Botany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CA4B7-DA6E-4FFA-B840-F1797306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is a shrub or small tree that is approximately 6-10 feet tall and 3-6 feet wide.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DC173-7CAD-467E-B193-B1D95B81B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7" t="48288" r="14640" b="18919"/>
          <a:stretch/>
        </p:blipFill>
        <p:spPr>
          <a:xfrm>
            <a:off x="1764957" y="2837227"/>
            <a:ext cx="7539681" cy="29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CDE35-3430-45FC-823E-F2C6F105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Botany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CA4B7-DA6E-4FFA-B840-F1797306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flower is a flat panicle (cyme) which blooms in early to mid-Summer.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8F5E556-EA65-4E99-85B4-0E934ADB5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7" t="44144" r="30585" b="9009"/>
          <a:stretch/>
        </p:blipFill>
        <p:spPr>
          <a:xfrm>
            <a:off x="5020672" y="2400718"/>
            <a:ext cx="4004168" cy="42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CDE35-3430-45FC-823E-F2C6F10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29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Botany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CA4B7-DA6E-4FFA-B840-F1797306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4" y="1253331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fruit ripens in mid- to late-summer in West Virginia.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B0610C-473D-4632-A728-DA60F405D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23" t="39640" r="14910" b="5406"/>
          <a:stretch/>
        </p:blipFill>
        <p:spPr>
          <a:xfrm>
            <a:off x="3904734" y="1710912"/>
            <a:ext cx="6564647" cy="51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8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Raspberry Canes &amp; Roots">
            <a:extLst>
              <a:ext uri="{FF2B5EF4-FFF2-40B4-BE49-F238E27FC236}">
                <a16:creationId xmlns:a16="http://schemas.microsoft.com/office/drawing/2014/main" id="{18C4A808-C735-40D0-9E0B-E5F58DF3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6370638" cy="599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CDE35-3430-45FC-823E-F2C6F105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299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Botany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0CA4B7-DA6E-4FFA-B840-F1797306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54" y="1253331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fruit ripens in mid- to late-summer in West Virginia.</a:t>
            </a:r>
          </a:p>
        </p:txBody>
      </p:sp>
      <p:pic>
        <p:nvPicPr>
          <p:cNvPr id="5" name="Picture 4" descr="DSCN0545">
            <a:extLst>
              <a:ext uri="{FF2B5EF4-FFF2-40B4-BE49-F238E27FC236}">
                <a16:creationId xmlns:a16="http://schemas.microsoft.com/office/drawing/2014/main" id="{1E230579-EE4A-409C-AF89-77D70A23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02" y="1862781"/>
            <a:ext cx="6363730" cy="47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68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 external file that holds a picture, illustration, etc.&#10;Object name is nihms782335f2.jpg">
            <a:extLst>
              <a:ext uri="{FF2B5EF4-FFF2-40B4-BE49-F238E27FC236}">
                <a16:creationId xmlns:a16="http://schemas.microsoft.com/office/drawing/2014/main" id="{F8EA3719-F2F5-4EB6-B1A6-2BA814A3F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14" y="339810"/>
            <a:ext cx="8586036" cy="617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64981F-F434-4DC1-8424-150840EF92E5}"/>
              </a:ext>
            </a:extLst>
          </p:cNvPr>
          <p:cNvSpPr txBox="1"/>
          <p:nvPr/>
        </p:nvSpPr>
        <p:spPr>
          <a:xfrm>
            <a:off x="3472247" y="6488668"/>
            <a:ext cx="607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 credit:  A. J. Thomas and P. L. Byers)</a:t>
            </a:r>
          </a:p>
        </p:txBody>
      </p:sp>
    </p:spTree>
    <p:extLst>
      <p:ext uri="{BB962C8B-B14F-4D97-AF65-F5344CB8AC3E}">
        <p14:creationId xmlns:p14="http://schemas.microsoft.com/office/powerpoint/2010/main" val="413641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6754-3447-431D-9B3C-D2B2071BE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Planting Site</a:t>
            </a:r>
          </a:p>
        </p:txBody>
      </p:sp>
      <p:pic>
        <p:nvPicPr>
          <p:cNvPr id="6" name="Picture 4" descr="IMG_2995">
            <a:extLst>
              <a:ext uri="{FF2B5EF4-FFF2-40B4-BE49-F238E27FC236}">
                <a16:creationId xmlns:a16="http://schemas.microsoft.com/office/drawing/2014/main" id="{60DDCC04-92C2-4A67-B62E-E00D511B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4" y="1554763"/>
            <a:ext cx="6281351" cy="471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C3650-D703-4014-851C-630981E14EC6}"/>
              </a:ext>
            </a:extLst>
          </p:cNvPr>
          <p:cNvSpPr txBox="1"/>
          <p:nvPr/>
        </p:nvSpPr>
        <p:spPr>
          <a:xfrm>
            <a:off x="7352270" y="1173892"/>
            <a:ext cx="42857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 tolerate a wide-range of soil types, but do best in well-drained, soils with a pH of  5.5-6.5.</a:t>
            </a:r>
          </a:p>
          <a:p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Prefer high organic matter and full-sun.</a:t>
            </a:r>
          </a:p>
        </p:txBody>
      </p:sp>
    </p:spTree>
    <p:extLst>
      <p:ext uri="{BB962C8B-B14F-4D97-AF65-F5344CB8AC3E}">
        <p14:creationId xmlns:p14="http://schemas.microsoft.com/office/powerpoint/2010/main" val="268063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C862-D93F-4DCB-9118-DFBFFFC5C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Production and Value-Added Processing of Cultivated and Wild-Harvested Elderberries in West Virginia</a:t>
            </a:r>
            <a:b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B68EF-200D-439E-A8DB-00A6D436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222" y="3429000"/>
            <a:ext cx="3233621" cy="29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FD0911A2-040F-4CA0-8A4A-E2BC4FF4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83" y="5969655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518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0529">
            <a:extLst>
              <a:ext uri="{FF2B5EF4-FFF2-40B4-BE49-F238E27FC236}">
                <a16:creationId xmlns:a16="http://schemas.microsoft.com/office/drawing/2014/main" id="{CB689030-2706-45A3-8528-2E76C88C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3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706">
            <a:extLst>
              <a:ext uri="{FF2B5EF4-FFF2-40B4-BE49-F238E27FC236}">
                <a16:creationId xmlns:a16="http://schemas.microsoft.com/office/drawing/2014/main" id="{EE0077BE-B29D-45F8-965C-8157ADA3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92" y="1588"/>
            <a:ext cx="9144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496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n0764">
            <a:extLst>
              <a:ext uri="{FF2B5EF4-FFF2-40B4-BE49-F238E27FC236}">
                <a16:creationId xmlns:a16="http://schemas.microsoft.com/office/drawing/2014/main" id="{28D542E9-DD93-4CAD-9DE8-39FC7A85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78" y="248369"/>
            <a:ext cx="4240839" cy="31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lwjett\My Pictures\July-10\July-10 599.jpg">
            <a:extLst>
              <a:ext uri="{FF2B5EF4-FFF2-40B4-BE49-F238E27FC236}">
                <a16:creationId xmlns:a16="http://schemas.microsoft.com/office/drawing/2014/main" id="{20CEA67D-9B52-4B23-9FEF-A8950BD5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78" y="507067"/>
            <a:ext cx="4545227" cy="584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EA44C-0A3A-42AB-9FC9-3AA43BA6348C}"/>
              </a:ext>
            </a:extLst>
          </p:cNvPr>
          <p:cNvSpPr txBox="1"/>
          <p:nvPr/>
        </p:nvSpPr>
        <p:spPr>
          <a:xfrm>
            <a:off x="368201" y="3576690"/>
            <a:ext cx="6255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Soil test prior to planting.</a:t>
            </a:r>
          </a:p>
          <a:p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Strip till planting rows.</a:t>
            </a:r>
          </a:p>
        </p:txBody>
      </p:sp>
    </p:spTree>
    <p:extLst>
      <p:ext uri="{BB962C8B-B14F-4D97-AF65-F5344CB8AC3E}">
        <p14:creationId xmlns:p14="http://schemas.microsoft.com/office/powerpoint/2010/main" val="3800995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F0441">
            <a:extLst>
              <a:ext uri="{FF2B5EF4-FFF2-40B4-BE49-F238E27FC236}">
                <a16:creationId xmlns:a16="http://schemas.microsoft.com/office/drawing/2014/main" id="{DF7A4746-26EC-4E81-B18A-6B13BE76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310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56889B-454C-42D0-9138-507394409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0" t="35315" r="29235" b="14054"/>
          <a:stretch/>
        </p:blipFill>
        <p:spPr>
          <a:xfrm>
            <a:off x="5833350" y="543697"/>
            <a:ext cx="5457115" cy="5943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F17D9-5195-4A76-9055-87B805B9C2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5"/>
          <a:stretch/>
        </p:blipFill>
        <p:spPr>
          <a:xfrm>
            <a:off x="326596" y="702275"/>
            <a:ext cx="4693221" cy="3647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822CD-FFEB-4722-8D08-81C93A31EA39}"/>
              </a:ext>
            </a:extLst>
          </p:cNvPr>
          <p:cNvSpPr txBox="1"/>
          <p:nvPr/>
        </p:nvSpPr>
        <p:spPr>
          <a:xfrm>
            <a:off x="6388444" y="5113974"/>
            <a:ext cx="3719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Mulch or landscape fabric can be used for elderberries.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B129B-55F7-40D4-A4B7-F16BA04F1031}"/>
              </a:ext>
            </a:extLst>
          </p:cNvPr>
          <p:cNvSpPr txBox="1"/>
          <p:nvPr/>
        </p:nvSpPr>
        <p:spPr>
          <a:xfrm>
            <a:off x="634314" y="5156886"/>
            <a:ext cx="371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soil-building cover crop such as buckwheat can be used as a cover crop the year before planting elderberries</a:t>
            </a:r>
          </a:p>
        </p:txBody>
      </p:sp>
    </p:spTree>
    <p:extLst>
      <p:ext uri="{BB962C8B-B14F-4D97-AF65-F5344CB8AC3E}">
        <p14:creationId xmlns:p14="http://schemas.microsoft.com/office/powerpoint/2010/main" val="1684500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nihms782335f1.jpg">
            <a:extLst>
              <a:ext uri="{FF2B5EF4-FFF2-40B4-BE49-F238E27FC236}">
                <a16:creationId xmlns:a16="http://schemas.microsoft.com/office/drawing/2014/main" id="{F14CAA90-7EA2-4996-AAF7-028A58020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9" y="370703"/>
            <a:ext cx="10063017" cy="59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4CB0B-14EB-42F0-A385-4648F4DA564F}"/>
              </a:ext>
            </a:extLst>
          </p:cNvPr>
          <p:cNvSpPr txBox="1"/>
          <p:nvPr/>
        </p:nvSpPr>
        <p:spPr>
          <a:xfrm>
            <a:off x="3472247" y="6488668"/>
            <a:ext cx="607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Photo credit:  A. J. Thomas and P. L. Byers)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47998-8FA4-41E0-B98D-4AC090F4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Elderberry Varieties</a:t>
            </a:r>
          </a:p>
        </p:txBody>
      </p:sp>
      <p:pic>
        <p:nvPicPr>
          <p:cNvPr id="3" name="Picture 2" descr="An external file that holds a picture, illustration, etc.&#10;Object name is nihms782335f2.jpg">
            <a:extLst>
              <a:ext uri="{FF2B5EF4-FFF2-40B4-BE49-F238E27FC236}">
                <a16:creationId xmlns:a16="http://schemas.microsoft.com/office/drawing/2014/main" id="{961AEC02-EFC3-407C-B14C-AF96555C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13" y="1690688"/>
            <a:ext cx="6177045" cy="44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433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6DED02-D288-41A4-8163-9B9E21F06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322013"/>
              </p:ext>
            </p:extLst>
          </p:nvPr>
        </p:nvGraphicFramePr>
        <p:xfrm>
          <a:off x="1668163" y="268601"/>
          <a:ext cx="8340810" cy="626667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57380">
                  <a:extLst>
                    <a:ext uri="{9D8B030D-6E8A-4147-A177-3AD203B41FA5}">
                      <a16:colId xmlns:a16="http://schemas.microsoft.com/office/drawing/2014/main" val="3381504829"/>
                    </a:ext>
                  </a:extLst>
                </a:gridCol>
                <a:gridCol w="6083430">
                  <a:extLst>
                    <a:ext uri="{9D8B030D-6E8A-4147-A177-3AD203B41FA5}">
                      <a16:colId xmlns:a16="http://schemas.microsoft.com/office/drawing/2014/main" val="2655465844"/>
                    </a:ext>
                  </a:extLst>
                </a:gridCol>
              </a:tblGrid>
              <a:tr h="382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Variety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Description &amp; Characteristics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9645692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Adams-1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Selected in NY from wild species.  Very winter hardy.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Adams-2 has large fruit and fruits early.   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4984612"/>
                  </a:ext>
                </a:extLst>
              </a:tr>
              <a:tr h="4004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Adams-2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748321"/>
                  </a:ext>
                </a:extLst>
              </a:tr>
              <a:tr h="11837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Bob Gordon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Released from Univ. of MO in 2011. Flowers from late May through mid-June with harvest in July and August. Sweet berries.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6402494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Johns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Open-pollinated Adams 1 or 2.  Fruit ripens in Mid-August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7842501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Marge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European elderberry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234625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Nova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Ripens in early August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4749207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Pocahontas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Late fruiting variety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8236422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Samdal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European elderberry.  Requires cross-pollination with ‘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</a:rPr>
                        <a:t>Samyl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’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2904293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Samyl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European elderberry Requires cross-pollination with ‘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</a:rPr>
                        <a:t>Samdal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’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819014"/>
                  </a:ext>
                </a:extLst>
              </a:tr>
              <a:tr h="4781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</a:rPr>
                        <a:t>York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Early fruiting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7931743"/>
                  </a:ext>
                </a:extLst>
              </a:tr>
              <a:tr h="382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FF00"/>
                          </a:solidFill>
                          <a:effectLst/>
                        </a:rPr>
                        <a:t>Wyldewood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effectLst/>
                        </a:rPr>
                        <a:t>Selected from Mo.  Large flower clusters,  </a:t>
                      </a:r>
                      <a:endParaRPr lang="en-US" sz="2000" b="1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023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846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apics 151">
            <a:extLst>
              <a:ext uri="{FF2B5EF4-FFF2-40B4-BE49-F238E27FC236}">
                <a16:creationId xmlns:a16="http://schemas.microsoft.com/office/drawing/2014/main" id="{8E7B75B7-C8F1-4B26-813D-0BD4E46D6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90" y="2323070"/>
            <a:ext cx="5684108" cy="426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50EAA-FF82-4040-8F1B-FB55D0AC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Establishing a Cultivated Elderberry Planting in West Virginia</a:t>
            </a:r>
          </a:p>
        </p:txBody>
      </p:sp>
    </p:spTree>
    <p:extLst>
      <p:ext uri="{BB962C8B-B14F-4D97-AF65-F5344CB8AC3E}">
        <p14:creationId xmlns:p14="http://schemas.microsoft.com/office/powerpoint/2010/main" val="68062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0374">
            <a:extLst>
              <a:ext uri="{FF2B5EF4-FFF2-40B4-BE49-F238E27FC236}">
                <a16:creationId xmlns:a16="http://schemas.microsoft.com/office/drawing/2014/main" id="{4384C4FB-C89B-4583-8A5D-309F6FEFD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3" r="32033"/>
          <a:stretch/>
        </p:blipFill>
        <p:spPr bwMode="auto">
          <a:xfrm>
            <a:off x="395415" y="346332"/>
            <a:ext cx="2372499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559FD-D8A0-4EA6-9A66-9A8F9DBE6664}"/>
              </a:ext>
            </a:extLst>
          </p:cNvPr>
          <p:cNvSpPr txBox="1"/>
          <p:nvPr/>
        </p:nvSpPr>
        <p:spPr>
          <a:xfrm>
            <a:off x="5807676" y="778476"/>
            <a:ext cx="5066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Most of the planting material is bare-root plants.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70528-B586-4F5B-99AD-A79DDE16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11" y="3659304"/>
            <a:ext cx="3867825" cy="290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54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34F2B7-338E-4AA4-9935-EBD92092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Interesting facts about elderberries (</a:t>
            </a:r>
            <a:r>
              <a:rPr lang="en-US" b="1" i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Sambucus</a:t>
            </a:r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EF3BD-C31A-4B17-8F69-F02EC8910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elderberry (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Sambucus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canadensis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is native, adapted plant to West Virginia (North America) and Europe (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Sambucus </a:t>
            </a:r>
            <a:r>
              <a:rPr lang="en-US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nigra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large percentage of elderberries are imported from Europe.</a:t>
            </a: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European elderberries are </a:t>
            </a:r>
            <a:r>
              <a:rPr lang="en-US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less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winter-hardy than American species.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 are rich in vitamins A and C, phosphorous, potassium and iron.</a:t>
            </a:r>
          </a:p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fruit and flowers can be made into teas, tinctures, drinks, distilled spirits, wines and cordials, baked goods, jams and jellies. </a:t>
            </a:r>
          </a:p>
        </p:txBody>
      </p:sp>
      <p:pic>
        <p:nvPicPr>
          <p:cNvPr id="5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914F1CF6-B6E4-4C9F-818D-D8340A200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83" y="5969655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846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2" name="Picture 4" descr="IMG_0377">
            <a:extLst>
              <a:ext uri="{FF2B5EF4-FFF2-40B4-BE49-F238E27FC236}">
                <a16:creationId xmlns:a16="http://schemas.microsoft.com/office/drawing/2014/main" id="{2F1C6023-137F-4305-A6A0-8695BC68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0133" name="Picture 5" descr="IMG_0372">
            <a:extLst>
              <a:ext uri="{FF2B5EF4-FFF2-40B4-BE49-F238E27FC236}">
                <a16:creationId xmlns:a16="http://schemas.microsoft.com/office/drawing/2014/main" id="{9880175D-7AE9-448D-8636-E22FE4F39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14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4" name="Text Box 6">
            <a:extLst>
              <a:ext uri="{FF2B5EF4-FFF2-40B4-BE49-F238E27FC236}">
                <a16:creationId xmlns:a16="http://schemas.microsoft.com/office/drawing/2014/main" id="{CAC3B452-A8E1-4617-8D90-E8BB37376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"/>
            <a:ext cx="411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Tissue-culture plugs</a:t>
            </a:r>
          </a:p>
        </p:txBody>
      </p:sp>
      <p:sp>
        <p:nvSpPr>
          <p:cNvPr id="560135" name="Text Box 7">
            <a:extLst>
              <a:ext uri="{FF2B5EF4-FFF2-40B4-BE49-F238E27FC236}">
                <a16:creationId xmlns:a16="http://schemas.microsoft.com/office/drawing/2014/main" id="{DB4A5CF8-E3AC-46B0-BA9C-14C875B70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733801"/>
            <a:ext cx="4114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</a:rPr>
              <a:t>Dormant bare root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2B0FD1-8EF1-43C0-A834-F533EA2DF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51051" r="57413" b="29730"/>
          <a:stretch/>
        </p:blipFill>
        <p:spPr>
          <a:xfrm>
            <a:off x="0" y="548490"/>
            <a:ext cx="7413943" cy="4381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5470DD-283C-46C2-9BBE-12C2488AF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1" t="43243" r="43851" b="40044"/>
          <a:stretch/>
        </p:blipFill>
        <p:spPr>
          <a:xfrm>
            <a:off x="6858000" y="548490"/>
            <a:ext cx="3459892" cy="3323968"/>
          </a:xfrm>
          <a:prstGeom prst="rect">
            <a:avLst/>
          </a:prstGeom>
        </p:spPr>
      </p:pic>
      <p:pic>
        <p:nvPicPr>
          <p:cNvPr id="4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73D28A05-3E42-4FAD-B30D-C5D707580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83" y="5969655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39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Planting Arrangement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600200"/>
            <a:ext cx="76200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dirty="0" err="1">
                <a:solidFill>
                  <a:schemeClr val="bg1"/>
                </a:solidFill>
              </a:rPr>
              <a:t>O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Right Bracket 1">
            <a:extLst>
              <a:ext uri="{FF2B5EF4-FFF2-40B4-BE49-F238E27FC236}">
                <a16:creationId xmlns:a16="http://schemas.microsoft.com/office/drawing/2014/main" id="{DB9B9643-C8A0-4CDD-8805-7F04751B23BE}"/>
              </a:ext>
            </a:extLst>
          </p:cNvPr>
          <p:cNvSpPr/>
          <p:nvPr/>
        </p:nvSpPr>
        <p:spPr>
          <a:xfrm rot="16200000">
            <a:off x="4173494" y="1638300"/>
            <a:ext cx="381000" cy="6858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4C691-314C-4D41-8126-8266C79FE3E1}"/>
              </a:ext>
            </a:extLst>
          </p:cNvPr>
          <p:cNvSpPr txBox="1"/>
          <p:nvPr/>
        </p:nvSpPr>
        <p:spPr>
          <a:xfrm>
            <a:off x="4013885" y="1802371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4-8 ft.</a:t>
            </a:r>
          </a:p>
        </p:txBody>
      </p:sp>
      <p:sp>
        <p:nvSpPr>
          <p:cNvPr id="6" name="Right Bracket 5">
            <a:extLst>
              <a:ext uri="{FF2B5EF4-FFF2-40B4-BE49-F238E27FC236}">
                <a16:creationId xmlns:a16="http://schemas.microsoft.com/office/drawing/2014/main" id="{7C5E887E-0E2B-4E39-8496-2C1145C281F2}"/>
              </a:ext>
            </a:extLst>
          </p:cNvPr>
          <p:cNvSpPr/>
          <p:nvPr/>
        </p:nvSpPr>
        <p:spPr>
          <a:xfrm rot="10800000">
            <a:off x="5486400" y="2385543"/>
            <a:ext cx="381000" cy="68580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585BF-ADF0-4183-A877-45EBC92E19E1}"/>
              </a:ext>
            </a:extLst>
          </p:cNvPr>
          <p:cNvSpPr txBox="1"/>
          <p:nvPr/>
        </p:nvSpPr>
        <p:spPr>
          <a:xfrm>
            <a:off x="5486400" y="256368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8-12 ft.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A80E0-F22E-4815-B266-DA5A80384B4D}"/>
              </a:ext>
            </a:extLst>
          </p:cNvPr>
          <p:cNvSpPr txBox="1"/>
          <p:nvPr/>
        </p:nvSpPr>
        <p:spPr>
          <a:xfrm>
            <a:off x="1532238" y="5498757"/>
            <a:ext cx="966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Space plants 4-8 feet apart within the row and 8-12 feet between rows.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E6AD33-333A-4324-AB84-A9BDEB25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30997" r="10304" b="8868"/>
          <a:stretch/>
        </p:blipFill>
        <p:spPr>
          <a:xfrm>
            <a:off x="733167" y="179129"/>
            <a:ext cx="10725665" cy="67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4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874D5E-8FF6-42F6-B6FB-744AFCAA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Planting Notes……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br>
              <a:rPr lang="en-US" dirty="0"/>
            </a:b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acre of elderberries is approximately 800-900 plants.</a:t>
            </a:r>
            <a:b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recommend starting with 1/5 acre which is approximately 150 plants.</a:t>
            </a:r>
          </a:p>
        </p:txBody>
      </p:sp>
    </p:spTree>
    <p:extLst>
      <p:ext uri="{BB962C8B-B14F-4D97-AF65-F5344CB8AC3E}">
        <p14:creationId xmlns:p14="http://schemas.microsoft.com/office/powerpoint/2010/main" val="2392556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1295">
            <a:extLst>
              <a:ext uri="{FF2B5EF4-FFF2-40B4-BE49-F238E27FC236}">
                <a16:creationId xmlns:a16="http://schemas.microsoft.com/office/drawing/2014/main" id="{01A952F6-E1B2-4D83-A3FA-17260398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80" y="2012094"/>
            <a:ext cx="6149547" cy="461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EF2F14-FE3F-44FF-A595-9CEAEB2B7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Organic mulches such as wood chips can be used to reduce soil moisture loss and suppress weeds. </a:t>
            </a:r>
          </a:p>
        </p:txBody>
      </p:sp>
    </p:spTree>
    <p:extLst>
      <p:ext uri="{BB962C8B-B14F-4D97-AF65-F5344CB8AC3E}">
        <p14:creationId xmlns:p14="http://schemas.microsoft.com/office/powerpoint/2010/main" val="3546887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F0187">
            <a:extLst>
              <a:ext uri="{FF2B5EF4-FFF2-40B4-BE49-F238E27FC236}">
                <a16:creationId xmlns:a16="http://schemas.microsoft.com/office/drawing/2014/main" id="{4517E07F-C48E-44D8-8BC4-ACF6EE85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7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955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SCF0352">
            <a:extLst>
              <a:ext uri="{FF2B5EF4-FFF2-40B4-BE49-F238E27FC236}">
                <a16:creationId xmlns:a16="http://schemas.microsoft.com/office/drawing/2014/main" id="{8554DC9D-AC9A-445F-8CEF-F84237DB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3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25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D892F9FE-22F8-4556-AF9D-D38B5ED02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90688"/>
            <a:ext cx="3585519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Green World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Molalla, OR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877-353-4028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/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Nourse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Farms, Inc.</a:t>
            </a:r>
            <a:endParaRPr lang="en-US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River Rd.,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Deerfield, MA  01373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413-665-2658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/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Indiana Berry and Plant Co.,</a:t>
            </a:r>
            <a:endParaRPr lang="en-US" altLang="en-U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5218 West 500 South</a:t>
            </a:r>
          </a:p>
          <a:p>
            <a:pPr eaLnBrk="1" hangingPunct="1"/>
            <a:r>
              <a:rPr lang="en-US" alt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Huntingsburg</a:t>
            </a:r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  47542</a:t>
            </a:r>
          </a:p>
          <a:p>
            <a:pPr eaLnBrk="1" hangingPunct="1"/>
            <a:r>
              <a:rPr lang="en-US" alt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800-295-2226</a:t>
            </a: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49C28-5FFB-4266-961A-5B1EF171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Sources of Elderberry Plants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407C3-9C7A-4003-8A31-24C37364ABCB}"/>
              </a:ext>
            </a:extLst>
          </p:cNvPr>
          <p:cNvSpPr txBox="1"/>
          <p:nvPr/>
        </p:nvSpPr>
        <p:spPr>
          <a:xfrm>
            <a:off x="5647038" y="1779373"/>
            <a:ext cx="4769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River Hills Elderberry Cooperative</a:t>
            </a:r>
          </a:p>
          <a:p>
            <a:r>
              <a:rPr lang="en-US" sz="2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Riverhillsharvest.com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CD26-DAE3-4487-B7F1-8E79A231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Fertilization of Elderberries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999EB-81BD-45CE-82A3-14356A6F4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 fertilize at planting, but a light application of nitrogen (N) can be applied 8 weeks after planting.</a:t>
            </a:r>
          </a:p>
          <a:p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Succeeding years, the planting will require 60-80 lbs. of N/acre @ budbreak.</a:t>
            </a:r>
          </a:p>
        </p:txBody>
      </p:sp>
    </p:spTree>
    <p:extLst>
      <p:ext uri="{BB962C8B-B14F-4D97-AF65-F5344CB8AC3E}">
        <p14:creationId xmlns:p14="http://schemas.microsoft.com/office/powerpoint/2010/main" val="47602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Potential Fruit &amp; Nut Crops: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7400" y="1287912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Apples (Heirloom)</a:t>
            </a:r>
          </a:p>
          <a:p>
            <a:r>
              <a:rPr lang="en-US" b="1" dirty="0">
                <a:solidFill>
                  <a:srgbClr val="FFFF00"/>
                </a:solidFill>
              </a:rPr>
              <a:t>Blueberries (high and low bush)</a:t>
            </a:r>
          </a:p>
          <a:p>
            <a:r>
              <a:rPr lang="en-US" b="1" dirty="0">
                <a:solidFill>
                  <a:srgbClr val="FFFF00"/>
                </a:solidFill>
              </a:rPr>
              <a:t>Blackberries</a:t>
            </a:r>
          </a:p>
          <a:p>
            <a:r>
              <a:rPr lang="en-US" b="1" dirty="0">
                <a:solidFill>
                  <a:srgbClr val="FFFF00"/>
                </a:solidFill>
              </a:rPr>
              <a:t>Raspberries</a:t>
            </a:r>
          </a:p>
          <a:p>
            <a:r>
              <a:rPr lang="en-US" b="1" dirty="0">
                <a:solidFill>
                  <a:srgbClr val="FFFF00"/>
                </a:solidFill>
              </a:rPr>
              <a:t>Grapes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Elderberries</a:t>
            </a:r>
          </a:p>
          <a:p>
            <a:r>
              <a:rPr lang="en-US" b="1" dirty="0">
                <a:solidFill>
                  <a:srgbClr val="FFFF00"/>
                </a:solidFill>
              </a:rPr>
              <a:t>Figs</a:t>
            </a:r>
          </a:p>
          <a:p>
            <a:r>
              <a:rPr lang="en-US" b="1" dirty="0">
                <a:solidFill>
                  <a:srgbClr val="FFFF00"/>
                </a:solidFill>
              </a:rPr>
              <a:t>Honeyberries</a:t>
            </a:r>
          </a:p>
          <a:p>
            <a:r>
              <a:rPr lang="en-US" b="1" dirty="0" err="1">
                <a:solidFill>
                  <a:srgbClr val="FFFF00"/>
                </a:solidFill>
              </a:rPr>
              <a:t>Saskatoons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Raspberries (black, red, yellow)</a:t>
            </a:r>
          </a:p>
          <a:p>
            <a:r>
              <a:rPr lang="en-US" b="1" dirty="0">
                <a:solidFill>
                  <a:srgbClr val="FFFF00"/>
                </a:solidFill>
              </a:rPr>
              <a:t>Strawberries (June-bearers and </a:t>
            </a:r>
            <a:r>
              <a:rPr lang="en-US" b="1" dirty="0" err="1">
                <a:solidFill>
                  <a:srgbClr val="FFFF00"/>
                </a:solidFill>
              </a:rPr>
              <a:t>everbearers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  <a:p>
            <a:r>
              <a:rPr lang="en-US" b="1" dirty="0">
                <a:solidFill>
                  <a:srgbClr val="FFFF00"/>
                </a:solidFill>
              </a:rPr>
              <a:t>Peaches</a:t>
            </a:r>
          </a:p>
          <a:p>
            <a:r>
              <a:rPr lang="en-US" b="1" dirty="0">
                <a:solidFill>
                  <a:srgbClr val="FFFF00"/>
                </a:solidFill>
              </a:rPr>
              <a:t>Cherries</a:t>
            </a:r>
          </a:p>
          <a:p>
            <a:r>
              <a:rPr lang="en-US" b="1" dirty="0">
                <a:solidFill>
                  <a:srgbClr val="FFFF00"/>
                </a:solidFill>
              </a:rPr>
              <a:t>Nectarines</a:t>
            </a:r>
          </a:p>
          <a:p>
            <a:r>
              <a:rPr lang="en-US" b="1" dirty="0">
                <a:solidFill>
                  <a:srgbClr val="FFFF00"/>
                </a:solidFill>
              </a:rPr>
              <a:t>Paw </a:t>
            </a:r>
            <a:r>
              <a:rPr lang="en-US" b="1" dirty="0" err="1">
                <a:solidFill>
                  <a:srgbClr val="FFFF00"/>
                </a:solidFill>
              </a:rPr>
              <a:t>Paw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Plums</a:t>
            </a:r>
          </a:p>
          <a:p>
            <a:r>
              <a:rPr lang="en-US" b="1" dirty="0">
                <a:solidFill>
                  <a:srgbClr val="FFFF00"/>
                </a:solidFill>
              </a:rPr>
              <a:t>Pears (Asian)</a:t>
            </a:r>
          </a:p>
          <a:p>
            <a:r>
              <a:rPr lang="en-US" b="1" dirty="0">
                <a:solidFill>
                  <a:srgbClr val="FFFF00"/>
                </a:solidFill>
              </a:rPr>
              <a:t>Mulberries</a:t>
            </a:r>
          </a:p>
          <a:p>
            <a:r>
              <a:rPr lang="en-US" b="1" dirty="0">
                <a:solidFill>
                  <a:srgbClr val="FFFF00"/>
                </a:solidFill>
              </a:rPr>
              <a:t>Persimmons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6400" y="128791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Hazelnuts</a:t>
            </a:r>
          </a:p>
          <a:p>
            <a:r>
              <a:rPr lang="en-US" b="1" dirty="0">
                <a:solidFill>
                  <a:srgbClr val="FFFF00"/>
                </a:solidFill>
              </a:rPr>
              <a:t>Chestnuts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 descr="C:\Users\lwjett\My Pictures\2008 10 09\IMG_14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1027906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11B19519-3F03-443C-A3C0-A87BD8DD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83" y="5969655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335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9AB92D9-3E1E-41CF-90A4-282373F5C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77" t="44144" r="30585" b="9009"/>
          <a:stretch/>
        </p:blipFill>
        <p:spPr>
          <a:xfrm>
            <a:off x="9452174" y="185351"/>
            <a:ext cx="2142870" cy="229277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0D8E9FA-9D7A-42E5-9F48-4C00AAD0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 Maintenance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1D953-DBE1-4FBB-8E0E-588BE5494997}"/>
              </a:ext>
            </a:extLst>
          </p:cNvPr>
          <p:cNvSpPr/>
          <p:nvPr/>
        </p:nvSpPr>
        <p:spPr>
          <a:xfrm>
            <a:off x="838199" y="1984027"/>
            <a:ext cx="1028288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Remove blooms the first year (establishment) to encourage more vegetative and root development.</a:t>
            </a:r>
          </a:p>
          <a:p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Pruning is done starting Year 3</a:t>
            </a:r>
            <a:b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96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5FB9-2D3F-4A46-B5E1-63B0329A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62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Pruning Elderberries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9E57D-E5F7-4CCF-A164-1270A2C22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36" t="29909" r="29369" b="9730"/>
          <a:stretch/>
        </p:blipFill>
        <p:spPr>
          <a:xfrm>
            <a:off x="135924" y="89860"/>
            <a:ext cx="2446638" cy="32016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6D3A14-9A79-42FA-BE2C-87D92AA044C5}"/>
              </a:ext>
            </a:extLst>
          </p:cNvPr>
          <p:cNvSpPr/>
          <p:nvPr/>
        </p:nvSpPr>
        <p:spPr>
          <a:xfrm>
            <a:off x="2384855" y="934995"/>
            <a:ext cx="965268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bushes will send up new canes or primary branches each year. </a:t>
            </a:r>
          </a:p>
          <a:p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 usually takes five years or more for bushes to reach full height, depending on the cultivar.</a:t>
            </a:r>
          </a:p>
          <a:p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Beginning in the second year, bushes will also send out lateral branches.</a:t>
            </a:r>
          </a:p>
          <a:p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Flowers and fruit develop on the tips of that season’s canes and lateral branches.</a:t>
            </a:r>
          </a:p>
          <a:p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 best yield is usually on the second year canes with lateral branches.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2A1EA8-DDCA-42DD-B713-97BD578C3E5A}"/>
              </a:ext>
            </a:extLst>
          </p:cNvPr>
          <p:cNvSpPr txBox="1"/>
          <p:nvPr/>
        </p:nvSpPr>
        <p:spPr>
          <a:xfrm>
            <a:off x="8355227" y="750329"/>
            <a:ext cx="36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Cornell University, 2015)</a:t>
            </a:r>
          </a:p>
        </p:txBody>
      </p:sp>
    </p:spTree>
    <p:extLst>
      <p:ext uri="{BB962C8B-B14F-4D97-AF65-F5344CB8AC3E}">
        <p14:creationId xmlns:p14="http://schemas.microsoft.com/office/powerpoint/2010/main" val="638097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473E8-ED6B-4652-B266-6CC60764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Pruning Elderberries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44E422-01E6-4F65-8B02-77B6ED88E82C}"/>
              </a:ext>
            </a:extLst>
          </p:cNvPr>
          <p:cNvSpPr/>
          <p:nvPr/>
        </p:nvSpPr>
        <p:spPr>
          <a:xfrm>
            <a:off x="1927654" y="1690688"/>
            <a:ext cx="88227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Remove all canes that are dead, damaged or over three years old.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0417CA-E4D6-411C-9661-2A5F863F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91133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440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432-B013-4D49-A779-905A7087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Propagation of Elderberries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B51A4-014B-4972-883C-B9CA67691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1" t="43243" r="30316" b="29730"/>
          <a:stretch/>
        </p:blipFill>
        <p:spPr>
          <a:xfrm>
            <a:off x="259492" y="1690688"/>
            <a:ext cx="5220382" cy="3980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C1927-E759-4915-BB6A-2B6B87AF1F07}"/>
              </a:ext>
            </a:extLst>
          </p:cNvPr>
          <p:cNvSpPr txBox="1"/>
          <p:nvPr/>
        </p:nvSpPr>
        <p:spPr>
          <a:xfrm>
            <a:off x="6598508" y="2335427"/>
            <a:ext cx="31015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Hardwood  cuttings can be taken in late winter.</a:t>
            </a:r>
          </a:p>
          <a:p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Harvest branches from the previous years’ growth – the wood should be brown, not green, and free of any damage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065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0729">
            <a:extLst>
              <a:ext uri="{FF2B5EF4-FFF2-40B4-BE49-F238E27FC236}">
                <a16:creationId xmlns:a16="http://schemas.microsoft.com/office/drawing/2014/main" id="{BEEB472D-781C-40F8-B21B-6D514DF7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24" y="1639330"/>
            <a:ext cx="6297613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F0A8FC-AFF7-49B1-A8A5-04F0AA1E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162" y="365125"/>
            <a:ext cx="9685638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Elderberry Pest Management</a:t>
            </a:r>
          </a:p>
        </p:txBody>
      </p:sp>
    </p:spTree>
    <p:extLst>
      <p:ext uri="{BB962C8B-B14F-4D97-AF65-F5344CB8AC3E}">
        <p14:creationId xmlns:p14="http://schemas.microsoft.com/office/powerpoint/2010/main" val="3522627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1E265-470C-4E35-A20F-211ED9F0E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4" t="33333" r="11667" b="9550"/>
          <a:stretch/>
        </p:blipFill>
        <p:spPr>
          <a:xfrm>
            <a:off x="951470" y="358345"/>
            <a:ext cx="9336719" cy="57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8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6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2895">
            <a:extLst>
              <a:ext uri="{FF2B5EF4-FFF2-40B4-BE49-F238E27FC236}">
                <a16:creationId xmlns:a16="http://schemas.microsoft.com/office/drawing/2014/main" id="{6751CEB7-2262-4D3F-B273-D9A84A31F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9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108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15914-2B70-43B4-9A52-50F781A1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Japanese Beetle</a:t>
            </a:r>
          </a:p>
        </p:txBody>
      </p:sp>
      <p:pic>
        <p:nvPicPr>
          <p:cNvPr id="4" name="Picture 2" descr="F:\September09\2009 09 06 126.JPG">
            <a:extLst>
              <a:ext uri="{FF2B5EF4-FFF2-40B4-BE49-F238E27FC236}">
                <a16:creationId xmlns:a16="http://schemas.microsoft.com/office/drawing/2014/main" id="{27C18786-51CF-4BE4-974C-BB9D3EAE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62" y="1690688"/>
            <a:ext cx="6227805" cy="467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018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0926">
            <a:extLst>
              <a:ext uri="{FF2B5EF4-FFF2-40B4-BE49-F238E27FC236}">
                <a16:creationId xmlns:a16="http://schemas.microsoft.com/office/drawing/2014/main" id="{8D222AB8-F87F-47C8-B0AA-D3A586FE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3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99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5522-6923-4D43-AA28-285384E7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Sambucus is hardy from Zones 3-8.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20B87B-C3B6-4B83-88C4-864066B9C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05" y="1563110"/>
            <a:ext cx="6932141" cy="492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39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BF9C-0234-4A1E-96BE-C213E0857F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Harvesting Elderberries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EFFA-35CE-475C-97CF-F7749616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33153" r="15586" b="27388"/>
          <a:stretch/>
        </p:blipFill>
        <p:spPr>
          <a:xfrm>
            <a:off x="2693772" y="2273643"/>
            <a:ext cx="6549081" cy="27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1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BF9C-0234-4A1E-96BE-C213E0857F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Harvesting Elderberries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EFFA-35CE-475C-97CF-F7749616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33153" r="14775" b="27388"/>
          <a:stretch/>
        </p:blipFill>
        <p:spPr>
          <a:xfrm>
            <a:off x="2693772" y="2273643"/>
            <a:ext cx="6623223" cy="270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11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4566F-74D9-4F56-9766-F6C0F8D7F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30090" r="18018" b="25405"/>
          <a:stretch/>
        </p:blipFill>
        <p:spPr>
          <a:xfrm>
            <a:off x="5123935" y="2724951"/>
            <a:ext cx="6413157" cy="3058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0BF88-5A66-4A3C-977E-4C3269F5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465173"/>
            <a:ext cx="4423719" cy="331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8F1D4-7D2E-4CBE-B355-A3259EA15FEF}"/>
              </a:ext>
            </a:extLst>
          </p:cNvPr>
          <p:cNvSpPr txBox="1"/>
          <p:nvPr/>
        </p:nvSpPr>
        <p:spPr>
          <a:xfrm>
            <a:off x="1524000" y="741406"/>
            <a:ext cx="8707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Berries ripen unevenly over a 4-6 week week period.</a:t>
            </a:r>
          </a:p>
        </p:txBody>
      </p:sp>
    </p:spTree>
    <p:extLst>
      <p:ext uri="{BB962C8B-B14F-4D97-AF65-F5344CB8AC3E}">
        <p14:creationId xmlns:p14="http://schemas.microsoft.com/office/powerpoint/2010/main" val="2073635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n external file that holds a picture, illustration, etc.&#10;Object name is nihms782335f2.jpg">
            <a:extLst>
              <a:ext uri="{FF2B5EF4-FFF2-40B4-BE49-F238E27FC236}">
                <a16:creationId xmlns:a16="http://schemas.microsoft.com/office/drawing/2014/main" id="{AC3E4321-DB7D-4B5A-A96C-54F6363C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14" y="339810"/>
            <a:ext cx="8586036" cy="617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02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920EF-6DD3-4D0D-B0BE-97DF8D650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7150" y="868680"/>
            <a:ext cx="6949440" cy="5212080"/>
          </a:xfrm>
          <a:prstGeom prst="rect">
            <a:avLst/>
          </a:prstGeom>
        </p:spPr>
      </p:pic>
      <p:pic>
        <p:nvPicPr>
          <p:cNvPr id="3" name="Picture 2" descr="C:\Users\Owner\Pictures\December2012\IMG_7032.JPG">
            <a:extLst>
              <a:ext uri="{FF2B5EF4-FFF2-40B4-BE49-F238E27FC236}">
                <a16:creationId xmlns:a16="http://schemas.microsoft.com/office/drawing/2014/main" id="{7B0F8335-5A1F-4313-B200-C65818D5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7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4297C-E260-470F-AD0A-4FE972D030DF}"/>
              </a:ext>
            </a:extLst>
          </p:cNvPr>
          <p:cNvSpPr txBox="1"/>
          <p:nvPr/>
        </p:nvSpPr>
        <p:spPr>
          <a:xfrm>
            <a:off x="6095999" y="679622"/>
            <a:ext cx="4963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Elderberries should be placed in a cooler 34-36F </a:t>
            </a:r>
            <a:r>
              <a:rPr lang="en-US" sz="3200" b="1" u="sng" dirty="0"/>
              <a:t>within 4 hours </a:t>
            </a:r>
            <a:r>
              <a:rPr lang="en-US" sz="3200" b="1" dirty="0"/>
              <a:t>after harvest!</a:t>
            </a:r>
          </a:p>
        </p:txBody>
      </p:sp>
    </p:spTree>
    <p:extLst>
      <p:ext uri="{BB962C8B-B14F-4D97-AF65-F5344CB8AC3E}">
        <p14:creationId xmlns:p14="http://schemas.microsoft.com/office/powerpoint/2010/main" val="3045680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SCN0545">
            <a:extLst>
              <a:ext uri="{FF2B5EF4-FFF2-40B4-BE49-F238E27FC236}">
                <a16:creationId xmlns:a16="http://schemas.microsoft.com/office/drawing/2014/main" id="{2E5C4958-41F4-4FD9-A19D-D31B8647B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b="133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74EA82-5A06-4779-A528-67A2A7FF12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1A55EB-B188-4791-81E4-EB13EFCD6CB1}"/>
              </a:ext>
            </a:extLst>
          </p:cNvPr>
          <p:cNvSpPr/>
          <p:nvPr/>
        </p:nvSpPr>
        <p:spPr>
          <a:xfrm>
            <a:off x="468527" y="1227608"/>
            <a:ext cx="112549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 may have tremendous production potential for small farms in WV.</a:t>
            </a:r>
          </a:p>
        </p:txBody>
      </p:sp>
    </p:spTree>
    <p:extLst>
      <p:ext uri="{BB962C8B-B14F-4D97-AF65-F5344CB8AC3E}">
        <p14:creationId xmlns:p14="http://schemas.microsoft.com/office/powerpoint/2010/main" val="2518116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SCN0545">
            <a:extLst>
              <a:ext uri="{FF2B5EF4-FFF2-40B4-BE49-F238E27FC236}">
                <a16:creationId xmlns:a16="http://schemas.microsoft.com/office/drawing/2014/main" id="{2E5C4958-41F4-4FD9-A19D-D31B8647B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9" b="133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74EA82-5A06-4779-A528-67A2A7FF12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1A55EB-B188-4791-81E4-EB13EFCD6CB1}"/>
              </a:ext>
            </a:extLst>
          </p:cNvPr>
          <p:cNvSpPr/>
          <p:nvPr/>
        </p:nvSpPr>
        <p:spPr>
          <a:xfrm>
            <a:off x="468527" y="1227608"/>
            <a:ext cx="112549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 may have tremendous production potential for small farms in WV.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Elderberries have potentially strong market potential for sales in and outside of WV.</a:t>
            </a:r>
          </a:p>
        </p:txBody>
      </p:sp>
    </p:spTree>
    <p:extLst>
      <p:ext uri="{BB962C8B-B14F-4D97-AF65-F5344CB8AC3E}">
        <p14:creationId xmlns:p14="http://schemas.microsoft.com/office/powerpoint/2010/main" val="2767640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1523C106-D317-40CC-A898-BB102C2D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60539"/>
            <a:ext cx="6858000" cy="3857625"/>
          </a:xfrm>
          <a:prstGeom prst="rect">
            <a:avLst/>
          </a:prstGeom>
          <a:solidFill>
            <a:srgbClr val="008000">
              <a:alpha val="5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7B384-1BF7-412A-A5FA-AC099712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488" y="1760986"/>
            <a:ext cx="6234112" cy="745629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  <a:b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Send any questions or publication requests directly to my email:  </a:t>
            </a:r>
            <a:br>
              <a:rPr lang="en-US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FFFF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Lewis.Jett@mail.WVU.edu</a:t>
            </a:r>
          </a:p>
        </p:txBody>
      </p:sp>
      <p:pic>
        <p:nvPicPr>
          <p:cNvPr id="27652" name="Picture 9" descr="1268422759">
            <a:extLst>
              <a:ext uri="{FF2B5EF4-FFF2-40B4-BE49-F238E27FC236}">
                <a16:creationId xmlns:a16="http://schemas.microsoft.com/office/drawing/2014/main" id="{283CA518-A598-4266-8578-3FC509B0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64164"/>
            <a:ext cx="3419475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D29E35E2-8D3D-4632-A27D-F073152B4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57663"/>
            <a:ext cx="1365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outhcentralus1-mediap.svc.ms/transform/thumbnail?provider=spo&amp;inputFormat=png&amp;cs=fFNQTw&amp;docid=https%3A%2F%2Fwestvirginiauniversity.sharepoint.com%3A443%2F_api%2Fv2.0%2Fdrives%2Fb!RAeW-t9CzUCF73yQWTew_QG8w7N7uLhCucvMNVdLh9dJ7NERiCvvQ5dG0wpHI29v%2Fitems%2F01V7DLTQW2GHCKOAL7ZNAYBPMU2OAPFUNJ%3Fversion%3DPublished&amp;access_token=eyJ0eXAiOiJKV1QiLCJhbGciOiJub25lIn0.eyJhdWQiOiIwMDAwMDAwMy0wMDAwLTBmZjEtY2UwMC0wMDAwMDAwMDAwMDAvd2VzdHZpcmdpbmlhdW5pdmVyc2l0eS5zaGFyZXBvaW50LmNvbUBhNzUzMWUxOC0zZTVkLTQxNDUtYWU0Yy0zMzZkMzIwY2E3ZTQiLCJpc3MiOiIwMDAwMDAwMy0wMDAwLTBmZjEtY2UwMC0wMDAwMDAwMDAwMDAiLCJuYmYiOiIxNjI2MzA3MjAwIiwiZXhwIjoiMTYyNjMyODgwMCIsImVuZHBvaW50dXJsIjoiSHgxdnRKS3pBQzgwKzcvN2lpbi9Uekk0aGYvSmN0cjNsdCtsc2s4QlNCaz0iLCJlbmRwb2ludHVybExlbmd0aCI6IjEyOSIsImlzbG9vcGJhY2siOiJUcnVlIiwidmVyIjoiaGFzaGVkcHJvb2Z0b2tlbiIsInNpdGVpZCI6IlptRTVOakEzTkRRdE5ESmtaaTAwTUdOa0xUZzFaV1l0TjJNNU1EVTVNemRpTUdaayIsInNpZ25pbl9zdGF0ZSI6IltcImttc2lcIl0iLCJuYW1laWQiOiIwIy5mfG1lbWJlcnNoaXB8bHdqZXR0QG1haWwud3Z1LmVkdSIsIm5paSI6Im1pY3Jvc29mdC5zaGFyZXBvaW50IiwiaXN1c2VyIjoidHJ1ZSIsImNhY2hla2V5IjoiMGguZnxtZW1iZXJzaGlwfDEwMDM3ZmZlODY0N2U0MjFAbGl2ZS5jb20iLCJ0dCI6IjAiLCJ1c2VQZXJzaXN0ZW50Q29va2llIjoiMyJ9.UGlGMmErOGE2WC9PNjN5eWwwL3RYQTNRbWxPYUNURVhnZ2hCTFY2UFE1Yz0&amp;encodeFailures=1&amp;width=1280&amp;height=206&amp;srcWidth=1330&amp;srcHeight=214">
            <a:extLst>
              <a:ext uri="{FF2B5EF4-FFF2-40B4-BE49-F238E27FC236}">
                <a16:creationId xmlns:a16="http://schemas.microsoft.com/office/drawing/2014/main" id="{98A7276F-AB02-4DCE-9858-A8507BAAD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83" y="5969655"/>
            <a:ext cx="401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Plant Hardiness Zone Map">
            <a:extLst>
              <a:ext uri="{FF2B5EF4-FFF2-40B4-BE49-F238E27FC236}">
                <a16:creationId xmlns:a16="http://schemas.microsoft.com/office/drawing/2014/main" id="{6DE70723-026A-4ECE-8F21-A39DBF88CE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7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E68DD0-0E48-41A4-8169-EB5D9B00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health benefits of elderberries…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8E0DF-0C87-471F-820D-75E2A0EC0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44" y="1104170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Reduced severity of colds and flu</a:t>
            </a: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Enhanced immunity</a:t>
            </a: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Some anti-cancer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D9BE26-FE8F-4F95-B248-1A1C2B11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10" y="2598303"/>
            <a:ext cx="3367734" cy="2616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28AFF-479F-47A2-8B44-46A3BE8A7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3" t="42703" r="19369" b="27567"/>
          <a:stretch/>
        </p:blipFill>
        <p:spPr>
          <a:xfrm>
            <a:off x="371481" y="3150973"/>
            <a:ext cx="7343507" cy="3422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C3734-97E4-4F38-8C6F-F57491C764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62" y="3150973"/>
            <a:ext cx="2040187" cy="28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0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F06207-3A16-477E-83DC-61A69CDA82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t="26136" r="6305" b="17647"/>
          <a:stretch/>
        </p:blipFill>
        <p:spPr>
          <a:xfrm rot="16200000">
            <a:off x="-185352" y="1841161"/>
            <a:ext cx="5708827" cy="2891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CD1D21-E7B6-4DE3-A30C-ACF06D3CE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21386" b="14284"/>
          <a:stretch/>
        </p:blipFill>
        <p:spPr>
          <a:xfrm rot="16200000">
            <a:off x="5702643" y="2304536"/>
            <a:ext cx="5128054" cy="28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09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7A3074-EF09-4E08-94D0-BCD336F0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 there a market for elderberries in West Virginia?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33D959-6345-4E92-92E0-4DF71A278727}"/>
              </a:ext>
            </a:extLst>
          </p:cNvPr>
          <p:cNvSpPr/>
          <p:nvPr/>
        </p:nvSpPr>
        <p:spPr>
          <a:xfrm>
            <a:off x="1556951" y="2743200"/>
            <a:ext cx="3027406" cy="1853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Tame or domesticated cultivars</a:t>
            </a:r>
          </a:p>
        </p:txBody>
      </p:sp>
    </p:spTree>
    <p:extLst>
      <p:ext uri="{BB962C8B-B14F-4D97-AF65-F5344CB8AC3E}">
        <p14:creationId xmlns:p14="http://schemas.microsoft.com/office/powerpoint/2010/main" val="3086894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FFFFFF"/>
      </a:dk1>
      <a:lt1>
        <a:sysClr val="window" lastClr="00000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905</Words>
  <Application>Microsoft Office PowerPoint</Application>
  <PresentationFormat>Widescreen</PresentationFormat>
  <Paragraphs>165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Cambria</vt:lpstr>
      <vt:lpstr>Times New Roman</vt:lpstr>
      <vt:lpstr>Office Theme</vt:lpstr>
      <vt:lpstr>Elderberries:   A Potential Cash Crop for West Virginia</vt:lpstr>
      <vt:lpstr>Production and Value-Added Processing of Cultivated and Wild-Harvested Elderberries in West Virginia   </vt:lpstr>
      <vt:lpstr>Interesting facts about elderberries (Sambucus sp.)</vt:lpstr>
      <vt:lpstr>Potential Fruit &amp; Nut Crops:</vt:lpstr>
      <vt:lpstr>Sambucus is hardy from Zones 3-8.</vt:lpstr>
      <vt:lpstr>PowerPoint Presentation</vt:lpstr>
      <vt:lpstr>Some health benefits of elderberries…</vt:lpstr>
      <vt:lpstr>PowerPoint Presentation</vt:lpstr>
      <vt:lpstr>Is there a market for elderberries in West Virginia?</vt:lpstr>
      <vt:lpstr>Is there a commercial market for elderberries in West Virginia?</vt:lpstr>
      <vt:lpstr>Elderberry Botany</vt:lpstr>
      <vt:lpstr>PowerPoint Presentation</vt:lpstr>
      <vt:lpstr>Elderberry Botany</vt:lpstr>
      <vt:lpstr>Elderberry Botany</vt:lpstr>
      <vt:lpstr>Elderberry Botany</vt:lpstr>
      <vt:lpstr>PowerPoint Presentation</vt:lpstr>
      <vt:lpstr>Elderberry Botany</vt:lpstr>
      <vt:lpstr>PowerPoint Presentation</vt:lpstr>
      <vt:lpstr>Planting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Elderberry Varieties</vt:lpstr>
      <vt:lpstr>PowerPoint Presentation</vt:lpstr>
      <vt:lpstr>Establishing a Cultivated Elderberry Planting in West Virginia</vt:lpstr>
      <vt:lpstr>PowerPoint Presentation</vt:lpstr>
      <vt:lpstr>PowerPoint Presentation</vt:lpstr>
      <vt:lpstr>PowerPoint Presentation</vt:lpstr>
      <vt:lpstr>Planting Arrangement</vt:lpstr>
      <vt:lpstr>PowerPoint Presentation</vt:lpstr>
      <vt:lpstr>       Planting Notes……   One acre of elderberries is approximately 800-900 plants.  We recommend starting with 1/5 acre which is approximately 150 plants.</vt:lpstr>
      <vt:lpstr>Organic mulches such as wood chips can be used to reduce soil moisture loss and suppress weeds. </vt:lpstr>
      <vt:lpstr>PowerPoint Presentation</vt:lpstr>
      <vt:lpstr>PowerPoint Presentation</vt:lpstr>
      <vt:lpstr>Sources of Elderberry Plants</vt:lpstr>
      <vt:lpstr>Fertilization of Elderberries</vt:lpstr>
      <vt:lpstr>Crop Maintenance</vt:lpstr>
      <vt:lpstr>Pruning Elderberries</vt:lpstr>
      <vt:lpstr>Pruning Elderberries</vt:lpstr>
      <vt:lpstr>Propagation of Elderberries</vt:lpstr>
      <vt:lpstr>Elderberry Pest Management</vt:lpstr>
      <vt:lpstr>PowerPoint Presentation</vt:lpstr>
      <vt:lpstr>PowerPoint Presentation</vt:lpstr>
      <vt:lpstr>PowerPoint Presentation</vt:lpstr>
      <vt:lpstr>Japanese Beetle</vt:lpstr>
      <vt:lpstr>PowerPoint Presentation</vt:lpstr>
      <vt:lpstr>Harvesting Elderberries</vt:lpstr>
      <vt:lpstr>Harvesting Elderberries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 Send any questions or publication requests directly to my email:    Lewis.Jett@mail.WVU.edu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Elderberries:   A Potential Cash Crop for West Virginia</dc:title>
  <dc:creator>Reviewer</dc:creator>
  <cp:lastModifiedBy>Reviewer</cp:lastModifiedBy>
  <cp:revision>1</cp:revision>
  <dcterms:created xsi:type="dcterms:W3CDTF">2023-02-24T02:36:34Z</dcterms:created>
  <dcterms:modified xsi:type="dcterms:W3CDTF">2023-02-24T02:46:45Z</dcterms:modified>
</cp:coreProperties>
</file>