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56" r:id="rId4"/>
    <p:sldId id="257" r:id="rId5"/>
    <p:sldId id="258" r:id="rId6"/>
    <p:sldId id="268" r:id="rId7"/>
    <p:sldId id="273" r:id="rId8"/>
    <p:sldId id="272" r:id="rId9"/>
    <p:sldId id="271" r:id="rId10"/>
    <p:sldId id="27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lemson-my.sharepoint.com/personal/mchatth_clemson_edu/Documents/Desktop/Hoophouse_Study_Screening_Cultivars/Plant%20Length/Plant_lengt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lemson-my.sharepoint.com/personal/mchatth_clemson_edu/Documents/Desktop/Hoophouse_Study_Screening_Cultivars/Plant%20Biomass/Plant_bioma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lemson-my.sharepoint.com/personal/mchatth_clemson_edu/Documents/Desktop/Hoophouse_Study_Screening_Cultivars/Plant%20Biomass/Plant_bioma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63969112826446E-2"/>
          <c:y val="2.6763995395136769E-2"/>
          <c:w val="0.88772298192996435"/>
          <c:h val="0.84591927412777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'Study 1'!$Q$4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1'!$R$5:$R$24</c:f>
                <c:numCache>
                  <c:formatCode>General</c:formatCode>
                  <c:ptCount val="20"/>
                  <c:pt idx="0">
                    <c:v>5.0147929317318924</c:v>
                  </c:pt>
                  <c:pt idx="1">
                    <c:v>16.093476939431081</c:v>
                  </c:pt>
                  <c:pt idx="2">
                    <c:v>4.5501322732096154</c:v>
                  </c:pt>
                  <c:pt idx="3">
                    <c:v>3.6717136981907346</c:v>
                  </c:pt>
                  <c:pt idx="4">
                    <c:v>1.5752718754175363</c:v>
                  </c:pt>
                  <c:pt idx="5">
                    <c:v>13.929717765878694</c:v>
                  </c:pt>
                  <c:pt idx="6">
                    <c:v>10.199854755683402</c:v>
                  </c:pt>
                  <c:pt idx="7">
                    <c:v>1.6777409856157224</c:v>
                  </c:pt>
                  <c:pt idx="8">
                    <c:v>2.5018511664883785</c:v>
                  </c:pt>
                  <c:pt idx="9">
                    <c:v>5.1747248987533414</c:v>
                  </c:pt>
                  <c:pt idx="10">
                    <c:v>2.5018511664883785</c:v>
                  </c:pt>
                  <c:pt idx="11">
                    <c:v>14.6603521760538</c:v>
                  </c:pt>
                  <c:pt idx="12">
                    <c:v>4.5825756949558398</c:v>
                  </c:pt>
                  <c:pt idx="13">
                    <c:v>17.342946052438084</c:v>
                  </c:pt>
                  <c:pt idx="14">
                    <c:v>2.0816659994661326</c:v>
                  </c:pt>
                  <c:pt idx="15">
                    <c:v>10.678812529351616</c:v>
                  </c:pt>
                  <c:pt idx="16">
                    <c:v>8.8777708246391906</c:v>
                  </c:pt>
                  <c:pt idx="17">
                    <c:v>4.8342910928460201</c:v>
                  </c:pt>
                  <c:pt idx="18">
                    <c:v>7.4236858171066951</c:v>
                  </c:pt>
                  <c:pt idx="19">
                    <c:v>6.2568481001338165</c:v>
                  </c:pt>
                </c:numCache>
              </c:numRef>
            </c:plus>
            <c:minus>
              <c:numRef>
                <c:f>'Study 1'!$R$5:$R$24</c:f>
                <c:numCache>
                  <c:formatCode>General</c:formatCode>
                  <c:ptCount val="20"/>
                  <c:pt idx="0">
                    <c:v>5.0147929317318924</c:v>
                  </c:pt>
                  <c:pt idx="1">
                    <c:v>16.093476939431081</c:v>
                  </c:pt>
                  <c:pt idx="2">
                    <c:v>4.5501322732096154</c:v>
                  </c:pt>
                  <c:pt idx="3">
                    <c:v>3.6717136981907346</c:v>
                  </c:pt>
                  <c:pt idx="4">
                    <c:v>1.5752718754175363</c:v>
                  </c:pt>
                  <c:pt idx="5">
                    <c:v>13.929717765878694</c:v>
                  </c:pt>
                  <c:pt idx="6">
                    <c:v>10.199854755683402</c:v>
                  </c:pt>
                  <c:pt idx="7">
                    <c:v>1.6777409856157224</c:v>
                  </c:pt>
                  <c:pt idx="8">
                    <c:v>2.5018511664883785</c:v>
                  </c:pt>
                  <c:pt idx="9">
                    <c:v>5.1747248987533414</c:v>
                  </c:pt>
                  <c:pt idx="10">
                    <c:v>2.5018511664883785</c:v>
                  </c:pt>
                  <c:pt idx="11">
                    <c:v>14.6603521760538</c:v>
                  </c:pt>
                  <c:pt idx="12">
                    <c:v>4.5825756949558398</c:v>
                  </c:pt>
                  <c:pt idx="13">
                    <c:v>17.342946052438084</c:v>
                  </c:pt>
                  <c:pt idx="14">
                    <c:v>2.0816659994661326</c:v>
                  </c:pt>
                  <c:pt idx="15">
                    <c:v>10.678812529351616</c:v>
                  </c:pt>
                  <c:pt idx="16">
                    <c:v>8.8777708246391906</c:v>
                  </c:pt>
                  <c:pt idx="17">
                    <c:v>4.8342910928460201</c:v>
                  </c:pt>
                  <c:pt idx="18">
                    <c:v>7.4236858171066951</c:v>
                  </c:pt>
                  <c:pt idx="19">
                    <c:v>6.2568481001338165</c:v>
                  </c:pt>
                </c:numCache>
              </c:numRef>
            </c:minus>
            <c:spPr>
              <a:noFill/>
              <a:ln w="1270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'Study 1'!$P$5:$P$24</c:f>
              <c:strCache>
                <c:ptCount val="20"/>
                <c:pt idx="0">
                  <c:v>351</c:v>
                </c:pt>
                <c:pt idx="1">
                  <c:v>482</c:v>
                </c:pt>
                <c:pt idx="2">
                  <c:v>BD</c:v>
                </c:pt>
                <c:pt idx="3">
                  <c:v>CAL</c:v>
                </c:pt>
                <c:pt idx="4">
                  <c:v>CAP</c:v>
                </c:pt>
                <c:pt idx="5">
                  <c:v>CHS</c:v>
                </c:pt>
                <c:pt idx="6">
                  <c:v>CS</c:v>
                </c:pt>
                <c:pt idx="7">
                  <c:v>DK</c:v>
                </c:pt>
                <c:pt idx="8">
                  <c:v>EST</c:v>
                </c:pt>
                <c:pt idx="9">
                  <c:v>EX</c:v>
                </c:pt>
                <c:pt idx="10">
                  <c:v>EXC</c:v>
                </c:pt>
                <c:pt idx="11">
                  <c:v>EXL</c:v>
                </c:pt>
                <c:pt idx="12">
                  <c:v>FAS</c:v>
                </c:pt>
                <c:pt idx="13">
                  <c:v>MEL</c:v>
                </c:pt>
                <c:pt idx="14">
                  <c:v>OJJ</c:v>
                </c:pt>
                <c:pt idx="15">
                  <c:v>PH</c:v>
                </c:pt>
                <c:pt idx="16">
                  <c:v>SAN</c:v>
                </c:pt>
                <c:pt idx="17">
                  <c:v>SB</c:v>
                </c:pt>
                <c:pt idx="18">
                  <c:v>TG</c:v>
                </c:pt>
                <c:pt idx="19">
                  <c:v>TRI</c:v>
                </c:pt>
              </c:strCache>
            </c:strRef>
          </c:cat>
          <c:val>
            <c:numRef>
              <c:f>'Study 1'!$Q$5:$Q$24</c:f>
              <c:numCache>
                <c:formatCode>General</c:formatCode>
                <c:ptCount val="20"/>
                <c:pt idx="0">
                  <c:v>235.33333333333334</c:v>
                </c:pt>
                <c:pt idx="1">
                  <c:v>246</c:v>
                </c:pt>
                <c:pt idx="2">
                  <c:v>203.66666666666666</c:v>
                </c:pt>
                <c:pt idx="3">
                  <c:v>225.33333333333334</c:v>
                </c:pt>
                <c:pt idx="4">
                  <c:v>202.33333333333334</c:v>
                </c:pt>
                <c:pt idx="5">
                  <c:v>250.33333333333334</c:v>
                </c:pt>
                <c:pt idx="6">
                  <c:v>199.66666666666666</c:v>
                </c:pt>
                <c:pt idx="7">
                  <c:v>140.33333333333334</c:v>
                </c:pt>
                <c:pt idx="8">
                  <c:v>76.666666666666671</c:v>
                </c:pt>
                <c:pt idx="9">
                  <c:v>334</c:v>
                </c:pt>
                <c:pt idx="10">
                  <c:v>222.33333333333334</c:v>
                </c:pt>
                <c:pt idx="11">
                  <c:v>243.66666666666666</c:v>
                </c:pt>
                <c:pt idx="12">
                  <c:v>265</c:v>
                </c:pt>
                <c:pt idx="13">
                  <c:v>255</c:v>
                </c:pt>
                <c:pt idx="14">
                  <c:v>228</c:v>
                </c:pt>
                <c:pt idx="15">
                  <c:v>310.66666666666669</c:v>
                </c:pt>
                <c:pt idx="16">
                  <c:v>310.66666666666669</c:v>
                </c:pt>
                <c:pt idx="17">
                  <c:v>247.33333333333334</c:v>
                </c:pt>
                <c:pt idx="18">
                  <c:v>244</c:v>
                </c:pt>
                <c:pt idx="19">
                  <c:v>234.66666666666666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6-422D-AAE9-DF9AD7E5C1EB}"/>
            </c:ext>
          </c:extLst>
        </c:ser>
        <c:ser>
          <c:idx val="1"/>
          <c:order val="1"/>
          <c:tx>
            <c:strRef>
              <c:f>'Study 1'!$S$4</c:f>
              <c:strCache>
                <c:ptCount val="1"/>
                <c:pt idx="0">
                  <c:v>Non-ASD</c:v>
                </c:pt>
              </c:strCache>
            </c:strRef>
          </c:tx>
          <c:spPr>
            <a:solidFill>
              <a:srgbClr val="7030A0"/>
            </a:solidFill>
            <a:ln w="158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1'!$T$5:$T$24</c:f>
                <c:numCache>
                  <c:formatCode>General</c:formatCode>
                  <c:ptCount val="20"/>
                  <c:pt idx="0">
                    <c:v>20.111724975284485</c:v>
                  </c:pt>
                  <c:pt idx="1">
                    <c:v>12.759890862182759</c:v>
                  </c:pt>
                  <c:pt idx="2">
                    <c:v>1.0715167512214394</c:v>
                  </c:pt>
                  <c:pt idx="3">
                    <c:v>9.3867518935524821</c:v>
                  </c:pt>
                  <c:pt idx="4">
                    <c:v>13.50034293117251</c:v>
                  </c:pt>
                  <c:pt idx="5">
                    <c:v>4.401178293408524</c:v>
                  </c:pt>
                  <c:pt idx="6">
                    <c:v>3.5642255405212087</c:v>
                  </c:pt>
                  <c:pt idx="7">
                    <c:v>12.529964086141668</c:v>
                  </c:pt>
                  <c:pt idx="8">
                    <c:v>8.5656506098702305</c:v>
                  </c:pt>
                  <c:pt idx="9">
                    <c:v>3.849001794597505</c:v>
                  </c:pt>
                  <c:pt idx="10">
                    <c:v>16.365048573555018</c:v>
                  </c:pt>
                  <c:pt idx="11">
                    <c:v>14.084401668880743</c:v>
                  </c:pt>
                  <c:pt idx="12">
                    <c:v>1.5396007178390023</c:v>
                  </c:pt>
                  <c:pt idx="13">
                    <c:v>15.865172665423593</c:v>
                  </c:pt>
                  <c:pt idx="14">
                    <c:v>13.516793395761553</c:v>
                  </c:pt>
                  <c:pt idx="15">
                    <c:v>12.047744525351973</c:v>
                  </c:pt>
                  <c:pt idx="16">
                    <c:v>6.6583281184793925</c:v>
                  </c:pt>
                  <c:pt idx="17">
                    <c:v>5.3575837561071973</c:v>
                  </c:pt>
                  <c:pt idx="18">
                    <c:v>4.2860670048857576</c:v>
                  </c:pt>
                  <c:pt idx="19">
                    <c:v>8.0897740663410644</c:v>
                  </c:pt>
                </c:numCache>
              </c:numRef>
            </c:plus>
            <c:minus>
              <c:numRef>
                <c:f>'Study 1'!$T$5:$T$24</c:f>
                <c:numCache>
                  <c:formatCode>General</c:formatCode>
                  <c:ptCount val="20"/>
                  <c:pt idx="0">
                    <c:v>20.111724975284485</c:v>
                  </c:pt>
                  <c:pt idx="1">
                    <c:v>12.759890862182759</c:v>
                  </c:pt>
                  <c:pt idx="2">
                    <c:v>1.0715167512214394</c:v>
                  </c:pt>
                  <c:pt idx="3">
                    <c:v>9.3867518935524821</c:v>
                  </c:pt>
                  <c:pt idx="4">
                    <c:v>13.50034293117251</c:v>
                  </c:pt>
                  <c:pt idx="5">
                    <c:v>4.401178293408524</c:v>
                  </c:pt>
                  <c:pt idx="6">
                    <c:v>3.5642255405212087</c:v>
                  </c:pt>
                  <c:pt idx="7">
                    <c:v>12.529964086141668</c:v>
                  </c:pt>
                  <c:pt idx="8">
                    <c:v>8.5656506098702305</c:v>
                  </c:pt>
                  <c:pt idx="9">
                    <c:v>3.849001794597505</c:v>
                  </c:pt>
                  <c:pt idx="10">
                    <c:v>16.365048573555018</c:v>
                  </c:pt>
                  <c:pt idx="11">
                    <c:v>14.084401668880743</c:v>
                  </c:pt>
                  <c:pt idx="12">
                    <c:v>1.5396007178390023</c:v>
                  </c:pt>
                  <c:pt idx="13">
                    <c:v>15.865172665423593</c:v>
                  </c:pt>
                  <c:pt idx="14">
                    <c:v>13.516793395761553</c:v>
                  </c:pt>
                  <c:pt idx="15">
                    <c:v>12.047744525351973</c:v>
                  </c:pt>
                  <c:pt idx="16">
                    <c:v>6.6583281184793925</c:v>
                  </c:pt>
                  <c:pt idx="17">
                    <c:v>5.3575837561071973</c:v>
                  </c:pt>
                  <c:pt idx="18">
                    <c:v>4.2860670048857576</c:v>
                  </c:pt>
                  <c:pt idx="19">
                    <c:v>8.0897740663410644</c:v>
                  </c:pt>
                </c:numCache>
              </c:numRef>
            </c:minus>
            <c:spPr>
              <a:noFill/>
              <a:ln w="1270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'Study 1'!$P$5:$P$24</c:f>
              <c:strCache>
                <c:ptCount val="20"/>
                <c:pt idx="0">
                  <c:v>351</c:v>
                </c:pt>
                <c:pt idx="1">
                  <c:v>482</c:v>
                </c:pt>
                <c:pt idx="2">
                  <c:v>BD</c:v>
                </c:pt>
                <c:pt idx="3">
                  <c:v>CAL</c:v>
                </c:pt>
                <c:pt idx="4">
                  <c:v>CAP</c:v>
                </c:pt>
                <c:pt idx="5">
                  <c:v>CHS</c:v>
                </c:pt>
                <c:pt idx="6">
                  <c:v>CS</c:v>
                </c:pt>
                <c:pt idx="7">
                  <c:v>DK</c:v>
                </c:pt>
                <c:pt idx="8">
                  <c:v>EST</c:v>
                </c:pt>
                <c:pt idx="9">
                  <c:v>EX</c:v>
                </c:pt>
                <c:pt idx="10">
                  <c:v>EXC</c:v>
                </c:pt>
                <c:pt idx="11">
                  <c:v>EXL</c:v>
                </c:pt>
                <c:pt idx="12">
                  <c:v>FAS</c:v>
                </c:pt>
                <c:pt idx="13">
                  <c:v>MEL</c:v>
                </c:pt>
                <c:pt idx="14">
                  <c:v>OJJ</c:v>
                </c:pt>
                <c:pt idx="15">
                  <c:v>PH</c:v>
                </c:pt>
                <c:pt idx="16">
                  <c:v>SAN</c:v>
                </c:pt>
                <c:pt idx="17">
                  <c:v>SB</c:v>
                </c:pt>
                <c:pt idx="18">
                  <c:v>TG</c:v>
                </c:pt>
                <c:pt idx="19">
                  <c:v>TRI</c:v>
                </c:pt>
              </c:strCache>
            </c:strRef>
          </c:cat>
          <c:val>
            <c:numRef>
              <c:f>'Study 1'!$S$5:$S$24</c:f>
              <c:numCache>
                <c:formatCode>General</c:formatCode>
                <c:ptCount val="20"/>
                <c:pt idx="0">
                  <c:v>195.66666666666666</c:v>
                </c:pt>
                <c:pt idx="1">
                  <c:v>167.33333333333334</c:v>
                </c:pt>
                <c:pt idx="2">
                  <c:v>169.33333333333334</c:v>
                </c:pt>
                <c:pt idx="3">
                  <c:v>185</c:v>
                </c:pt>
                <c:pt idx="4">
                  <c:v>181.66666666666666</c:v>
                </c:pt>
                <c:pt idx="5">
                  <c:v>195.33333333333334</c:v>
                </c:pt>
                <c:pt idx="6">
                  <c:v>215.33333333333334</c:v>
                </c:pt>
                <c:pt idx="7">
                  <c:v>166</c:v>
                </c:pt>
                <c:pt idx="8">
                  <c:v>140.33333333333334</c:v>
                </c:pt>
                <c:pt idx="9">
                  <c:v>231.66666666666666</c:v>
                </c:pt>
                <c:pt idx="10">
                  <c:v>189.66666666666666</c:v>
                </c:pt>
                <c:pt idx="11">
                  <c:v>193.66666666666666</c:v>
                </c:pt>
                <c:pt idx="12">
                  <c:v>167.66666666666666</c:v>
                </c:pt>
                <c:pt idx="13">
                  <c:v>182.66666666666666</c:v>
                </c:pt>
                <c:pt idx="14">
                  <c:v>209.33333333333334</c:v>
                </c:pt>
                <c:pt idx="15">
                  <c:v>190.66666666666666</c:v>
                </c:pt>
                <c:pt idx="16">
                  <c:v>220</c:v>
                </c:pt>
                <c:pt idx="17">
                  <c:v>208.33333333333334</c:v>
                </c:pt>
                <c:pt idx="18">
                  <c:v>172.66666666666666</c:v>
                </c:pt>
                <c:pt idx="19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6-422D-AAE9-DF9AD7E5C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32"/>
        <c:axId val="1164998464"/>
        <c:axId val="1086646960"/>
      </c:barChart>
      <c:catAx>
        <c:axId val="116499846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ln w="9525" cap="flat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6646960"/>
        <c:crosses val="autoZero"/>
        <c:auto val="1"/>
        <c:lblAlgn val="ctr"/>
        <c:lblOffset val="100"/>
        <c:noMultiLvlLbl val="0"/>
      </c:catAx>
      <c:valAx>
        <c:axId val="1086646960"/>
        <c:scaling>
          <c:orientation val="minMax"/>
          <c:max val="4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Plant length (cm)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0398056055996034E-2"/>
              <c:y val="0.33336171164997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64998464"/>
        <c:crosses val="autoZero"/>
        <c:crossBetween val="between"/>
        <c:majorUnit val="50"/>
      </c:valAx>
      <c:spPr>
        <a:noFill/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89033519671855343"/>
          <c:y val="2.1791714591139006E-2"/>
          <c:w val="8.5953458397835067E-2"/>
          <c:h val="9.4894940167125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25618217800452E-2"/>
          <c:y val="9.2756250860954445E-2"/>
          <c:w val="0.90013412460359454"/>
          <c:h val="0.77590690974170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'[Plant_biomass.xlsx]Study 1'!$H$53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'[Plant_biomass.xlsx]Study 1'!$I$54:$I$73</c:f>
                <c:numCache>
                  <c:formatCode>General</c:formatCode>
                  <c:ptCount val="20"/>
                  <c:pt idx="0">
                    <c:v>4.8074017006186525</c:v>
                  </c:pt>
                  <c:pt idx="1">
                    <c:v>8.0438612434392294</c:v>
                  </c:pt>
                  <c:pt idx="2">
                    <c:v>22.300971578236972</c:v>
                  </c:pt>
                  <c:pt idx="3">
                    <c:v>12.500370364883544</c:v>
                  </c:pt>
                  <c:pt idx="4">
                    <c:v>14.80365320277901</c:v>
                  </c:pt>
                  <c:pt idx="5">
                    <c:v>8.8756846371295648</c:v>
                  </c:pt>
                  <c:pt idx="6">
                    <c:v>29.461839725312473</c:v>
                  </c:pt>
                  <c:pt idx="7">
                    <c:v>23.629078131263043</c:v>
                  </c:pt>
                  <c:pt idx="8">
                    <c:v>2.4037008503093262</c:v>
                  </c:pt>
                  <c:pt idx="9">
                    <c:v>4.0551750201988126</c:v>
                  </c:pt>
                  <c:pt idx="10">
                    <c:v>12.790331996965209</c:v>
                  </c:pt>
                  <c:pt idx="11">
                    <c:v>13.012814197295425</c:v>
                  </c:pt>
                  <c:pt idx="12">
                    <c:v>15.643008141137789</c:v>
                  </c:pt>
                  <c:pt idx="13">
                    <c:v>18.839477857040659</c:v>
                  </c:pt>
                  <c:pt idx="14">
                    <c:v>26.175334728483367</c:v>
                  </c:pt>
                  <c:pt idx="15">
                    <c:v>6.8014159745790623</c:v>
                  </c:pt>
                  <c:pt idx="16">
                    <c:v>4.2207599807161289</c:v>
                  </c:pt>
                  <c:pt idx="17">
                    <c:v>4.7414640651893043</c:v>
                  </c:pt>
                  <c:pt idx="18">
                    <c:v>4.3503937667670867</c:v>
                  </c:pt>
                  <c:pt idx="19">
                    <c:v>3.3554819712314448</c:v>
                  </c:pt>
                </c:numCache>
              </c:numRef>
            </c:plus>
            <c:minus>
              <c:numRef>
                <c:f>'[Plant_biomass.xlsx]Study 1'!$I$54:$I$73</c:f>
                <c:numCache>
                  <c:formatCode>General</c:formatCode>
                  <c:ptCount val="20"/>
                  <c:pt idx="0">
                    <c:v>4.8074017006186525</c:v>
                  </c:pt>
                  <c:pt idx="1">
                    <c:v>8.0438612434392294</c:v>
                  </c:pt>
                  <c:pt idx="2">
                    <c:v>22.300971578236972</c:v>
                  </c:pt>
                  <c:pt idx="3">
                    <c:v>12.500370364883544</c:v>
                  </c:pt>
                  <c:pt idx="4">
                    <c:v>14.80365320277901</c:v>
                  </c:pt>
                  <c:pt idx="5">
                    <c:v>8.8756846371295648</c:v>
                  </c:pt>
                  <c:pt idx="6">
                    <c:v>29.461839725312473</c:v>
                  </c:pt>
                  <c:pt idx="7">
                    <c:v>23.629078131263043</c:v>
                  </c:pt>
                  <c:pt idx="8">
                    <c:v>2.4037008503093262</c:v>
                  </c:pt>
                  <c:pt idx="9">
                    <c:v>4.0551750201988126</c:v>
                  </c:pt>
                  <c:pt idx="10">
                    <c:v>12.790331996965209</c:v>
                  </c:pt>
                  <c:pt idx="11">
                    <c:v>13.012814197295425</c:v>
                  </c:pt>
                  <c:pt idx="12">
                    <c:v>15.643008141137789</c:v>
                  </c:pt>
                  <c:pt idx="13">
                    <c:v>18.839477857040659</c:v>
                  </c:pt>
                  <c:pt idx="14">
                    <c:v>26.175334728483367</c:v>
                  </c:pt>
                  <c:pt idx="15">
                    <c:v>6.8014159745790623</c:v>
                  </c:pt>
                  <c:pt idx="16">
                    <c:v>4.2207599807161289</c:v>
                  </c:pt>
                  <c:pt idx="17">
                    <c:v>4.7414640651893043</c:v>
                  </c:pt>
                  <c:pt idx="18">
                    <c:v>4.3503937667670867</c:v>
                  </c:pt>
                  <c:pt idx="19">
                    <c:v>3.3554819712314448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'[Plant_biomass.xlsx]Study 1'!$G$54:$G$73</c:f>
              <c:strCache>
                <c:ptCount val="20"/>
                <c:pt idx="0">
                  <c:v>351</c:v>
                </c:pt>
                <c:pt idx="1">
                  <c:v>482</c:v>
                </c:pt>
                <c:pt idx="2">
                  <c:v>BD</c:v>
                </c:pt>
                <c:pt idx="3">
                  <c:v>CAL</c:v>
                </c:pt>
                <c:pt idx="4">
                  <c:v>CAP</c:v>
                </c:pt>
                <c:pt idx="5">
                  <c:v>CHS</c:v>
                </c:pt>
                <c:pt idx="6">
                  <c:v>CS</c:v>
                </c:pt>
                <c:pt idx="7">
                  <c:v>DK</c:v>
                </c:pt>
                <c:pt idx="8">
                  <c:v>EST</c:v>
                </c:pt>
                <c:pt idx="9">
                  <c:v>EX</c:v>
                </c:pt>
                <c:pt idx="10">
                  <c:v>EXC</c:v>
                </c:pt>
                <c:pt idx="11">
                  <c:v>EXL</c:v>
                </c:pt>
                <c:pt idx="12">
                  <c:v>FAS</c:v>
                </c:pt>
                <c:pt idx="13">
                  <c:v>MEL</c:v>
                </c:pt>
                <c:pt idx="14">
                  <c:v>OJJ</c:v>
                </c:pt>
                <c:pt idx="15">
                  <c:v>PH</c:v>
                </c:pt>
                <c:pt idx="16">
                  <c:v>SAN</c:v>
                </c:pt>
                <c:pt idx="17">
                  <c:v>SB</c:v>
                </c:pt>
                <c:pt idx="18">
                  <c:v>TG</c:v>
                </c:pt>
                <c:pt idx="19">
                  <c:v>TRI</c:v>
                </c:pt>
              </c:strCache>
            </c:strRef>
          </c:cat>
          <c:val>
            <c:numRef>
              <c:f>'[Plant_biomass.xlsx]Study 1'!$H$54:$H$73</c:f>
              <c:numCache>
                <c:formatCode>0.0</c:formatCode>
                <c:ptCount val="20"/>
                <c:pt idx="0">
                  <c:v>351</c:v>
                </c:pt>
                <c:pt idx="1">
                  <c:v>340.66666666666669</c:v>
                </c:pt>
                <c:pt idx="2">
                  <c:v>230</c:v>
                </c:pt>
                <c:pt idx="3">
                  <c:v>274.33333333333331</c:v>
                </c:pt>
                <c:pt idx="4">
                  <c:v>299.66666666666669</c:v>
                </c:pt>
                <c:pt idx="5">
                  <c:v>273</c:v>
                </c:pt>
                <c:pt idx="6">
                  <c:v>258</c:v>
                </c:pt>
                <c:pt idx="7">
                  <c:v>205</c:v>
                </c:pt>
                <c:pt idx="8">
                  <c:v>208</c:v>
                </c:pt>
                <c:pt idx="9">
                  <c:v>440</c:v>
                </c:pt>
                <c:pt idx="10">
                  <c:v>228.33333333333334</c:v>
                </c:pt>
                <c:pt idx="11">
                  <c:v>358</c:v>
                </c:pt>
                <c:pt idx="12">
                  <c:v>255.66666666666666</c:v>
                </c:pt>
                <c:pt idx="13">
                  <c:v>274.33333333333331</c:v>
                </c:pt>
                <c:pt idx="14">
                  <c:v>259.33333333333331</c:v>
                </c:pt>
                <c:pt idx="15">
                  <c:v>402.33333333333331</c:v>
                </c:pt>
                <c:pt idx="16">
                  <c:v>343.66666666666669</c:v>
                </c:pt>
                <c:pt idx="17">
                  <c:v>206.33333333333334</c:v>
                </c:pt>
                <c:pt idx="18">
                  <c:v>221.33333333333334</c:v>
                </c:pt>
                <c:pt idx="19">
                  <c:v>300.66666666666669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0-4ED6-AED7-B9D0CB87E334}"/>
            </c:ext>
          </c:extLst>
        </c:ser>
        <c:ser>
          <c:idx val="1"/>
          <c:order val="1"/>
          <c:tx>
            <c:strRef>
              <c:f>'[Plant_biomass.xlsx]Study 1'!$J$53</c:f>
              <c:strCache>
                <c:ptCount val="1"/>
                <c:pt idx="0">
                  <c:v>Non-ASD</c:v>
                </c:pt>
              </c:strCache>
            </c:strRef>
          </c:tx>
          <c:spPr>
            <a:solidFill>
              <a:srgbClr val="7030A0"/>
            </a:solidFill>
            <a:ln w="158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'[Plant_biomass.xlsx]Study 1'!$K$54:$K$73</c:f>
                <c:numCache>
                  <c:formatCode>General</c:formatCode>
                  <c:ptCount val="20"/>
                  <c:pt idx="0">
                    <c:v>14.051492605571994</c:v>
                  </c:pt>
                  <c:pt idx="1">
                    <c:v>1.9531550923607719</c:v>
                  </c:pt>
                  <c:pt idx="2">
                    <c:v>25.027392400535252</c:v>
                  </c:pt>
                  <c:pt idx="3">
                    <c:v>9.6838926975559669</c:v>
                  </c:pt>
                  <c:pt idx="4">
                    <c:v>4.5501322732096154</c:v>
                  </c:pt>
                  <c:pt idx="5">
                    <c:v>11.392004993756707</c:v>
                  </c:pt>
                  <c:pt idx="6">
                    <c:v>3.5329140212410324</c:v>
                  </c:pt>
                  <c:pt idx="7">
                    <c:v>13.503086067019396</c:v>
                  </c:pt>
                  <c:pt idx="8">
                    <c:v>14.768585277917147</c:v>
                  </c:pt>
                  <c:pt idx="9">
                    <c:v>10.833760675332014</c:v>
                  </c:pt>
                  <c:pt idx="10">
                    <c:v>20.111724975284485</c:v>
                  </c:pt>
                  <c:pt idx="11">
                    <c:v>2.0367003088692623</c:v>
                  </c:pt>
                  <c:pt idx="12">
                    <c:v>5.333333333333333</c:v>
                  </c:pt>
                  <c:pt idx="13">
                    <c:v>16.586473739499638</c:v>
                  </c:pt>
                  <c:pt idx="14">
                    <c:v>11.692035909271917</c:v>
                  </c:pt>
                  <c:pt idx="15">
                    <c:v>14.084401668880714</c:v>
                  </c:pt>
                  <c:pt idx="16">
                    <c:v>24.391103417556309</c:v>
                  </c:pt>
                  <c:pt idx="17">
                    <c:v>21.457969252574774</c:v>
                  </c:pt>
                  <c:pt idx="18">
                    <c:v>4.5501322732096154</c:v>
                  </c:pt>
                  <c:pt idx="19">
                    <c:v>5.7959117136644336</c:v>
                  </c:pt>
                </c:numCache>
              </c:numRef>
            </c:plus>
            <c:minus>
              <c:numRef>
                <c:f>'[Plant_biomass.xlsx]Study 1'!$K$54:$K$73</c:f>
                <c:numCache>
                  <c:formatCode>General</c:formatCode>
                  <c:ptCount val="20"/>
                  <c:pt idx="0">
                    <c:v>14.051492605571994</c:v>
                  </c:pt>
                  <c:pt idx="1">
                    <c:v>1.9531550923607719</c:v>
                  </c:pt>
                  <c:pt idx="2">
                    <c:v>25.027392400535252</c:v>
                  </c:pt>
                  <c:pt idx="3">
                    <c:v>9.6838926975559669</c:v>
                  </c:pt>
                  <c:pt idx="4">
                    <c:v>4.5501322732096154</c:v>
                  </c:pt>
                  <c:pt idx="5">
                    <c:v>11.392004993756707</c:v>
                  </c:pt>
                  <c:pt idx="6">
                    <c:v>3.5329140212410324</c:v>
                  </c:pt>
                  <c:pt idx="7">
                    <c:v>13.503086067019396</c:v>
                  </c:pt>
                  <c:pt idx="8">
                    <c:v>14.768585277917147</c:v>
                  </c:pt>
                  <c:pt idx="9">
                    <c:v>10.833760675332014</c:v>
                  </c:pt>
                  <c:pt idx="10">
                    <c:v>20.111724975284485</c:v>
                  </c:pt>
                  <c:pt idx="11">
                    <c:v>2.0367003088692623</c:v>
                  </c:pt>
                  <c:pt idx="12">
                    <c:v>5.333333333333333</c:v>
                  </c:pt>
                  <c:pt idx="13">
                    <c:v>16.586473739499638</c:v>
                  </c:pt>
                  <c:pt idx="14">
                    <c:v>11.692035909271917</c:v>
                  </c:pt>
                  <c:pt idx="15">
                    <c:v>14.084401668880714</c:v>
                  </c:pt>
                  <c:pt idx="16">
                    <c:v>24.391103417556309</c:v>
                  </c:pt>
                  <c:pt idx="17">
                    <c:v>21.457969252574774</c:v>
                  </c:pt>
                  <c:pt idx="18">
                    <c:v>4.5501322732096154</c:v>
                  </c:pt>
                  <c:pt idx="19">
                    <c:v>5.7959117136644336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'[Plant_biomass.xlsx]Study 1'!$G$54:$G$73</c:f>
              <c:strCache>
                <c:ptCount val="20"/>
                <c:pt idx="0">
                  <c:v>351</c:v>
                </c:pt>
                <c:pt idx="1">
                  <c:v>482</c:v>
                </c:pt>
                <c:pt idx="2">
                  <c:v>BD</c:v>
                </c:pt>
                <c:pt idx="3">
                  <c:v>CAL</c:v>
                </c:pt>
                <c:pt idx="4">
                  <c:v>CAP</c:v>
                </c:pt>
                <c:pt idx="5">
                  <c:v>CHS</c:v>
                </c:pt>
                <c:pt idx="6">
                  <c:v>CS</c:v>
                </c:pt>
                <c:pt idx="7">
                  <c:v>DK</c:v>
                </c:pt>
                <c:pt idx="8">
                  <c:v>EST</c:v>
                </c:pt>
                <c:pt idx="9">
                  <c:v>EX</c:v>
                </c:pt>
                <c:pt idx="10">
                  <c:v>EXC</c:v>
                </c:pt>
                <c:pt idx="11">
                  <c:v>EXL</c:v>
                </c:pt>
                <c:pt idx="12">
                  <c:v>FAS</c:v>
                </c:pt>
                <c:pt idx="13">
                  <c:v>MEL</c:v>
                </c:pt>
                <c:pt idx="14">
                  <c:v>OJJ</c:v>
                </c:pt>
                <c:pt idx="15">
                  <c:v>PH</c:v>
                </c:pt>
                <c:pt idx="16">
                  <c:v>SAN</c:v>
                </c:pt>
                <c:pt idx="17">
                  <c:v>SB</c:v>
                </c:pt>
                <c:pt idx="18">
                  <c:v>TG</c:v>
                </c:pt>
                <c:pt idx="19">
                  <c:v>TRI</c:v>
                </c:pt>
              </c:strCache>
            </c:strRef>
          </c:cat>
          <c:val>
            <c:numRef>
              <c:f>'[Plant_biomass.xlsx]Study 1'!$J$54:$J$73</c:f>
              <c:numCache>
                <c:formatCode>0.0</c:formatCode>
                <c:ptCount val="20"/>
                <c:pt idx="0">
                  <c:v>251</c:v>
                </c:pt>
                <c:pt idx="1">
                  <c:v>310.66666666666669</c:v>
                </c:pt>
                <c:pt idx="2">
                  <c:v>216.66666666666666</c:v>
                </c:pt>
                <c:pt idx="3">
                  <c:v>165</c:v>
                </c:pt>
                <c:pt idx="4">
                  <c:v>229.33333333333334</c:v>
                </c:pt>
                <c:pt idx="5">
                  <c:v>208</c:v>
                </c:pt>
                <c:pt idx="6">
                  <c:v>207.33333333333334</c:v>
                </c:pt>
                <c:pt idx="7">
                  <c:v>156</c:v>
                </c:pt>
                <c:pt idx="8">
                  <c:v>141</c:v>
                </c:pt>
                <c:pt idx="9">
                  <c:v>284.66666666666669</c:v>
                </c:pt>
                <c:pt idx="10">
                  <c:v>203.66666666666666</c:v>
                </c:pt>
                <c:pt idx="11">
                  <c:v>270.33333333333331</c:v>
                </c:pt>
                <c:pt idx="12">
                  <c:v>216</c:v>
                </c:pt>
                <c:pt idx="13">
                  <c:v>233</c:v>
                </c:pt>
                <c:pt idx="14">
                  <c:v>204.66666666666666</c:v>
                </c:pt>
                <c:pt idx="15">
                  <c:v>238.33333333333334</c:v>
                </c:pt>
                <c:pt idx="16">
                  <c:v>303.66666666666669</c:v>
                </c:pt>
                <c:pt idx="17">
                  <c:v>190</c:v>
                </c:pt>
                <c:pt idx="18">
                  <c:v>171.33333333333334</c:v>
                </c:pt>
                <c:pt idx="19">
                  <c:v>257.66666666666669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0-4ED6-AED7-B9D0CB87E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32"/>
        <c:axId val="1184283551"/>
        <c:axId val="1200712191"/>
      </c:barChart>
      <c:catAx>
        <c:axId val="1184283551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00712191"/>
        <c:crossesAt val="0"/>
        <c:auto val="1"/>
        <c:lblAlgn val="ctr"/>
        <c:lblOffset val="100"/>
        <c:noMultiLvlLbl val="0"/>
      </c:catAx>
      <c:valAx>
        <c:axId val="1200712191"/>
        <c:scaling>
          <c:orientation val="minMax"/>
          <c:max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Plant</a:t>
                </a:r>
                <a:r>
                  <a:rPr lang="en-US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Fresh Biomass (g)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1775212186542195E-2"/>
              <c:y val="0.3434933370899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84283551"/>
        <c:crosses val="autoZero"/>
        <c:crossBetween val="between"/>
        <c:majorUnit val="100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89574627941151852"/>
          <c:y val="9.4976362850947668E-2"/>
          <c:w val="0.10425372058848148"/>
          <c:h val="7.0037661249069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33302780173E-2"/>
          <c:y val="8.3168700020085862E-2"/>
          <c:w val="0.89338521086393774"/>
          <c:h val="0.75345860597578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'[Plant_biomass.xlsx]Study 2'!$H$47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'[Plant_biomass.xlsx]Study 2'!$I$48:$I$67</c:f>
                <c:numCache>
                  <c:formatCode>General</c:formatCode>
                  <c:ptCount val="20"/>
                  <c:pt idx="0">
                    <c:v>6.4664375675339834</c:v>
                  </c:pt>
                  <c:pt idx="1">
                    <c:v>6.7357531405456337</c:v>
                  </c:pt>
                  <c:pt idx="2">
                    <c:v>7.7052170878159147</c:v>
                  </c:pt>
                  <c:pt idx="3">
                    <c:v>11.850925889754118</c:v>
                  </c:pt>
                  <c:pt idx="4">
                    <c:v>8.0897740663410644</c:v>
                  </c:pt>
                  <c:pt idx="5">
                    <c:v>5.7381117038557141</c:v>
                  </c:pt>
                  <c:pt idx="6">
                    <c:v>11.590225767142472</c:v>
                  </c:pt>
                  <c:pt idx="7">
                    <c:v>8.8756846371295648</c:v>
                  </c:pt>
                  <c:pt idx="8">
                    <c:v>2.5458753860865779</c:v>
                  </c:pt>
                  <c:pt idx="9">
                    <c:v>16.777409856157252</c:v>
                  </c:pt>
                  <c:pt idx="10">
                    <c:v>3.4694433324435541</c:v>
                  </c:pt>
                  <c:pt idx="11">
                    <c:v>4.4095855184409842</c:v>
                  </c:pt>
                  <c:pt idx="12">
                    <c:v>15.435648974346973</c:v>
                  </c:pt>
                  <c:pt idx="13">
                    <c:v>3.5642255405212087</c:v>
                  </c:pt>
                  <c:pt idx="14">
                    <c:v>12.509255832441871</c:v>
                  </c:pt>
                  <c:pt idx="15">
                    <c:v>4.0184758488944716</c:v>
                  </c:pt>
                  <c:pt idx="16">
                    <c:v>12.334834743447038</c:v>
                  </c:pt>
                  <c:pt idx="17">
                    <c:v>2.9876288132775008</c:v>
                  </c:pt>
                  <c:pt idx="18">
                    <c:v>6.333333333333333</c:v>
                  </c:pt>
                  <c:pt idx="19">
                    <c:v>13.47150628109125</c:v>
                  </c:pt>
                </c:numCache>
              </c:numRef>
            </c:plus>
            <c:minus>
              <c:numRef>
                <c:f>'[Plant_biomass.xlsx]Study 2'!$I$48:$I$67</c:f>
                <c:numCache>
                  <c:formatCode>General</c:formatCode>
                  <c:ptCount val="20"/>
                  <c:pt idx="0">
                    <c:v>6.4664375675339834</c:v>
                  </c:pt>
                  <c:pt idx="1">
                    <c:v>6.7357531405456337</c:v>
                  </c:pt>
                  <c:pt idx="2">
                    <c:v>7.7052170878159147</c:v>
                  </c:pt>
                  <c:pt idx="3">
                    <c:v>11.850925889754118</c:v>
                  </c:pt>
                  <c:pt idx="4">
                    <c:v>8.0897740663410644</c:v>
                  </c:pt>
                  <c:pt idx="5">
                    <c:v>5.7381117038557141</c:v>
                  </c:pt>
                  <c:pt idx="6">
                    <c:v>11.590225767142472</c:v>
                  </c:pt>
                  <c:pt idx="7">
                    <c:v>8.8756846371295648</c:v>
                  </c:pt>
                  <c:pt idx="8">
                    <c:v>2.5458753860865779</c:v>
                  </c:pt>
                  <c:pt idx="9">
                    <c:v>16.777409856157252</c:v>
                  </c:pt>
                  <c:pt idx="10">
                    <c:v>3.4694433324435541</c:v>
                  </c:pt>
                  <c:pt idx="11">
                    <c:v>4.4095855184409842</c:v>
                  </c:pt>
                  <c:pt idx="12">
                    <c:v>15.435648974346973</c:v>
                  </c:pt>
                  <c:pt idx="13">
                    <c:v>3.5642255405212087</c:v>
                  </c:pt>
                  <c:pt idx="14">
                    <c:v>12.509255832441871</c:v>
                  </c:pt>
                  <c:pt idx="15">
                    <c:v>4.0184758488944716</c:v>
                  </c:pt>
                  <c:pt idx="16">
                    <c:v>12.334834743447038</c:v>
                  </c:pt>
                  <c:pt idx="17">
                    <c:v>2.9876288132775008</c:v>
                  </c:pt>
                  <c:pt idx="18">
                    <c:v>6.333333333333333</c:v>
                  </c:pt>
                  <c:pt idx="19">
                    <c:v>13.47150628109125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'[Plant_biomass.xlsx]Study 2'!$G$48:$G$67</c:f>
              <c:strCache>
                <c:ptCount val="20"/>
                <c:pt idx="0">
                  <c:v>351</c:v>
                </c:pt>
                <c:pt idx="1">
                  <c:v>482</c:v>
                </c:pt>
                <c:pt idx="2">
                  <c:v>BD</c:v>
                </c:pt>
                <c:pt idx="3">
                  <c:v>CAL</c:v>
                </c:pt>
                <c:pt idx="4">
                  <c:v>CAP</c:v>
                </c:pt>
                <c:pt idx="5">
                  <c:v>CHS</c:v>
                </c:pt>
                <c:pt idx="6">
                  <c:v>CS</c:v>
                </c:pt>
                <c:pt idx="7">
                  <c:v>DK</c:v>
                </c:pt>
                <c:pt idx="8">
                  <c:v>EST</c:v>
                </c:pt>
                <c:pt idx="9">
                  <c:v>EX</c:v>
                </c:pt>
                <c:pt idx="10">
                  <c:v>EXC</c:v>
                </c:pt>
                <c:pt idx="11">
                  <c:v>EXL</c:v>
                </c:pt>
                <c:pt idx="12">
                  <c:v>FAS</c:v>
                </c:pt>
                <c:pt idx="13">
                  <c:v>MEL</c:v>
                </c:pt>
                <c:pt idx="14">
                  <c:v>OJJ</c:v>
                </c:pt>
                <c:pt idx="15">
                  <c:v>PH</c:v>
                </c:pt>
                <c:pt idx="16">
                  <c:v>SAN</c:v>
                </c:pt>
                <c:pt idx="17">
                  <c:v>SB</c:v>
                </c:pt>
                <c:pt idx="18">
                  <c:v>TG</c:v>
                </c:pt>
                <c:pt idx="19">
                  <c:v>TRI</c:v>
                </c:pt>
              </c:strCache>
            </c:strRef>
          </c:cat>
          <c:val>
            <c:numRef>
              <c:f>'[Plant_biomass.xlsx]Study 2'!$H$48:$H$67</c:f>
              <c:numCache>
                <c:formatCode>0.0</c:formatCode>
                <c:ptCount val="20"/>
                <c:pt idx="0">
                  <c:v>322.33333333333331</c:v>
                </c:pt>
                <c:pt idx="1">
                  <c:v>321.66666666666669</c:v>
                </c:pt>
                <c:pt idx="2">
                  <c:v>241.66666666666666</c:v>
                </c:pt>
                <c:pt idx="3">
                  <c:v>249</c:v>
                </c:pt>
                <c:pt idx="4">
                  <c:v>258</c:v>
                </c:pt>
                <c:pt idx="5">
                  <c:v>237.66666666666666</c:v>
                </c:pt>
                <c:pt idx="6">
                  <c:v>227</c:v>
                </c:pt>
                <c:pt idx="7">
                  <c:v>228</c:v>
                </c:pt>
                <c:pt idx="8">
                  <c:v>178.33333333333334</c:v>
                </c:pt>
                <c:pt idx="9">
                  <c:v>406.66666666666669</c:v>
                </c:pt>
                <c:pt idx="10">
                  <c:v>238.33333333333334</c:v>
                </c:pt>
                <c:pt idx="11">
                  <c:v>360</c:v>
                </c:pt>
                <c:pt idx="12">
                  <c:v>236.66666666666666</c:v>
                </c:pt>
                <c:pt idx="13">
                  <c:v>209.33333333333334</c:v>
                </c:pt>
                <c:pt idx="14">
                  <c:v>211.66666666666666</c:v>
                </c:pt>
                <c:pt idx="15">
                  <c:v>408.66666666666669</c:v>
                </c:pt>
                <c:pt idx="16">
                  <c:v>376.66666666666669</c:v>
                </c:pt>
                <c:pt idx="17">
                  <c:v>210.33333333333334</c:v>
                </c:pt>
                <c:pt idx="18">
                  <c:v>217</c:v>
                </c:pt>
                <c:pt idx="19">
                  <c:v>226.66666666666666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9-40B3-814A-EB34FA55FDC1}"/>
            </c:ext>
          </c:extLst>
        </c:ser>
        <c:ser>
          <c:idx val="1"/>
          <c:order val="1"/>
          <c:tx>
            <c:strRef>
              <c:f>'[Plant_biomass.xlsx]Study 2'!$J$47</c:f>
              <c:strCache>
                <c:ptCount val="1"/>
                <c:pt idx="0">
                  <c:v>Non-ASD</c:v>
                </c:pt>
              </c:strCache>
            </c:strRef>
          </c:tx>
          <c:spPr>
            <a:solidFill>
              <a:srgbClr val="7030A0"/>
            </a:solidFill>
            <a:ln w="158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'[Plant_biomass.xlsx]Study 2'!$K$48:$K$67</c:f>
                <c:numCache>
                  <c:formatCode>General</c:formatCode>
                  <c:ptCount val="20"/>
                  <c:pt idx="0">
                    <c:v>10.905316406502168</c:v>
                  </c:pt>
                  <c:pt idx="1">
                    <c:v>4.1943524640393051</c:v>
                  </c:pt>
                  <c:pt idx="2">
                    <c:v>9.1347930706964799</c:v>
                  </c:pt>
                  <c:pt idx="3">
                    <c:v>10.884919911578669</c:v>
                  </c:pt>
                  <c:pt idx="4">
                    <c:v>6.8664509135468341</c:v>
                  </c:pt>
                  <c:pt idx="5">
                    <c:v>10.404770985430613</c:v>
                  </c:pt>
                  <c:pt idx="6">
                    <c:v>9.2636285987087597</c:v>
                  </c:pt>
                  <c:pt idx="7">
                    <c:v>10.335125292651961</c:v>
                  </c:pt>
                  <c:pt idx="8">
                    <c:v>9.1307376684674626</c:v>
                  </c:pt>
                  <c:pt idx="9">
                    <c:v>11.236514551196882</c:v>
                  </c:pt>
                  <c:pt idx="10">
                    <c:v>4.4388854123195953</c:v>
                  </c:pt>
                  <c:pt idx="11">
                    <c:v>7.5006172585500757</c:v>
                  </c:pt>
                  <c:pt idx="12">
                    <c:v>6.1584028713560093</c:v>
                  </c:pt>
                  <c:pt idx="13">
                    <c:v>5.3575837561071973</c:v>
                  </c:pt>
                  <c:pt idx="14">
                    <c:v>6.0277137733417083</c:v>
                  </c:pt>
                  <c:pt idx="15">
                    <c:v>8.7707426097181713</c:v>
                  </c:pt>
                  <c:pt idx="16">
                    <c:v>6.8068592855540464</c:v>
                  </c:pt>
                  <c:pt idx="17">
                    <c:v>5.6797235196142486</c:v>
                  </c:pt>
                  <c:pt idx="18">
                    <c:v>2.8867513459481291</c:v>
                  </c:pt>
                  <c:pt idx="19">
                    <c:v>7.3811571912188318</c:v>
                  </c:pt>
                </c:numCache>
              </c:numRef>
            </c:plus>
            <c:minus>
              <c:numRef>
                <c:f>'[Plant_biomass.xlsx]Study 2'!$K$48:$K$67</c:f>
                <c:numCache>
                  <c:formatCode>General</c:formatCode>
                  <c:ptCount val="20"/>
                  <c:pt idx="0">
                    <c:v>10.905316406502168</c:v>
                  </c:pt>
                  <c:pt idx="1">
                    <c:v>4.1943524640393051</c:v>
                  </c:pt>
                  <c:pt idx="2">
                    <c:v>9.1347930706964799</c:v>
                  </c:pt>
                  <c:pt idx="3">
                    <c:v>10.884919911578669</c:v>
                  </c:pt>
                  <c:pt idx="4">
                    <c:v>6.8664509135468341</c:v>
                  </c:pt>
                  <c:pt idx="5">
                    <c:v>10.404770985430613</c:v>
                  </c:pt>
                  <c:pt idx="6">
                    <c:v>9.2636285987087597</c:v>
                  </c:pt>
                  <c:pt idx="7">
                    <c:v>10.335125292651961</c:v>
                  </c:pt>
                  <c:pt idx="8">
                    <c:v>9.1307376684674626</c:v>
                  </c:pt>
                  <c:pt idx="9">
                    <c:v>11.236514551196882</c:v>
                  </c:pt>
                  <c:pt idx="10">
                    <c:v>4.4388854123195953</c:v>
                  </c:pt>
                  <c:pt idx="11">
                    <c:v>7.5006172585500757</c:v>
                  </c:pt>
                  <c:pt idx="12">
                    <c:v>6.1584028713560093</c:v>
                  </c:pt>
                  <c:pt idx="13">
                    <c:v>5.3575837561071973</c:v>
                  </c:pt>
                  <c:pt idx="14">
                    <c:v>6.0277137733417083</c:v>
                  </c:pt>
                  <c:pt idx="15">
                    <c:v>8.7707426097181713</c:v>
                  </c:pt>
                  <c:pt idx="16">
                    <c:v>6.8068592855540464</c:v>
                  </c:pt>
                  <c:pt idx="17">
                    <c:v>5.6797235196142486</c:v>
                  </c:pt>
                  <c:pt idx="18">
                    <c:v>2.8867513459481291</c:v>
                  </c:pt>
                  <c:pt idx="19">
                    <c:v>7.3811571912188318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'[Plant_biomass.xlsx]Study 2'!$G$48:$G$67</c:f>
              <c:strCache>
                <c:ptCount val="20"/>
                <c:pt idx="0">
                  <c:v>351</c:v>
                </c:pt>
                <c:pt idx="1">
                  <c:v>482</c:v>
                </c:pt>
                <c:pt idx="2">
                  <c:v>BD</c:v>
                </c:pt>
                <c:pt idx="3">
                  <c:v>CAL</c:v>
                </c:pt>
                <c:pt idx="4">
                  <c:v>CAP</c:v>
                </c:pt>
                <c:pt idx="5">
                  <c:v>CHS</c:v>
                </c:pt>
                <c:pt idx="6">
                  <c:v>CS</c:v>
                </c:pt>
                <c:pt idx="7">
                  <c:v>DK</c:v>
                </c:pt>
                <c:pt idx="8">
                  <c:v>EST</c:v>
                </c:pt>
                <c:pt idx="9">
                  <c:v>EX</c:v>
                </c:pt>
                <c:pt idx="10">
                  <c:v>EXC</c:v>
                </c:pt>
                <c:pt idx="11">
                  <c:v>EXL</c:v>
                </c:pt>
                <c:pt idx="12">
                  <c:v>FAS</c:v>
                </c:pt>
                <c:pt idx="13">
                  <c:v>MEL</c:v>
                </c:pt>
                <c:pt idx="14">
                  <c:v>OJJ</c:v>
                </c:pt>
                <c:pt idx="15">
                  <c:v>PH</c:v>
                </c:pt>
                <c:pt idx="16">
                  <c:v>SAN</c:v>
                </c:pt>
                <c:pt idx="17">
                  <c:v>SB</c:v>
                </c:pt>
                <c:pt idx="18">
                  <c:v>TG</c:v>
                </c:pt>
                <c:pt idx="19">
                  <c:v>TRI</c:v>
                </c:pt>
              </c:strCache>
            </c:strRef>
          </c:cat>
          <c:val>
            <c:numRef>
              <c:f>'[Plant_biomass.xlsx]Study 2'!$J$48:$J$67</c:f>
              <c:numCache>
                <c:formatCode>0.0</c:formatCode>
                <c:ptCount val="20"/>
                <c:pt idx="0">
                  <c:v>251.33333333333334</c:v>
                </c:pt>
                <c:pt idx="1">
                  <c:v>251.66666666666666</c:v>
                </c:pt>
                <c:pt idx="2">
                  <c:v>281</c:v>
                </c:pt>
                <c:pt idx="3">
                  <c:v>157.33333333333334</c:v>
                </c:pt>
                <c:pt idx="4">
                  <c:v>219.33333333333334</c:v>
                </c:pt>
                <c:pt idx="5">
                  <c:v>241.66666666666666</c:v>
                </c:pt>
                <c:pt idx="6">
                  <c:v>227.33333333333334</c:v>
                </c:pt>
                <c:pt idx="7">
                  <c:v>225.66666666666666</c:v>
                </c:pt>
                <c:pt idx="8">
                  <c:v>164.66666666666666</c:v>
                </c:pt>
                <c:pt idx="9">
                  <c:v>289.66666666666669</c:v>
                </c:pt>
                <c:pt idx="10">
                  <c:v>218.66666666666666</c:v>
                </c:pt>
                <c:pt idx="11">
                  <c:v>260.66666666666669</c:v>
                </c:pt>
                <c:pt idx="12">
                  <c:v>189.33333333333334</c:v>
                </c:pt>
                <c:pt idx="13">
                  <c:v>188.33333333333334</c:v>
                </c:pt>
                <c:pt idx="14">
                  <c:v>222</c:v>
                </c:pt>
                <c:pt idx="15">
                  <c:v>256.66666666666669</c:v>
                </c:pt>
                <c:pt idx="16">
                  <c:v>273</c:v>
                </c:pt>
                <c:pt idx="17">
                  <c:v>213.66666666666666</c:v>
                </c:pt>
                <c:pt idx="18">
                  <c:v>170</c:v>
                </c:pt>
                <c:pt idx="19">
                  <c:v>245.66666666666666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9-40B3-814A-EB34FA55F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32"/>
        <c:axId val="488061743"/>
        <c:axId val="1181802399"/>
      </c:barChart>
      <c:catAx>
        <c:axId val="488061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Cultivar</a:t>
                </a:r>
              </a:p>
            </c:rich>
          </c:tx>
          <c:layout>
            <c:manualLayout>
              <c:xMode val="edge"/>
              <c:yMode val="edge"/>
              <c:x val="0.51118806756946622"/>
              <c:y val="0.931353705515120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81802399"/>
        <c:crosses val="autoZero"/>
        <c:auto val="1"/>
        <c:lblAlgn val="ctr"/>
        <c:lblOffset val="100"/>
        <c:noMultiLvlLbl val="0"/>
      </c:catAx>
      <c:valAx>
        <c:axId val="1181802399"/>
        <c:scaling>
          <c:orientation val="minMax"/>
          <c:max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Plant</a:t>
                </a:r>
                <a:r>
                  <a:rPr lang="en-US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Fresh Biomass (g)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4203978703758985E-2"/>
              <c:y val="0.32618804613543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8061743"/>
        <c:crosses val="autoZero"/>
        <c:crossBetween val="between"/>
        <c:majorUnit val="100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88930515200795757"/>
          <c:y val="8.5216804845428679E-2"/>
          <c:w val="0.10401070826923828"/>
          <c:h val="7.7460232440791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0.28302</cdr:x>
      <cdr:y>0.41763</cdr:y>
    </cdr:from>
    <cdr:to>
      <cdr:x>0.32716</cdr:x>
      <cdr:y>0.46607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C75B74A6-0E21-C053-2B47-C26C02AC2E96}"/>
            </a:ext>
          </a:extLst>
        </cdr:cNvPr>
        <cdr:cNvSpPr txBox="1"/>
      </cdr:nvSpPr>
      <cdr:spPr>
        <a:xfrm xmlns:a="http://schemas.openxmlformats.org/drawingml/2006/main">
          <a:off x="3181369" y="2653893"/>
          <a:ext cx="49608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C-E</a:t>
          </a:r>
        </a:p>
      </cdr:txBody>
    </cdr:sp>
  </cdr:relSizeAnchor>
  <cdr:relSizeAnchor xmlns:cdr="http://schemas.openxmlformats.org/drawingml/2006/chartDrawing">
    <cdr:from>
      <cdr:x>0.19337</cdr:x>
      <cdr:y>0.46169</cdr:y>
    </cdr:from>
    <cdr:to>
      <cdr:x>0.2375</cdr:x>
      <cdr:y>0.51012</cdr:y>
    </cdr:to>
    <cdr:sp macro="" textlink="">
      <cdr:nvSpPr>
        <cdr:cNvPr id="3" name="TextBox 25">
          <a:extLst xmlns:a="http://schemas.openxmlformats.org/drawingml/2006/main">
            <a:ext uri="{FF2B5EF4-FFF2-40B4-BE49-F238E27FC236}">
              <a16:creationId xmlns:a16="http://schemas.microsoft.com/office/drawing/2014/main" id="{C75B74A6-0E21-C053-2B47-C26C02AC2E96}"/>
            </a:ext>
          </a:extLst>
        </cdr:cNvPr>
        <cdr:cNvSpPr txBox="1"/>
      </cdr:nvSpPr>
      <cdr:spPr>
        <a:xfrm xmlns:a="http://schemas.openxmlformats.org/drawingml/2006/main">
          <a:off x="2173595" y="2933862"/>
          <a:ext cx="49608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C-E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41BC-ACD8-67BD-4729-0DBBC3FBB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5D0D7-A28C-FB80-0767-8D42D487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6190-61A2-54B4-6C29-21F86A58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92C68-DBCC-8454-13D7-12B31AE6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B8D6B-2269-CD9F-3CD3-DD2BC3AF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7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5E7E-7C6D-7E98-8DF5-83268324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98942-2F9D-8800-BE9D-9C1E682B1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65874-8E5D-31AA-E186-C49091C2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0A1FD-161D-903C-3994-5BD93829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3B00-837B-7F52-496A-CCFF4D4E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5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519E5-1117-19BB-1080-7D206B92E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69E1-AF16-0A57-197D-B5AC6BED3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C1054-98CD-F78C-6F6F-0E792E1F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7D14-C6E4-986D-D19F-C864B62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71B3D-DDC9-9710-153D-464A1F75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4D8C-B033-2472-0EB3-287A3FF6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6178-C625-0870-C7FA-7AEF5963D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52550-582D-2E4C-27DD-307C306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D988-6E38-7AE6-A88F-A9895B4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C9AC6-306F-886C-31EB-773DF041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80B4-9BBA-E406-61A6-A4E3EFCA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147C8-9043-EECE-4E9B-32ACBE212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FA6DF-5C3A-F6C7-559B-3AB50E89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0CC59-645C-EEF0-004B-B6BD4D05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73FBB-CBC0-BD54-7395-334B9AB0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F014-5055-2686-5E8F-94909C3E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7733-4490-E615-CB71-73FF6EC6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59650-2523-EE7B-C117-12295A1FF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5E20E-AC21-42D2-8982-73E71859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C250A-5216-9E11-33E1-E360ABE5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D74A9-EF80-4801-00E7-CA08FE69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B409-DFA0-2469-A2EA-7604D724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9D854-4AFA-4E65-9E70-9F83A8CD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91EB1-8EC4-F78E-0750-E8D5A4100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BFB0C-DAF2-46D4-9D0D-A399D2130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99E5D-5F39-5FE3-9D68-B4EA534E9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CC3BB-80B6-E7C7-6F73-2636BF1E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120B9-33D2-4FCE-92A9-124F8AA3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39B5D-A3A7-4186-7167-DB6CAEA2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9C9B-80F7-33FF-803D-80E1F6CD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A2AD1-E8F4-2EAF-275C-EF8A1F85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7D923-B28E-1006-6644-B3D93241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F35EF-9F81-8029-1B66-2363B432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7D360-35C4-2A69-AA13-4F655F3B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0B62E-CC28-FD27-2518-28EC4D0F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CBC7F-53B2-31DB-5BDB-BE33E0A2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EAA3-E319-E56B-5311-6F7BD674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1397-6CB1-8289-B116-285D13ED8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799BF-7DD8-53C1-F821-B70D3BFEF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9B569-18C7-B59D-D24E-99003F4C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9D12E-DF9B-A753-DF1F-55B13D8A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78EB9-DE4C-7A69-1B43-A9BE9D68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8EED-A245-2BC2-F9B3-8613F55C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483D6-0CB6-948D-FB8F-BD95DE71F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4BF7C-7CC4-C5D8-2E78-9CB814660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6FDD-7E2C-4674-3AF9-F7E3ECAA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E203-818A-B366-EB23-AF1EC131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D4BD-83C0-B43A-DA48-7F91E115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09D4C-D594-5A0D-9D98-3BCA13F9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7B5F8-0D28-D3C5-1290-EEC8C2FDC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7656-0CD1-0168-F6B5-A5893DE5E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5CA1-C789-4D12-B558-0D2BACC9C49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570D-B5A1-BD1E-F26D-321DC0FF8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2B9D-5222-DA74-D7E1-02CFA7F09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D7866-8111-4A6B-AE98-75217F5A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8C4E-0AC7-BDF0-56AA-8F4F6B6C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326" y="2422525"/>
            <a:ext cx="4563979" cy="1247107"/>
          </a:xfrm>
        </p:spPr>
        <p:txBody>
          <a:bodyPr/>
          <a:lstStyle/>
          <a:p>
            <a:r>
              <a:rPr lang="en-US" dirty="0"/>
              <a:t>High Tunnel Study</a:t>
            </a:r>
          </a:p>
        </p:txBody>
      </p:sp>
    </p:spTree>
    <p:extLst>
      <p:ext uri="{BB962C8B-B14F-4D97-AF65-F5344CB8AC3E}">
        <p14:creationId xmlns:p14="http://schemas.microsoft.com/office/powerpoint/2010/main" val="253504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2F4B4-5B28-DD7E-04F0-9729F5B61063}"/>
              </a:ext>
            </a:extLst>
          </p:cNvPr>
          <p:cNvSpPr txBox="1"/>
          <p:nvPr/>
        </p:nvSpPr>
        <p:spPr>
          <a:xfrm>
            <a:off x="1122069" y="728559"/>
            <a:ext cx="7660984" cy="170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Treatment, cultivar, and their interaction were statistically significant in both trials. ASD significantly improved the fresh biomass of the plants compared to Non-ASD treatment. Higher aboveground fresh biomass was recorded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Extazy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Powerhouse, Sangria, and Exclamation, respectively.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2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97B9-01FE-4BF4-27CF-EDA31B3C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3F74-7799-47F4-BA1E-54F26C62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ASD increased cumulative anaerobicity and soil amended with chicken manure and molasses went anaerobic compared to control treatment. </a:t>
            </a:r>
          </a:p>
          <a:p>
            <a:r>
              <a:rPr lang="en-US" dirty="0"/>
              <a:t>ASD decreased yellow nutsedge and palmer amaranth germination and increased weed control %.</a:t>
            </a:r>
          </a:p>
          <a:p>
            <a:r>
              <a:rPr lang="en-US" dirty="0"/>
              <a:t>Watermelon plants were more vigorous under ASD treatment. </a:t>
            </a:r>
          </a:p>
          <a:p>
            <a:r>
              <a:rPr lang="en-US" dirty="0" err="1"/>
              <a:t>Extazy</a:t>
            </a:r>
            <a:r>
              <a:rPr lang="en-US" dirty="0"/>
              <a:t>, powerhouse, sangria, and exclamation performed well under ASD compared to other cultivars. </a:t>
            </a:r>
          </a:p>
        </p:txBody>
      </p:sp>
    </p:spTree>
    <p:extLst>
      <p:ext uri="{BB962C8B-B14F-4D97-AF65-F5344CB8AC3E}">
        <p14:creationId xmlns:p14="http://schemas.microsoft.com/office/powerpoint/2010/main" val="226085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79A9-59FC-38EA-8C9C-DE99CE4EF5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1157605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Material and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FB0145-B8B6-0A33-6BD6-462F4515B3EA}"/>
              </a:ext>
            </a:extLst>
          </p:cNvPr>
          <p:cNvSpPr txBox="1">
            <a:spLocks/>
          </p:cNvSpPr>
          <p:nvPr/>
        </p:nvSpPr>
        <p:spPr bwMode="auto">
          <a:xfrm>
            <a:off x="211934" y="1715437"/>
            <a:ext cx="1157562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2E1A47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Blip>
                <a:blip r:embed="rId2"/>
              </a:buBlip>
            </a:pPr>
            <a:r>
              <a:rPr lang="en-US" kern="0" dirty="0">
                <a:latin typeface="+mn-lt"/>
              </a:rPr>
              <a:t>Two high tunnel experiments were conducted at Clemson University Coastal Research and Education Center, Charleston, South Carolina on July 27 and August 01, 2022, respectively in a randomized complete block design with three replications.  </a:t>
            </a: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n-US" kern="0" dirty="0">
                <a:latin typeface="+mn-lt"/>
              </a:rPr>
              <a:t> Two carbon sources (No carbon-control and chicken manure + molasses) used as standard carbon source.</a:t>
            </a: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n-US" kern="0" dirty="0">
                <a:latin typeface="+mn-lt"/>
              </a:rPr>
              <a:t>Treatments were assigned at ASD and Non-ASD.</a:t>
            </a: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n-US" kern="0" dirty="0">
                <a:latin typeface="+mn-lt"/>
              </a:rPr>
              <a:t> 20 commercial watermelon and rootstock cultivars were used in this study.</a:t>
            </a: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n-US" kern="0" dirty="0">
                <a:latin typeface="+mn-lt"/>
              </a:rPr>
              <a:t> Oxidation-reduction potential (ORP) and temperature sensors were installed in the center of each microcosm at a 15-cm depth to soil conditions. </a:t>
            </a:r>
          </a:p>
          <a:p>
            <a:pPr algn="just"/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69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903D7-3939-B2A0-18EA-2F3F7FC5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8" y="932493"/>
            <a:ext cx="5998984" cy="4505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190B9-0262-40D4-7255-16007054C86B}"/>
              </a:ext>
            </a:extLst>
          </p:cNvPr>
          <p:cNvSpPr txBox="1"/>
          <p:nvPr/>
        </p:nvSpPr>
        <p:spPr>
          <a:xfrm>
            <a:off x="7640320" y="1849120"/>
            <a:ext cx="3688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cumulative anaerobicity was recorded in ASD plot compared to Non-ASD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cumulative anaerobicity indicated that soil amended with carbon sources went anaerobic</a:t>
            </a:r>
            <a:r>
              <a:rPr lang="en-US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80664-6ADA-EE53-45B8-49237BE8275D}"/>
              </a:ext>
            </a:extLst>
          </p:cNvPr>
          <p:cNvSpPr txBox="1"/>
          <p:nvPr/>
        </p:nvSpPr>
        <p:spPr>
          <a:xfrm>
            <a:off x="928177" y="5437827"/>
            <a:ext cx="7024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Cumulative anaerobicity recorded at 4 weeks after ASD initiation</a:t>
            </a:r>
            <a:r>
              <a:rPr lang="en-US" sz="1200" dirty="0"/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ASD refers as soil amended with chicken manure + molasses and Non-ASD as control.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36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44D3A-9E34-4D7C-503B-8F4D72D1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7" y="901992"/>
            <a:ext cx="6232463" cy="4225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6EAA2-E201-CFDB-2750-D9FAAC08542E}"/>
              </a:ext>
            </a:extLst>
          </p:cNvPr>
          <p:cNvSpPr txBox="1"/>
          <p:nvPr/>
        </p:nvSpPr>
        <p:spPr>
          <a:xfrm>
            <a:off x="7640320" y="1849120"/>
            <a:ext cx="368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ASD significantly improved weed control percentage and showed inhibitory effect on the germination of weeds.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ASD exhibited 91% weed control compared to Non-ASD treatment which was 14%.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827B2-C2F5-8C7F-4B0A-B326B051779E}"/>
              </a:ext>
            </a:extLst>
          </p:cNvPr>
          <p:cNvSpPr txBox="1"/>
          <p:nvPr/>
        </p:nvSpPr>
        <p:spPr>
          <a:xfrm>
            <a:off x="747704" y="5233290"/>
            <a:ext cx="7024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Weed control percentage taken after 4 weeks of ASD initiation.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ASD refers as soil amended with chicken manure + molasses and Non-ASD as control.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22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E8760-111F-9777-5094-35DBC9BF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1" y="350231"/>
            <a:ext cx="4618154" cy="3078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64F0B-70AB-9187-B63B-180FD5A20EA7}"/>
              </a:ext>
            </a:extLst>
          </p:cNvPr>
          <p:cNvSpPr txBox="1"/>
          <p:nvPr/>
        </p:nvSpPr>
        <p:spPr>
          <a:xfrm>
            <a:off x="6915701" y="1107248"/>
            <a:ext cx="3688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Yellow nutsedge and palmar amaranth shoot counts were lowest in ASD treatment where soil was treated with chicken manure and molasses.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an average 1.7 and 8.3, yellow nutsedge shoot counts were recorded in ASD and Non-ASD treatment,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case of palmer amaranth shoot counts, 1.1 and 28.4 counts were counted in ASD and Non-ASD treatment, respectively.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FCECD-5B1F-AC6A-B1DC-081C27A4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50" y="3703858"/>
            <a:ext cx="4618155" cy="3154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DA577-BCB7-4956-100A-4C281E6CFCC9}"/>
              </a:ext>
            </a:extLst>
          </p:cNvPr>
          <p:cNvSpPr txBox="1"/>
          <p:nvPr/>
        </p:nvSpPr>
        <p:spPr>
          <a:xfrm>
            <a:off x="1780109" y="3381763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Palmer amaranth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79C6C-1FD7-B878-A218-B8CA690371F2}"/>
              </a:ext>
            </a:extLst>
          </p:cNvPr>
          <p:cNvSpPr txBox="1"/>
          <p:nvPr/>
        </p:nvSpPr>
        <p:spPr>
          <a:xfrm>
            <a:off x="2061905" y="28136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Yellow nutsedge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F43AC0-33ED-8F30-D83B-E9A1E133654A}"/>
              </a:ext>
            </a:extLst>
          </p:cNvPr>
          <p:cNvGraphicFramePr>
            <a:graphicFrameLocks/>
          </p:cNvGraphicFramePr>
          <p:nvPr/>
        </p:nvGraphicFramePr>
        <p:xfrm>
          <a:off x="168085" y="251691"/>
          <a:ext cx="11240653" cy="635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13CCBA-C416-DAC9-E763-74A9C9EFDD3B}"/>
              </a:ext>
            </a:extLst>
          </p:cNvPr>
          <p:cNvSpPr txBox="1"/>
          <p:nvPr/>
        </p:nvSpPr>
        <p:spPr>
          <a:xfrm>
            <a:off x="7338753" y="3265497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C933E-2C3F-F6A7-7E5B-A48EE51E7925}"/>
              </a:ext>
            </a:extLst>
          </p:cNvPr>
          <p:cNvSpPr txBox="1"/>
          <p:nvPr/>
        </p:nvSpPr>
        <p:spPr>
          <a:xfrm>
            <a:off x="7574576" y="1873171"/>
            <a:ext cx="532835" cy="3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0BE3C-9DDB-F250-67AE-4F1FD3DB0B5F}"/>
              </a:ext>
            </a:extLst>
          </p:cNvPr>
          <p:cNvSpPr txBox="1"/>
          <p:nvPr/>
        </p:nvSpPr>
        <p:spPr>
          <a:xfrm>
            <a:off x="7082591" y="1899684"/>
            <a:ext cx="55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65095-129A-8539-FFE5-09586D500B9F}"/>
              </a:ext>
            </a:extLst>
          </p:cNvPr>
          <p:cNvSpPr txBox="1"/>
          <p:nvPr/>
        </p:nvSpPr>
        <p:spPr>
          <a:xfrm>
            <a:off x="6566703" y="2053573"/>
            <a:ext cx="515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A7CD1-F0A0-539A-55E8-412F82833F52}"/>
              </a:ext>
            </a:extLst>
          </p:cNvPr>
          <p:cNvSpPr txBox="1"/>
          <p:nvPr/>
        </p:nvSpPr>
        <p:spPr>
          <a:xfrm>
            <a:off x="5200303" y="4445402"/>
            <a:ext cx="353682" cy="3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AA400-C746-9C28-6667-CA7E58F80C59}"/>
              </a:ext>
            </a:extLst>
          </p:cNvPr>
          <p:cNvSpPr txBox="1"/>
          <p:nvPr/>
        </p:nvSpPr>
        <p:spPr>
          <a:xfrm>
            <a:off x="9563516" y="2129656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17726-AEED-7A90-F89C-234DC31A813A}"/>
              </a:ext>
            </a:extLst>
          </p:cNvPr>
          <p:cNvSpPr txBox="1"/>
          <p:nvPr/>
        </p:nvSpPr>
        <p:spPr>
          <a:xfrm>
            <a:off x="10052152" y="2138142"/>
            <a:ext cx="53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D5501-B55E-DD20-95B3-8317F29BA614}"/>
              </a:ext>
            </a:extLst>
          </p:cNvPr>
          <p:cNvSpPr txBox="1"/>
          <p:nvPr/>
        </p:nvSpPr>
        <p:spPr>
          <a:xfrm>
            <a:off x="10323489" y="3115387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0397D-AD65-05EF-7C08-8300C341C1F4}"/>
              </a:ext>
            </a:extLst>
          </p:cNvPr>
          <p:cNvSpPr txBox="1"/>
          <p:nvPr/>
        </p:nvSpPr>
        <p:spPr>
          <a:xfrm>
            <a:off x="10581434" y="2300516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29EB5-B28D-3CB2-A71F-FB515DC19804}"/>
              </a:ext>
            </a:extLst>
          </p:cNvPr>
          <p:cNvSpPr txBox="1"/>
          <p:nvPr/>
        </p:nvSpPr>
        <p:spPr>
          <a:xfrm>
            <a:off x="4651923" y="3622830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E49729-EF25-2750-000D-8AB416E28238}"/>
              </a:ext>
            </a:extLst>
          </p:cNvPr>
          <p:cNvSpPr txBox="1"/>
          <p:nvPr/>
        </p:nvSpPr>
        <p:spPr>
          <a:xfrm>
            <a:off x="5380120" y="3524357"/>
            <a:ext cx="40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6B3D5A-0DBD-45B5-8962-FCDFACFABD6F}"/>
              </a:ext>
            </a:extLst>
          </p:cNvPr>
          <p:cNvSpPr txBox="1"/>
          <p:nvPr/>
        </p:nvSpPr>
        <p:spPr>
          <a:xfrm>
            <a:off x="5700625" y="945370"/>
            <a:ext cx="353682" cy="3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40874E-4DAA-48BF-09F1-B600DEDFAB6A}"/>
              </a:ext>
            </a:extLst>
          </p:cNvPr>
          <p:cNvSpPr txBox="1"/>
          <p:nvPr/>
        </p:nvSpPr>
        <p:spPr>
          <a:xfrm>
            <a:off x="9090906" y="1214316"/>
            <a:ext cx="44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38E971-0930-EB11-FD4F-48FD2B53EB9C}"/>
              </a:ext>
            </a:extLst>
          </p:cNvPr>
          <p:cNvSpPr txBox="1"/>
          <p:nvPr/>
        </p:nvSpPr>
        <p:spPr>
          <a:xfrm>
            <a:off x="8592368" y="1206212"/>
            <a:ext cx="44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5B74A6-0E21-C053-2B47-C26C02AC2E96}"/>
              </a:ext>
            </a:extLst>
          </p:cNvPr>
          <p:cNvSpPr txBox="1"/>
          <p:nvPr/>
        </p:nvSpPr>
        <p:spPr>
          <a:xfrm>
            <a:off x="8337904" y="2531770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80DC7A-7E8E-39BC-75F6-CB76C1C42A38}"/>
              </a:ext>
            </a:extLst>
          </p:cNvPr>
          <p:cNvSpPr txBox="1"/>
          <p:nvPr/>
        </p:nvSpPr>
        <p:spPr>
          <a:xfrm>
            <a:off x="3664356" y="1966283"/>
            <a:ext cx="53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F9C123-671F-E5D6-61C9-80E58456AF1F}"/>
              </a:ext>
            </a:extLst>
          </p:cNvPr>
          <p:cNvSpPr txBox="1"/>
          <p:nvPr/>
        </p:nvSpPr>
        <p:spPr>
          <a:xfrm>
            <a:off x="1600440" y="1994265"/>
            <a:ext cx="55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F03D75-ABE7-C07E-2325-789427273A80}"/>
              </a:ext>
            </a:extLst>
          </p:cNvPr>
          <p:cNvSpPr txBox="1"/>
          <p:nvPr/>
        </p:nvSpPr>
        <p:spPr>
          <a:xfrm>
            <a:off x="1128224" y="2288363"/>
            <a:ext cx="54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FFDDA6-8301-4D2B-4DBD-925512D4B427}"/>
              </a:ext>
            </a:extLst>
          </p:cNvPr>
          <p:cNvSpPr txBox="1"/>
          <p:nvPr/>
        </p:nvSpPr>
        <p:spPr>
          <a:xfrm>
            <a:off x="5840496" y="2316070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10885A-8F95-3413-EA91-EFD9C7503506}"/>
              </a:ext>
            </a:extLst>
          </p:cNvPr>
          <p:cNvSpPr txBox="1"/>
          <p:nvPr/>
        </p:nvSpPr>
        <p:spPr>
          <a:xfrm>
            <a:off x="8068959" y="2378602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3C19B-E0A3-BC3F-7975-0A6F00695745}"/>
              </a:ext>
            </a:extLst>
          </p:cNvPr>
          <p:cNvSpPr txBox="1"/>
          <p:nvPr/>
        </p:nvSpPr>
        <p:spPr>
          <a:xfrm>
            <a:off x="2596032" y="2454404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C86E06-AE6E-C958-7176-69D572EB0D9F}"/>
              </a:ext>
            </a:extLst>
          </p:cNvPr>
          <p:cNvSpPr txBox="1"/>
          <p:nvPr/>
        </p:nvSpPr>
        <p:spPr>
          <a:xfrm>
            <a:off x="6096000" y="2515239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A72499-AEBF-3CC0-08F8-DB442279037E}"/>
              </a:ext>
            </a:extLst>
          </p:cNvPr>
          <p:cNvSpPr txBox="1"/>
          <p:nvPr/>
        </p:nvSpPr>
        <p:spPr>
          <a:xfrm>
            <a:off x="9333050" y="2454404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35C21-D474-81DA-7419-F807C2309BB4}"/>
              </a:ext>
            </a:extLst>
          </p:cNvPr>
          <p:cNvSpPr txBox="1"/>
          <p:nvPr/>
        </p:nvSpPr>
        <p:spPr>
          <a:xfrm>
            <a:off x="4325796" y="2549120"/>
            <a:ext cx="5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AAF3D7-A0FB-598A-BC8B-7CCE24EB0E93}"/>
              </a:ext>
            </a:extLst>
          </p:cNvPr>
          <p:cNvSpPr txBox="1"/>
          <p:nvPr/>
        </p:nvSpPr>
        <p:spPr>
          <a:xfrm>
            <a:off x="9831361" y="2642386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B65C85-6018-A80D-7DC4-ACCFEC10BA10}"/>
              </a:ext>
            </a:extLst>
          </p:cNvPr>
          <p:cNvSpPr txBox="1"/>
          <p:nvPr/>
        </p:nvSpPr>
        <p:spPr>
          <a:xfrm>
            <a:off x="2098459" y="2751696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D249F9-4497-4C6D-3D1A-EA65C162E77A}"/>
              </a:ext>
            </a:extLst>
          </p:cNvPr>
          <p:cNvSpPr txBox="1"/>
          <p:nvPr/>
        </p:nvSpPr>
        <p:spPr>
          <a:xfrm>
            <a:off x="10809582" y="2796274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6DA033-CC3A-3A28-F2AA-68D7392941BA}"/>
              </a:ext>
            </a:extLst>
          </p:cNvPr>
          <p:cNvSpPr txBox="1"/>
          <p:nvPr/>
        </p:nvSpPr>
        <p:spPr>
          <a:xfrm>
            <a:off x="6844336" y="2762181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76B3FD-B502-3588-B7CB-7E035A316811}"/>
              </a:ext>
            </a:extLst>
          </p:cNvPr>
          <p:cNvSpPr txBox="1"/>
          <p:nvPr/>
        </p:nvSpPr>
        <p:spPr>
          <a:xfrm>
            <a:off x="3838123" y="2856556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AE6075-5225-1E66-33A6-556245D2629C}"/>
              </a:ext>
            </a:extLst>
          </p:cNvPr>
          <p:cNvSpPr txBox="1"/>
          <p:nvPr/>
        </p:nvSpPr>
        <p:spPr>
          <a:xfrm>
            <a:off x="3098814" y="2762181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B41395-B667-F002-D46A-A0A5F7B3F02D}"/>
              </a:ext>
            </a:extLst>
          </p:cNvPr>
          <p:cNvSpPr txBox="1"/>
          <p:nvPr/>
        </p:nvSpPr>
        <p:spPr>
          <a:xfrm>
            <a:off x="4088763" y="2701559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9E7D66-BE88-C90E-BCD3-891E23B2F3CB}"/>
              </a:ext>
            </a:extLst>
          </p:cNvPr>
          <p:cNvSpPr txBox="1"/>
          <p:nvPr/>
        </p:nvSpPr>
        <p:spPr>
          <a:xfrm>
            <a:off x="1346148" y="2636007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E6AFEE-EC85-3ED6-446B-04D10C189861}"/>
              </a:ext>
            </a:extLst>
          </p:cNvPr>
          <p:cNvSpPr txBox="1"/>
          <p:nvPr/>
        </p:nvSpPr>
        <p:spPr>
          <a:xfrm>
            <a:off x="8822194" y="2796273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D765FD-2891-2885-19FF-BCA2246CC17B}"/>
              </a:ext>
            </a:extLst>
          </p:cNvPr>
          <p:cNvSpPr txBox="1"/>
          <p:nvPr/>
        </p:nvSpPr>
        <p:spPr>
          <a:xfrm>
            <a:off x="6339458" y="2739256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DCF0F9-DA5E-0E46-82C0-0FC4DF98CB0C}"/>
              </a:ext>
            </a:extLst>
          </p:cNvPr>
          <p:cNvSpPr txBox="1"/>
          <p:nvPr/>
        </p:nvSpPr>
        <p:spPr>
          <a:xfrm>
            <a:off x="2837768" y="2896923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FE4FD8-D07D-EBC1-7F02-6AC5DC8E3F70}"/>
              </a:ext>
            </a:extLst>
          </p:cNvPr>
          <p:cNvSpPr txBox="1"/>
          <p:nvPr/>
        </p:nvSpPr>
        <p:spPr>
          <a:xfrm>
            <a:off x="7834841" y="2850805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045C1B-7A3B-5CC1-EDED-49391DDFB3A0}"/>
              </a:ext>
            </a:extLst>
          </p:cNvPr>
          <p:cNvSpPr txBox="1"/>
          <p:nvPr/>
        </p:nvSpPr>
        <p:spPr>
          <a:xfrm>
            <a:off x="1848839" y="3099687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D8D8A6-C2A1-373D-B131-405B765552BA}"/>
              </a:ext>
            </a:extLst>
          </p:cNvPr>
          <p:cNvSpPr txBox="1"/>
          <p:nvPr/>
        </p:nvSpPr>
        <p:spPr>
          <a:xfrm>
            <a:off x="4821487" y="3135746"/>
            <a:ext cx="49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8D5A4-5DB4-EAED-1D3A-1C5914B91B1F}"/>
              </a:ext>
            </a:extLst>
          </p:cNvPr>
          <p:cNvSpPr txBox="1"/>
          <p:nvPr/>
        </p:nvSpPr>
        <p:spPr>
          <a:xfrm>
            <a:off x="1160590" y="347274"/>
            <a:ext cx="47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19682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6E00FE-C7E1-3EF7-5F47-7081FC06432A}"/>
              </a:ext>
            </a:extLst>
          </p:cNvPr>
          <p:cNvSpPr txBox="1"/>
          <p:nvPr/>
        </p:nvSpPr>
        <p:spPr>
          <a:xfrm>
            <a:off x="8782860" y="1507265"/>
            <a:ext cx="3173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ASD significantly increased the plant length which indicated that plants were more vigorous in ASD treatment compared to Non-ASD treatment. Highest plant length was recorded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Extazy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both trials.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AE05A-066F-06B8-2DEC-C2896EEB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1" y="185372"/>
            <a:ext cx="8542979" cy="49521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C35721-1467-95D9-1A3A-3B492716BB45}"/>
              </a:ext>
            </a:extLst>
          </p:cNvPr>
          <p:cNvSpPr txBox="1"/>
          <p:nvPr/>
        </p:nvSpPr>
        <p:spPr>
          <a:xfrm>
            <a:off x="747704" y="5233290"/>
            <a:ext cx="7024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Watermelon plant length taken after 4 weeks of ASD termination.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ASD refers as soil amended with chicken manure + molasses and Non-ASD as control.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55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48C47D-5FAC-8E75-E62C-E76FF54BC263}"/>
              </a:ext>
            </a:extLst>
          </p:cNvPr>
          <p:cNvGraphicFramePr>
            <a:graphicFrameLocks/>
          </p:cNvGraphicFramePr>
          <p:nvPr/>
        </p:nvGraphicFramePr>
        <p:xfrm>
          <a:off x="92364" y="110835"/>
          <a:ext cx="10991272" cy="64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FE3AF0-492D-EA37-25F3-7E697284744C}"/>
              </a:ext>
            </a:extLst>
          </p:cNvPr>
          <p:cNvSpPr txBox="1"/>
          <p:nvPr/>
        </p:nvSpPr>
        <p:spPr>
          <a:xfrm>
            <a:off x="5552186" y="949084"/>
            <a:ext cx="353682" cy="3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90266-732D-F862-A30A-F71BCC54CA5E}"/>
              </a:ext>
            </a:extLst>
          </p:cNvPr>
          <p:cNvSpPr txBox="1"/>
          <p:nvPr/>
        </p:nvSpPr>
        <p:spPr>
          <a:xfrm>
            <a:off x="8406572" y="1332343"/>
            <a:ext cx="43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DEC3A-0959-AC99-A911-CE605AE39485}"/>
              </a:ext>
            </a:extLst>
          </p:cNvPr>
          <p:cNvSpPr txBox="1"/>
          <p:nvPr/>
        </p:nvSpPr>
        <p:spPr>
          <a:xfrm>
            <a:off x="6462754" y="1700505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845D3-D0DD-BDB6-F5FF-DAC0700377E7}"/>
              </a:ext>
            </a:extLst>
          </p:cNvPr>
          <p:cNvSpPr txBox="1"/>
          <p:nvPr/>
        </p:nvSpPr>
        <p:spPr>
          <a:xfrm>
            <a:off x="1033234" y="1854393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38CF-3B7C-37BE-9FD0-DC69214CA432}"/>
              </a:ext>
            </a:extLst>
          </p:cNvPr>
          <p:cNvSpPr txBox="1"/>
          <p:nvPr/>
        </p:nvSpPr>
        <p:spPr>
          <a:xfrm>
            <a:off x="8900486" y="1935230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7B58B-EA06-9723-BD00-7180B20DE47C}"/>
              </a:ext>
            </a:extLst>
          </p:cNvPr>
          <p:cNvSpPr txBox="1"/>
          <p:nvPr/>
        </p:nvSpPr>
        <p:spPr>
          <a:xfrm>
            <a:off x="1539327" y="1952273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F9BA1-420B-6E7D-BC06-0F27A5631EB0}"/>
              </a:ext>
            </a:extLst>
          </p:cNvPr>
          <p:cNvSpPr txBox="1"/>
          <p:nvPr/>
        </p:nvSpPr>
        <p:spPr>
          <a:xfrm>
            <a:off x="1766316" y="2243007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AC156-01C9-3368-93FC-2A3283DE7BA8}"/>
              </a:ext>
            </a:extLst>
          </p:cNvPr>
          <p:cNvSpPr txBox="1"/>
          <p:nvPr/>
        </p:nvSpPr>
        <p:spPr>
          <a:xfrm>
            <a:off x="9165254" y="2162170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B4039-6599-072F-C30A-2A9CAF68A1C5}"/>
              </a:ext>
            </a:extLst>
          </p:cNvPr>
          <p:cNvSpPr txBox="1"/>
          <p:nvPr/>
        </p:nvSpPr>
        <p:spPr>
          <a:xfrm>
            <a:off x="10398190" y="2336839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D8B51-F28C-666B-E353-631626102E4C}"/>
              </a:ext>
            </a:extLst>
          </p:cNvPr>
          <p:cNvSpPr txBox="1"/>
          <p:nvPr/>
        </p:nvSpPr>
        <p:spPr>
          <a:xfrm>
            <a:off x="2976125" y="2274971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C4E54-F936-B3AC-8CB0-AF59AF2B7109}"/>
              </a:ext>
            </a:extLst>
          </p:cNvPr>
          <p:cNvSpPr txBox="1"/>
          <p:nvPr/>
        </p:nvSpPr>
        <p:spPr>
          <a:xfrm>
            <a:off x="5697223" y="2469947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AE78F-6603-2C0E-155F-8D8219054E75}"/>
              </a:ext>
            </a:extLst>
          </p:cNvPr>
          <p:cNvSpPr txBox="1"/>
          <p:nvPr/>
        </p:nvSpPr>
        <p:spPr>
          <a:xfrm>
            <a:off x="7478443" y="2490728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9322B-F13B-BC8B-9937-FCF44E35D545}"/>
              </a:ext>
            </a:extLst>
          </p:cNvPr>
          <p:cNvSpPr txBox="1"/>
          <p:nvPr/>
        </p:nvSpPr>
        <p:spPr>
          <a:xfrm>
            <a:off x="2510499" y="2550784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5ED1D-2C9B-A446-0843-6C9D64CD79CA}"/>
              </a:ext>
            </a:extLst>
          </p:cNvPr>
          <p:cNvSpPr txBox="1"/>
          <p:nvPr/>
        </p:nvSpPr>
        <p:spPr>
          <a:xfrm>
            <a:off x="3483515" y="2598396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C437C5-E496-C8BF-C956-BC56C3E38DF3}"/>
              </a:ext>
            </a:extLst>
          </p:cNvPr>
          <p:cNvSpPr txBox="1"/>
          <p:nvPr/>
        </p:nvSpPr>
        <p:spPr>
          <a:xfrm>
            <a:off x="6716449" y="2644616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D4CFEE-EC43-46E5-4FA3-5439403836D5}"/>
              </a:ext>
            </a:extLst>
          </p:cNvPr>
          <p:cNvSpPr txBox="1"/>
          <p:nvPr/>
        </p:nvSpPr>
        <p:spPr>
          <a:xfrm>
            <a:off x="3995351" y="2575867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3378CF-AAC2-B556-6A12-1B788CB8C0A7}"/>
              </a:ext>
            </a:extLst>
          </p:cNvPr>
          <p:cNvSpPr txBox="1"/>
          <p:nvPr/>
        </p:nvSpPr>
        <p:spPr>
          <a:xfrm>
            <a:off x="7985833" y="2565236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80332-8A90-E3E2-0296-BF29CDF8EEAB}"/>
              </a:ext>
            </a:extLst>
          </p:cNvPr>
          <p:cNvSpPr txBox="1"/>
          <p:nvPr/>
        </p:nvSpPr>
        <p:spPr>
          <a:xfrm>
            <a:off x="6961854" y="2702991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7E76D-80B3-7668-6B35-19B33C5FA50D}"/>
              </a:ext>
            </a:extLst>
          </p:cNvPr>
          <p:cNvSpPr txBox="1"/>
          <p:nvPr/>
        </p:nvSpPr>
        <p:spPr>
          <a:xfrm>
            <a:off x="10651885" y="2793012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90DADF-E550-B7BF-D1D5-7EF8C6D211E0}"/>
              </a:ext>
            </a:extLst>
          </p:cNvPr>
          <p:cNvSpPr txBox="1"/>
          <p:nvPr/>
        </p:nvSpPr>
        <p:spPr>
          <a:xfrm>
            <a:off x="1260683" y="2793011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0CAB5-4565-38B9-BC7A-8902D1C7343F}"/>
              </a:ext>
            </a:extLst>
          </p:cNvPr>
          <p:cNvSpPr txBox="1"/>
          <p:nvPr/>
        </p:nvSpPr>
        <p:spPr>
          <a:xfrm>
            <a:off x="8685586" y="2883644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934574-8601-9F5A-93F6-3CF7F8CCB7EF}"/>
              </a:ext>
            </a:extLst>
          </p:cNvPr>
          <p:cNvSpPr txBox="1"/>
          <p:nvPr/>
        </p:nvSpPr>
        <p:spPr>
          <a:xfrm>
            <a:off x="7699598" y="2939107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4D54D1-35E0-6E05-F5EF-0A4F1A638886}"/>
              </a:ext>
            </a:extLst>
          </p:cNvPr>
          <p:cNvSpPr txBox="1"/>
          <p:nvPr/>
        </p:nvSpPr>
        <p:spPr>
          <a:xfrm>
            <a:off x="2026214" y="2914355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E9B44E-78B1-1614-57B2-F5988E9DCBE9}"/>
              </a:ext>
            </a:extLst>
          </p:cNvPr>
          <p:cNvSpPr txBox="1"/>
          <p:nvPr/>
        </p:nvSpPr>
        <p:spPr>
          <a:xfrm>
            <a:off x="5955364" y="3026023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92D5D-543A-8D7A-A198-D95881CA05C5}"/>
              </a:ext>
            </a:extLst>
          </p:cNvPr>
          <p:cNvSpPr txBox="1"/>
          <p:nvPr/>
        </p:nvSpPr>
        <p:spPr>
          <a:xfrm>
            <a:off x="3263058" y="3059601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5849C1-2CF4-C1B9-3BBB-6F56B533D58F}"/>
              </a:ext>
            </a:extLst>
          </p:cNvPr>
          <p:cNvSpPr txBox="1"/>
          <p:nvPr/>
        </p:nvSpPr>
        <p:spPr>
          <a:xfrm>
            <a:off x="2284355" y="3020008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00732-0010-1ADB-EF38-C71B9381EEC2}"/>
              </a:ext>
            </a:extLst>
          </p:cNvPr>
          <p:cNvSpPr txBox="1"/>
          <p:nvPr/>
        </p:nvSpPr>
        <p:spPr>
          <a:xfrm>
            <a:off x="9912091" y="3161964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6EDD2B-1860-844C-52C4-F6918D4A0DAD}"/>
              </a:ext>
            </a:extLst>
          </p:cNvPr>
          <p:cNvSpPr txBox="1"/>
          <p:nvPr/>
        </p:nvSpPr>
        <p:spPr>
          <a:xfrm>
            <a:off x="7224748" y="3191421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30C284-DD88-E185-F6AE-57A7A0E185BC}"/>
              </a:ext>
            </a:extLst>
          </p:cNvPr>
          <p:cNvSpPr txBox="1"/>
          <p:nvPr/>
        </p:nvSpPr>
        <p:spPr>
          <a:xfrm>
            <a:off x="4476346" y="3111374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DF9FFC-DCAB-CCFF-8BE8-F43D4529775D}"/>
              </a:ext>
            </a:extLst>
          </p:cNvPr>
          <p:cNvSpPr txBox="1"/>
          <p:nvPr/>
        </p:nvSpPr>
        <p:spPr>
          <a:xfrm>
            <a:off x="5305877" y="3852634"/>
            <a:ext cx="353682" cy="3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F317D7-9C08-E4F0-D34F-3FB04CAA8D72}"/>
              </a:ext>
            </a:extLst>
          </p:cNvPr>
          <p:cNvSpPr txBox="1"/>
          <p:nvPr/>
        </p:nvSpPr>
        <p:spPr>
          <a:xfrm>
            <a:off x="4753315" y="3694967"/>
            <a:ext cx="42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69DF9F-A693-B8CC-E2D9-68241CB68821}"/>
              </a:ext>
            </a:extLst>
          </p:cNvPr>
          <p:cNvSpPr txBox="1"/>
          <p:nvPr/>
        </p:nvSpPr>
        <p:spPr>
          <a:xfrm>
            <a:off x="4246183" y="3306177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79952F-D251-68AC-B79B-02E02139ABF5}"/>
              </a:ext>
            </a:extLst>
          </p:cNvPr>
          <p:cNvSpPr txBox="1"/>
          <p:nvPr/>
        </p:nvSpPr>
        <p:spPr>
          <a:xfrm>
            <a:off x="3714352" y="3229137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5253C1-B428-A84B-8C17-65C016939EDC}"/>
              </a:ext>
            </a:extLst>
          </p:cNvPr>
          <p:cNvSpPr txBox="1"/>
          <p:nvPr/>
        </p:nvSpPr>
        <p:spPr>
          <a:xfrm>
            <a:off x="2764194" y="3650749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A5BDC-2ACA-C788-4584-CCD2C83E111E}"/>
              </a:ext>
            </a:extLst>
          </p:cNvPr>
          <p:cNvSpPr txBox="1"/>
          <p:nvPr/>
        </p:nvSpPr>
        <p:spPr>
          <a:xfrm>
            <a:off x="6220034" y="3191420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C4906-9EE4-823C-3649-FBF67E9C5312}"/>
              </a:ext>
            </a:extLst>
          </p:cNvPr>
          <p:cNvSpPr txBox="1"/>
          <p:nvPr/>
        </p:nvSpPr>
        <p:spPr>
          <a:xfrm>
            <a:off x="8208780" y="3246884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907612-49EC-FD7B-87B2-D4B8D044E180}"/>
              </a:ext>
            </a:extLst>
          </p:cNvPr>
          <p:cNvSpPr txBox="1"/>
          <p:nvPr/>
        </p:nvSpPr>
        <p:spPr>
          <a:xfrm>
            <a:off x="10165786" y="3650749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E5986-59F1-6CE7-957E-D0BF5333E35C}"/>
              </a:ext>
            </a:extLst>
          </p:cNvPr>
          <p:cNvSpPr txBox="1"/>
          <p:nvPr/>
        </p:nvSpPr>
        <p:spPr>
          <a:xfrm>
            <a:off x="9435285" y="3302275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E96AA1-66F9-BD5F-A86F-8737B1624312}"/>
              </a:ext>
            </a:extLst>
          </p:cNvPr>
          <p:cNvSpPr txBox="1"/>
          <p:nvPr/>
        </p:nvSpPr>
        <p:spPr>
          <a:xfrm>
            <a:off x="9684663" y="3330335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B81B4E-97D7-B978-A83A-39528D2D6CDC}"/>
              </a:ext>
            </a:extLst>
          </p:cNvPr>
          <p:cNvSpPr txBox="1"/>
          <p:nvPr/>
        </p:nvSpPr>
        <p:spPr>
          <a:xfrm>
            <a:off x="4979413" y="3315852"/>
            <a:ext cx="50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46BDA-773E-19A2-5598-42E7673BDF7C}"/>
              </a:ext>
            </a:extLst>
          </p:cNvPr>
          <p:cNvSpPr txBox="1"/>
          <p:nvPr/>
        </p:nvSpPr>
        <p:spPr>
          <a:xfrm>
            <a:off x="1069203" y="627782"/>
            <a:ext cx="50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409552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9D8523-064B-FB31-A644-C413178AEFCA}"/>
              </a:ext>
            </a:extLst>
          </p:cNvPr>
          <p:cNvGraphicFramePr>
            <a:graphicFrameLocks/>
          </p:cNvGraphicFramePr>
          <p:nvPr/>
        </p:nvGraphicFramePr>
        <p:xfrm>
          <a:off x="535709" y="240145"/>
          <a:ext cx="11139055" cy="612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0D17F1-6725-EB71-2827-DE2F96B70AE9}"/>
              </a:ext>
            </a:extLst>
          </p:cNvPr>
          <p:cNvSpPr txBox="1"/>
          <p:nvPr/>
        </p:nvSpPr>
        <p:spPr>
          <a:xfrm>
            <a:off x="5961007" y="1148570"/>
            <a:ext cx="44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BEF62D-6651-CBD6-D887-79450DC1AB33}"/>
              </a:ext>
            </a:extLst>
          </p:cNvPr>
          <p:cNvSpPr txBox="1"/>
          <p:nvPr/>
        </p:nvSpPr>
        <p:spPr>
          <a:xfrm>
            <a:off x="9017381" y="1234440"/>
            <a:ext cx="353682" cy="3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CA65A3-B3DC-2891-C83C-CD08298624BB}"/>
              </a:ext>
            </a:extLst>
          </p:cNvPr>
          <p:cNvSpPr txBox="1"/>
          <p:nvPr/>
        </p:nvSpPr>
        <p:spPr>
          <a:xfrm>
            <a:off x="9484760" y="1456347"/>
            <a:ext cx="44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377F8F-981F-4E20-C65C-BBFE9ABC2A37}"/>
              </a:ext>
            </a:extLst>
          </p:cNvPr>
          <p:cNvSpPr txBox="1"/>
          <p:nvPr/>
        </p:nvSpPr>
        <p:spPr>
          <a:xfrm>
            <a:off x="6951424" y="1688260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35D188-4BE3-940D-8769-B0AE223EF0C8}"/>
              </a:ext>
            </a:extLst>
          </p:cNvPr>
          <p:cNvSpPr txBox="1"/>
          <p:nvPr/>
        </p:nvSpPr>
        <p:spPr>
          <a:xfrm>
            <a:off x="1504472" y="2034916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7DBFF3-6285-7C4B-C69C-7CA7BA542992}"/>
              </a:ext>
            </a:extLst>
          </p:cNvPr>
          <p:cNvSpPr txBox="1"/>
          <p:nvPr/>
        </p:nvSpPr>
        <p:spPr>
          <a:xfrm>
            <a:off x="1974923" y="2076738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90476A-D40B-CC62-2AE6-A2D6A6AD400A}"/>
              </a:ext>
            </a:extLst>
          </p:cNvPr>
          <p:cNvSpPr txBox="1"/>
          <p:nvPr/>
        </p:nvSpPr>
        <p:spPr>
          <a:xfrm>
            <a:off x="6199907" y="2342693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E7063B-653D-617F-33D9-77B3DB88F1B2}"/>
              </a:ext>
            </a:extLst>
          </p:cNvPr>
          <p:cNvSpPr txBox="1"/>
          <p:nvPr/>
        </p:nvSpPr>
        <p:spPr>
          <a:xfrm>
            <a:off x="2699726" y="2416319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B9E5E9-7619-5D9D-DD9F-ACBD9AB5B8D8}"/>
              </a:ext>
            </a:extLst>
          </p:cNvPr>
          <p:cNvSpPr txBox="1"/>
          <p:nvPr/>
        </p:nvSpPr>
        <p:spPr>
          <a:xfrm>
            <a:off x="9700088" y="2509555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2641CD-8F02-E780-B266-6FB6FDADE832}"/>
              </a:ext>
            </a:extLst>
          </p:cNvPr>
          <p:cNvSpPr txBox="1"/>
          <p:nvPr/>
        </p:nvSpPr>
        <p:spPr>
          <a:xfrm>
            <a:off x="7205776" y="2619105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5B99E2-0D27-BED4-8675-8DDD5FF91735}"/>
              </a:ext>
            </a:extLst>
          </p:cNvPr>
          <p:cNvSpPr txBox="1"/>
          <p:nvPr/>
        </p:nvSpPr>
        <p:spPr>
          <a:xfrm>
            <a:off x="3475891" y="2650470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58EDF6-5D8C-7D66-1FEB-DFEF0639C42C}"/>
              </a:ext>
            </a:extLst>
          </p:cNvPr>
          <p:cNvSpPr txBox="1"/>
          <p:nvPr/>
        </p:nvSpPr>
        <p:spPr>
          <a:xfrm>
            <a:off x="9194222" y="2646181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9ECF43-26C7-667A-E4BA-B0A2611EDB91}"/>
              </a:ext>
            </a:extLst>
          </p:cNvPr>
          <p:cNvSpPr txBox="1"/>
          <p:nvPr/>
        </p:nvSpPr>
        <p:spPr>
          <a:xfrm>
            <a:off x="2231582" y="2663443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159786-51D2-A6CC-EB75-D36774877FD0}"/>
              </a:ext>
            </a:extLst>
          </p:cNvPr>
          <p:cNvSpPr txBox="1"/>
          <p:nvPr/>
        </p:nvSpPr>
        <p:spPr>
          <a:xfrm>
            <a:off x="1715184" y="2708018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B4F3A1-6224-CBF9-AEA5-9977E27EA273}"/>
              </a:ext>
            </a:extLst>
          </p:cNvPr>
          <p:cNvSpPr txBox="1"/>
          <p:nvPr/>
        </p:nvSpPr>
        <p:spPr>
          <a:xfrm>
            <a:off x="2991287" y="2708017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D43E69-86AF-5364-447F-B7A5EE854834}"/>
              </a:ext>
            </a:extLst>
          </p:cNvPr>
          <p:cNvSpPr txBox="1"/>
          <p:nvPr/>
        </p:nvSpPr>
        <p:spPr>
          <a:xfrm>
            <a:off x="11154010" y="2772993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7C21ED-EC61-863B-8A50-AF8D6F7A9031}"/>
              </a:ext>
            </a:extLst>
          </p:cNvPr>
          <p:cNvSpPr txBox="1"/>
          <p:nvPr/>
        </p:nvSpPr>
        <p:spPr>
          <a:xfrm>
            <a:off x="4214343" y="2772992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D-J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2CDFC7-DB95-4EFA-2A5A-7FF2F2944551}"/>
              </a:ext>
            </a:extLst>
          </p:cNvPr>
          <p:cNvSpPr txBox="1"/>
          <p:nvPr/>
        </p:nvSpPr>
        <p:spPr>
          <a:xfrm>
            <a:off x="2495997" y="2800069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D-J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9F7FE7-9BDB-AC09-2BA3-E67E22B17568}"/>
              </a:ext>
            </a:extLst>
          </p:cNvPr>
          <p:cNvSpPr txBox="1"/>
          <p:nvPr/>
        </p:nvSpPr>
        <p:spPr>
          <a:xfrm>
            <a:off x="6449268" y="2880016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D-J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D51E51-2A16-F5D4-19D0-EA6C3CCE9FB3}"/>
              </a:ext>
            </a:extLst>
          </p:cNvPr>
          <p:cNvSpPr txBox="1"/>
          <p:nvPr/>
        </p:nvSpPr>
        <p:spPr>
          <a:xfrm>
            <a:off x="3954956" y="2840260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D-J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1D2A53-BDF6-6806-70B0-736DF830D190}"/>
              </a:ext>
            </a:extLst>
          </p:cNvPr>
          <p:cNvSpPr txBox="1"/>
          <p:nvPr/>
        </p:nvSpPr>
        <p:spPr>
          <a:xfrm>
            <a:off x="7455137" y="2794326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D-J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97EF34-C44A-B096-6D2F-D96B4680CE69}"/>
              </a:ext>
            </a:extLst>
          </p:cNvPr>
          <p:cNvSpPr txBox="1"/>
          <p:nvPr/>
        </p:nvSpPr>
        <p:spPr>
          <a:xfrm>
            <a:off x="4979733" y="2926879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2E3036-F89B-88E9-1829-8583C215B954}"/>
              </a:ext>
            </a:extLst>
          </p:cNvPr>
          <p:cNvSpPr txBox="1"/>
          <p:nvPr/>
        </p:nvSpPr>
        <p:spPr>
          <a:xfrm>
            <a:off x="4459620" y="2880016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A6CCAB-2657-9CE4-C067-F574CC201DF8}"/>
              </a:ext>
            </a:extLst>
          </p:cNvPr>
          <p:cNvSpPr txBox="1"/>
          <p:nvPr/>
        </p:nvSpPr>
        <p:spPr>
          <a:xfrm>
            <a:off x="4699200" y="2926880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526712-DF86-FB35-8721-315AFC243284}"/>
              </a:ext>
            </a:extLst>
          </p:cNvPr>
          <p:cNvSpPr txBox="1"/>
          <p:nvPr/>
        </p:nvSpPr>
        <p:spPr>
          <a:xfrm>
            <a:off x="5227537" y="2926878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736F6E-FE91-53CF-9B9C-5496D0E22C3A}"/>
              </a:ext>
            </a:extLst>
          </p:cNvPr>
          <p:cNvSpPr txBox="1"/>
          <p:nvPr/>
        </p:nvSpPr>
        <p:spPr>
          <a:xfrm>
            <a:off x="10929630" y="2880015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E3D3D9-8996-7DDF-B68A-70FF1FBBB284}"/>
              </a:ext>
            </a:extLst>
          </p:cNvPr>
          <p:cNvSpPr txBox="1"/>
          <p:nvPr/>
        </p:nvSpPr>
        <p:spPr>
          <a:xfrm>
            <a:off x="8702123" y="2994223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56CD9A-66CA-A207-7E61-87AB9ED345FE}"/>
              </a:ext>
            </a:extLst>
          </p:cNvPr>
          <p:cNvSpPr txBox="1"/>
          <p:nvPr/>
        </p:nvSpPr>
        <p:spPr>
          <a:xfrm>
            <a:off x="3727965" y="3014027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824F73-8359-B6DB-26D1-D04D8FF06DC5}"/>
              </a:ext>
            </a:extLst>
          </p:cNvPr>
          <p:cNvSpPr txBox="1"/>
          <p:nvPr/>
        </p:nvSpPr>
        <p:spPr>
          <a:xfrm>
            <a:off x="6728176" y="3046803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A747CD-E40B-CE51-81E5-5A822E6E380A}"/>
              </a:ext>
            </a:extLst>
          </p:cNvPr>
          <p:cNvSpPr txBox="1"/>
          <p:nvPr/>
        </p:nvSpPr>
        <p:spPr>
          <a:xfrm>
            <a:off x="10437531" y="3020917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7D13E6-5B58-56AA-60DD-D018433C1AC6}"/>
              </a:ext>
            </a:extLst>
          </p:cNvPr>
          <p:cNvSpPr txBox="1"/>
          <p:nvPr/>
        </p:nvSpPr>
        <p:spPr>
          <a:xfrm>
            <a:off x="10174784" y="3088328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8A1F73-0508-A8D2-C326-81C676CB1DDE}"/>
              </a:ext>
            </a:extLst>
          </p:cNvPr>
          <p:cNvSpPr txBox="1"/>
          <p:nvPr/>
        </p:nvSpPr>
        <p:spPr>
          <a:xfrm>
            <a:off x="9928827" y="3154119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FA4DC8-8B46-3ECD-80B5-CC29F34483FC}"/>
              </a:ext>
            </a:extLst>
          </p:cNvPr>
          <p:cNvSpPr txBox="1"/>
          <p:nvPr/>
        </p:nvSpPr>
        <p:spPr>
          <a:xfrm>
            <a:off x="8433612" y="3024286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CED91A6-AB1E-16F2-31A9-2004B6F4E87F}"/>
              </a:ext>
            </a:extLst>
          </p:cNvPr>
          <p:cNvSpPr txBox="1"/>
          <p:nvPr/>
        </p:nvSpPr>
        <p:spPr>
          <a:xfrm>
            <a:off x="7967531" y="3121223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E-J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D5F363-3B9A-7E9C-10F4-5A432BEDB8D5}"/>
              </a:ext>
            </a:extLst>
          </p:cNvPr>
          <p:cNvSpPr txBox="1"/>
          <p:nvPr/>
        </p:nvSpPr>
        <p:spPr>
          <a:xfrm>
            <a:off x="7721389" y="3294231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F-J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FA9C32-AFE2-A495-F540-FB366571A1E6}"/>
              </a:ext>
            </a:extLst>
          </p:cNvPr>
          <p:cNvSpPr txBox="1"/>
          <p:nvPr/>
        </p:nvSpPr>
        <p:spPr>
          <a:xfrm>
            <a:off x="8221791" y="3332134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F-J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0454C37-CC74-D27D-0C09-2D360EE7DCD1}"/>
              </a:ext>
            </a:extLst>
          </p:cNvPr>
          <p:cNvSpPr txBox="1"/>
          <p:nvPr/>
        </p:nvSpPr>
        <p:spPr>
          <a:xfrm>
            <a:off x="5488437" y="3429000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G-J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828EBE6-B17D-000A-1A2B-AD13C6FE1CFB}"/>
              </a:ext>
            </a:extLst>
          </p:cNvPr>
          <p:cNvSpPr txBox="1"/>
          <p:nvPr/>
        </p:nvSpPr>
        <p:spPr>
          <a:xfrm>
            <a:off x="10690363" y="3491052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H-J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3BCC0A-DE13-11C4-2824-BE9216F92DD5}"/>
              </a:ext>
            </a:extLst>
          </p:cNvPr>
          <p:cNvSpPr txBox="1"/>
          <p:nvPr/>
        </p:nvSpPr>
        <p:spPr>
          <a:xfrm>
            <a:off x="5761521" y="3486022"/>
            <a:ext cx="5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1EE64A3-5909-9D03-CCE3-B655E763A570}"/>
              </a:ext>
            </a:extLst>
          </p:cNvPr>
          <p:cNvSpPr txBox="1"/>
          <p:nvPr/>
        </p:nvSpPr>
        <p:spPr>
          <a:xfrm>
            <a:off x="3324377" y="3539374"/>
            <a:ext cx="35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DF9BC-6074-93FA-AE6F-4076EA755CAE}"/>
              </a:ext>
            </a:extLst>
          </p:cNvPr>
          <p:cNvSpPr txBox="1"/>
          <p:nvPr/>
        </p:nvSpPr>
        <p:spPr>
          <a:xfrm>
            <a:off x="1528325" y="678561"/>
            <a:ext cx="50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C3BE4-3448-AB8B-B527-C4A6BAA4A464}"/>
              </a:ext>
            </a:extLst>
          </p:cNvPr>
          <p:cNvSpPr txBox="1"/>
          <p:nvPr/>
        </p:nvSpPr>
        <p:spPr>
          <a:xfrm>
            <a:off x="1644351" y="6172025"/>
            <a:ext cx="10170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Watermelon plant biomass taken after 4 weeks of ASD termination.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ASD refers as soil amended with chicken manure + molasses and Non-ASD as control.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2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630</Words>
  <Application>Microsoft Office PowerPoint</Application>
  <PresentationFormat>Widescreen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High Tunnel Study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Tunnel Study</dc:title>
  <dc:creator>Sohaib Chattha</dc:creator>
  <cp:lastModifiedBy>Matthew A Cutulle</cp:lastModifiedBy>
  <cp:revision>2</cp:revision>
  <dcterms:created xsi:type="dcterms:W3CDTF">2024-03-30T21:36:10Z</dcterms:created>
  <dcterms:modified xsi:type="dcterms:W3CDTF">2024-03-30T23:26:32Z</dcterms:modified>
</cp:coreProperties>
</file>