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0"/>
  </p:notesMasterIdLst>
  <p:sldIdLst>
    <p:sldId id="256" r:id="rId2"/>
    <p:sldId id="272" r:id="rId3"/>
    <p:sldId id="268" r:id="rId4"/>
    <p:sldId id="264" r:id="rId5"/>
    <p:sldId id="267" r:id="rId6"/>
    <p:sldId id="259" r:id="rId7"/>
    <p:sldId id="270" r:id="rId8"/>
    <p:sldId id="271" r:id="rId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ibils, Andres - REE-NIFA, Kansas City, MO" initials="CA-RKCM" lastIdx="4" clrIdx="0">
    <p:extLst>
      <p:ext uri="{19B8F6BF-5375-455C-9EA6-DF929625EA0E}">
        <p15:presenceInfo xmlns:p15="http://schemas.microsoft.com/office/powerpoint/2012/main" userId="S::Andres.Cibils@usda.gov::837a4a83-102e-4331-9bc1-ff94f76fe855" providerId="AD"/>
      </p:ext>
    </p:extLst>
  </p:cmAuthor>
  <p:cmAuthor id="2" name="Campbell, Amber - REE-NIFA, Kansas City, MO" initials="CA-RKCM" lastIdx="1" clrIdx="1">
    <p:extLst>
      <p:ext uri="{19B8F6BF-5375-455C-9EA6-DF929625EA0E}">
        <p15:presenceInfo xmlns:p15="http://schemas.microsoft.com/office/powerpoint/2012/main" userId="S::Amber.Campbell@usda.gov::7ee9b689-79ec-4b8d-a887-f11a63353a1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D57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E8CBA42-1BEC-4187-B86F-9FA59F804CA7}" v="1746" dt="2022-07-13T20:16:54.738"/>
    <p1510:client id="{63C35FBB-D70A-4E89-A2B1-CE707E3AB47C}" v="94" dt="2022-07-13T19:25:15.235"/>
    <p1510:client id="{95AC6B99-718A-4C09-A57E-D916DC5EFDBB}" v="241" dt="2022-07-13T19:44:19.697"/>
    <p1510:client id="{AFFB4144-FCBD-4084-AD32-2B3457A7E4F3}" v="2" dt="2022-07-20T18:58:39.145"/>
    <p1510:client id="{B83617B9-17E6-46DE-8AD8-D9CC0053BE0E}" v="6" dt="2022-06-01T17:40:04.073"/>
    <p1510:client id="{DE635D4B-1224-4FD4-8F9C-12C946A20CD3}" v="121" dt="2022-07-13T19:57:51.08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D03447BB-5D67-496B-8E87-E561075AD55C}" styleName="Dark Style 1 - Accent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142" autoAdjust="0"/>
    <p:restoredTop sz="95707"/>
  </p:normalViewPr>
  <p:slideViewPr>
    <p:cSldViewPr snapToGrid="0">
      <p:cViewPr varScale="1">
        <p:scale>
          <a:sx n="104" d="100"/>
          <a:sy n="104" d="100"/>
        </p:scale>
        <p:origin x="792" y="19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6"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CACC576-0992-4E5D-9C1C-D5B25367EC72}" type="datetimeFigureOut">
              <a:t>8/3/22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561C01B-FBE8-4DA1-B2D1-7F8F7ABB3652}" type="slidenum">
              <a:t>‹#›</a:t>
            </a:fld>
            <a:endParaRPr lang="en-US"/>
          </a:p>
        </p:txBody>
      </p:sp>
    </p:spTree>
    <p:extLst>
      <p:ext uri="{BB962C8B-B14F-4D97-AF65-F5344CB8AC3E}">
        <p14:creationId xmlns:p14="http://schemas.microsoft.com/office/powerpoint/2010/main" val="17478330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561C01B-FBE8-4DA1-B2D1-7F8F7ABB3652}" type="slidenum">
              <a:rPr lang="en-US" smtClean="0"/>
              <a:t>1</a:t>
            </a:fld>
            <a:endParaRPr lang="en-US"/>
          </a:p>
        </p:txBody>
      </p:sp>
    </p:spTree>
    <p:extLst>
      <p:ext uri="{BB962C8B-B14F-4D97-AF65-F5344CB8AC3E}">
        <p14:creationId xmlns:p14="http://schemas.microsoft.com/office/powerpoint/2010/main" val="29078962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Conceptual diagram showing the importance of collaborative science and public outreach in the Three Sisters Intercropping Network (3SI-Net) project.  The Iowa State University 3SI Research Experiment (ISU-3SI) receives input from an Advisory Board composed of Native Americans (many of whom are also Collaborators or Participants).  This feedback between the ISU-3SI and Advisory Board drives the logistics and research agenda at the main research experiment and extension activities that engage Native Collaborators and Participants wanting to grow the Three Sisters and/or conduct DIY soil health measurements.  Photos: Left, M.D. McDaniel photo of Nebraska Indian Community College garden in Santee, NE; Right, E.M. </a:t>
            </a:r>
            <a:r>
              <a:rPr lang="en-US" dirty="0" err="1"/>
              <a:t>Herrighty</a:t>
            </a:r>
            <a:r>
              <a:rPr lang="en-US" dirty="0"/>
              <a:t> photo of ISU-3SI Research Experiment near Story City, IA</a:t>
            </a:r>
          </a:p>
        </p:txBody>
      </p:sp>
      <p:sp>
        <p:nvSpPr>
          <p:cNvPr id="4" name="Slide Number Placeholder 3"/>
          <p:cNvSpPr>
            <a:spLocks noGrp="1"/>
          </p:cNvSpPr>
          <p:nvPr>
            <p:ph type="sldNum" sz="quarter" idx="5"/>
          </p:nvPr>
        </p:nvSpPr>
        <p:spPr/>
        <p:txBody>
          <a:bodyPr/>
          <a:lstStyle/>
          <a:p>
            <a:fld id="{3561C01B-FBE8-4DA1-B2D1-7F8F7ABB3652}" type="slidenum">
              <a:rPr lang="en-US"/>
              <a:t>3</a:t>
            </a:fld>
            <a:endParaRPr lang="en-US"/>
          </a:p>
        </p:txBody>
      </p:sp>
    </p:spTree>
    <p:extLst>
      <p:ext uri="{BB962C8B-B14F-4D97-AF65-F5344CB8AC3E}">
        <p14:creationId xmlns:p14="http://schemas.microsoft.com/office/powerpoint/2010/main" val="37273434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561C01B-FBE8-4DA1-B2D1-7F8F7ABB3652}" type="slidenum">
              <a:rPr lang="en-US" smtClean="0"/>
              <a:t>4</a:t>
            </a:fld>
            <a:endParaRPr lang="en-US"/>
          </a:p>
        </p:txBody>
      </p:sp>
    </p:spTree>
    <p:extLst>
      <p:ext uri="{BB962C8B-B14F-4D97-AF65-F5344CB8AC3E}">
        <p14:creationId xmlns:p14="http://schemas.microsoft.com/office/powerpoint/2010/main" val="19586616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3561C01B-FBE8-4DA1-B2D1-7F8F7ABB3652}" type="slidenum">
              <a:t>6</a:t>
            </a:fld>
            <a:endParaRPr lang="en-US"/>
          </a:p>
        </p:txBody>
      </p:sp>
    </p:spTree>
    <p:extLst>
      <p:ext uri="{BB962C8B-B14F-4D97-AF65-F5344CB8AC3E}">
        <p14:creationId xmlns:p14="http://schemas.microsoft.com/office/powerpoint/2010/main" val="15038908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A483A8-1F73-496B-A590-ECB3FFC7366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DFB7C1C-5D80-4D95-8DD7-6D6F99C3C30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7956050-A375-4CD6-8DC3-E4328A0F64CE}"/>
              </a:ext>
            </a:extLst>
          </p:cNvPr>
          <p:cNvSpPr>
            <a:spLocks noGrp="1"/>
          </p:cNvSpPr>
          <p:nvPr>
            <p:ph type="dt" sz="half" idx="10"/>
          </p:nvPr>
        </p:nvSpPr>
        <p:spPr/>
        <p:txBody>
          <a:bodyPr/>
          <a:lstStyle/>
          <a:p>
            <a:fld id="{7CE7FED7-783C-4591-8004-4CA48BA587FB}" type="datetimeFigureOut">
              <a:rPr lang="en-US" smtClean="0"/>
              <a:t>8/3/22</a:t>
            </a:fld>
            <a:endParaRPr lang="en-US"/>
          </a:p>
        </p:txBody>
      </p:sp>
      <p:sp>
        <p:nvSpPr>
          <p:cNvPr id="5" name="Footer Placeholder 4">
            <a:extLst>
              <a:ext uri="{FF2B5EF4-FFF2-40B4-BE49-F238E27FC236}">
                <a16:creationId xmlns:a16="http://schemas.microsoft.com/office/drawing/2014/main" id="{2E1AF90F-86BD-4C3B-892D-8B33AEB863B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1FF8E46-01F0-4393-B0FA-103F2B56C9B5}"/>
              </a:ext>
            </a:extLst>
          </p:cNvPr>
          <p:cNvSpPr>
            <a:spLocks noGrp="1"/>
          </p:cNvSpPr>
          <p:nvPr>
            <p:ph type="sldNum" sz="quarter" idx="12"/>
          </p:nvPr>
        </p:nvSpPr>
        <p:spPr/>
        <p:txBody>
          <a:bodyPr/>
          <a:lstStyle/>
          <a:p>
            <a:fld id="{E7F0E97B-7196-4B4B-B018-19596AA568E8}" type="slidenum">
              <a:rPr lang="en-US" smtClean="0"/>
              <a:t>‹#›</a:t>
            </a:fld>
            <a:endParaRPr lang="en-US"/>
          </a:p>
        </p:txBody>
      </p:sp>
    </p:spTree>
    <p:extLst>
      <p:ext uri="{BB962C8B-B14F-4D97-AF65-F5344CB8AC3E}">
        <p14:creationId xmlns:p14="http://schemas.microsoft.com/office/powerpoint/2010/main" val="24233703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EAAEDD-28B6-4ECB-BEF4-AB9EE6CCF0F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953BB63-D68C-4C25-B0DB-932704CB5E6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D63341B-19B0-4806-A107-95B13B99AF50}"/>
              </a:ext>
            </a:extLst>
          </p:cNvPr>
          <p:cNvSpPr>
            <a:spLocks noGrp="1"/>
          </p:cNvSpPr>
          <p:nvPr>
            <p:ph type="dt" sz="half" idx="10"/>
          </p:nvPr>
        </p:nvSpPr>
        <p:spPr/>
        <p:txBody>
          <a:bodyPr/>
          <a:lstStyle/>
          <a:p>
            <a:fld id="{7CE7FED7-783C-4591-8004-4CA48BA587FB}" type="datetimeFigureOut">
              <a:rPr lang="en-US" smtClean="0"/>
              <a:t>8/3/22</a:t>
            </a:fld>
            <a:endParaRPr lang="en-US"/>
          </a:p>
        </p:txBody>
      </p:sp>
      <p:sp>
        <p:nvSpPr>
          <p:cNvPr id="5" name="Footer Placeholder 4">
            <a:extLst>
              <a:ext uri="{FF2B5EF4-FFF2-40B4-BE49-F238E27FC236}">
                <a16:creationId xmlns:a16="http://schemas.microsoft.com/office/drawing/2014/main" id="{0693A237-6922-4BB4-8B5F-F7B1377721F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805AA73-745E-48D9-BEFD-15479EDED21D}"/>
              </a:ext>
            </a:extLst>
          </p:cNvPr>
          <p:cNvSpPr>
            <a:spLocks noGrp="1"/>
          </p:cNvSpPr>
          <p:nvPr>
            <p:ph type="sldNum" sz="quarter" idx="12"/>
          </p:nvPr>
        </p:nvSpPr>
        <p:spPr/>
        <p:txBody>
          <a:bodyPr/>
          <a:lstStyle/>
          <a:p>
            <a:fld id="{E7F0E97B-7196-4B4B-B018-19596AA568E8}" type="slidenum">
              <a:rPr lang="en-US" smtClean="0"/>
              <a:t>‹#›</a:t>
            </a:fld>
            <a:endParaRPr lang="en-US"/>
          </a:p>
        </p:txBody>
      </p:sp>
    </p:spTree>
    <p:extLst>
      <p:ext uri="{BB962C8B-B14F-4D97-AF65-F5344CB8AC3E}">
        <p14:creationId xmlns:p14="http://schemas.microsoft.com/office/powerpoint/2010/main" val="22059897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AC37089-44EE-45F8-91F4-3D604995470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526FC1A-79C6-4456-B703-F5C73E58555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99ABFB3-5F38-44D5-A15F-F1113498007C}"/>
              </a:ext>
            </a:extLst>
          </p:cNvPr>
          <p:cNvSpPr>
            <a:spLocks noGrp="1"/>
          </p:cNvSpPr>
          <p:nvPr>
            <p:ph type="dt" sz="half" idx="10"/>
          </p:nvPr>
        </p:nvSpPr>
        <p:spPr/>
        <p:txBody>
          <a:bodyPr/>
          <a:lstStyle/>
          <a:p>
            <a:fld id="{7CE7FED7-783C-4591-8004-4CA48BA587FB}" type="datetimeFigureOut">
              <a:rPr lang="en-US" smtClean="0"/>
              <a:t>8/3/22</a:t>
            </a:fld>
            <a:endParaRPr lang="en-US"/>
          </a:p>
        </p:txBody>
      </p:sp>
      <p:sp>
        <p:nvSpPr>
          <p:cNvPr id="5" name="Footer Placeholder 4">
            <a:extLst>
              <a:ext uri="{FF2B5EF4-FFF2-40B4-BE49-F238E27FC236}">
                <a16:creationId xmlns:a16="http://schemas.microsoft.com/office/drawing/2014/main" id="{0DAB9412-8B80-4CCE-B26B-E071F732583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9EC3D19-0FF9-4433-AF1E-F72AFBA9C31A}"/>
              </a:ext>
            </a:extLst>
          </p:cNvPr>
          <p:cNvSpPr>
            <a:spLocks noGrp="1"/>
          </p:cNvSpPr>
          <p:nvPr>
            <p:ph type="sldNum" sz="quarter" idx="12"/>
          </p:nvPr>
        </p:nvSpPr>
        <p:spPr/>
        <p:txBody>
          <a:bodyPr/>
          <a:lstStyle/>
          <a:p>
            <a:fld id="{E7F0E97B-7196-4B4B-B018-19596AA568E8}" type="slidenum">
              <a:rPr lang="en-US" smtClean="0"/>
              <a:t>‹#›</a:t>
            </a:fld>
            <a:endParaRPr lang="en-US"/>
          </a:p>
        </p:txBody>
      </p:sp>
    </p:spTree>
    <p:extLst>
      <p:ext uri="{BB962C8B-B14F-4D97-AF65-F5344CB8AC3E}">
        <p14:creationId xmlns:p14="http://schemas.microsoft.com/office/powerpoint/2010/main" val="34747704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A40981-A0F8-4C97-B0BB-07082DCD16C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0C9A21C-F96A-444E-8462-3C2BBDC1144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8D84C9B-A76E-498D-AF8B-39145EBEDF37}"/>
              </a:ext>
            </a:extLst>
          </p:cNvPr>
          <p:cNvSpPr>
            <a:spLocks noGrp="1"/>
          </p:cNvSpPr>
          <p:nvPr>
            <p:ph type="dt" sz="half" idx="10"/>
          </p:nvPr>
        </p:nvSpPr>
        <p:spPr/>
        <p:txBody>
          <a:bodyPr/>
          <a:lstStyle/>
          <a:p>
            <a:fld id="{7CE7FED7-783C-4591-8004-4CA48BA587FB}" type="datetimeFigureOut">
              <a:rPr lang="en-US" smtClean="0"/>
              <a:t>8/3/22</a:t>
            </a:fld>
            <a:endParaRPr lang="en-US"/>
          </a:p>
        </p:txBody>
      </p:sp>
      <p:sp>
        <p:nvSpPr>
          <p:cNvPr id="5" name="Footer Placeholder 4">
            <a:extLst>
              <a:ext uri="{FF2B5EF4-FFF2-40B4-BE49-F238E27FC236}">
                <a16:creationId xmlns:a16="http://schemas.microsoft.com/office/drawing/2014/main" id="{ECBF1003-14CA-4556-BC62-5042BC89573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1114312-292B-4318-A30E-9B56F24C5289}"/>
              </a:ext>
            </a:extLst>
          </p:cNvPr>
          <p:cNvSpPr>
            <a:spLocks noGrp="1"/>
          </p:cNvSpPr>
          <p:nvPr>
            <p:ph type="sldNum" sz="quarter" idx="12"/>
          </p:nvPr>
        </p:nvSpPr>
        <p:spPr/>
        <p:txBody>
          <a:bodyPr/>
          <a:lstStyle/>
          <a:p>
            <a:fld id="{E7F0E97B-7196-4B4B-B018-19596AA568E8}" type="slidenum">
              <a:rPr lang="en-US" smtClean="0"/>
              <a:t>‹#›</a:t>
            </a:fld>
            <a:endParaRPr lang="en-US"/>
          </a:p>
        </p:txBody>
      </p:sp>
    </p:spTree>
    <p:extLst>
      <p:ext uri="{BB962C8B-B14F-4D97-AF65-F5344CB8AC3E}">
        <p14:creationId xmlns:p14="http://schemas.microsoft.com/office/powerpoint/2010/main" val="31999134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692B1D-5EE0-4A25-8633-5DF88A66DA6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8B96B3E-3C75-4A63-A034-7DE13921001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55FE0B8-697B-4B61-A7D6-12DBA91A4FD7}"/>
              </a:ext>
            </a:extLst>
          </p:cNvPr>
          <p:cNvSpPr>
            <a:spLocks noGrp="1"/>
          </p:cNvSpPr>
          <p:nvPr>
            <p:ph type="dt" sz="half" idx="10"/>
          </p:nvPr>
        </p:nvSpPr>
        <p:spPr/>
        <p:txBody>
          <a:bodyPr/>
          <a:lstStyle/>
          <a:p>
            <a:fld id="{7CE7FED7-783C-4591-8004-4CA48BA587FB}" type="datetimeFigureOut">
              <a:rPr lang="en-US" smtClean="0"/>
              <a:t>8/3/22</a:t>
            </a:fld>
            <a:endParaRPr lang="en-US"/>
          </a:p>
        </p:txBody>
      </p:sp>
      <p:sp>
        <p:nvSpPr>
          <p:cNvPr id="5" name="Footer Placeholder 4">
            <a:extLst>
              <a:ext uri="{FF2B5EF4-FFF2-40B4-BE49-F238E27FC236}">
                <a16:creationId xmlns:a16="http://schemas.microsoft.com/office/drawing/2014/main" id="{7D87704A-15D7-4F96-AB99-135B3ACE13D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939153D-9FCF-4884-B4CF-EAA9C88A86FB}"/>
              </a:ext>
            </a:extLst>
          </p:cNvPr>
          <p:cNvSpPr>
            <a:spLocks noGrp="1"/>
          </p:cNvSpPr>
          <p:nvPr>
            <p:ph type="sldNum" sz="quarter" idx="12"/>
          </p:nvPr>
        </p:nvSpPr>
        <p:spPr/>
        <p:txBody>
          <a:bodyPr/>
          <a:lstStyle/>
          <a:p>
            <a:fld id="{E7F0E97B-7196-4B4B-B018-19596AA568E8}" type="slidenum">
              <a:rPr lang="en-US" smtClean="0"/>
              <a:t>‹#›</a:t>
            </a:fld>
            <a:endParaRPr lang="en-US"/>
          </a:p>
        </p:txBody>
      </p:sp>
    </p:spTree>
    <p:extLst>
      <p:ext uri="{BB962C8B-B14F-4D97-AF65-F5344CB8AC3E}">
        <p14:creationId xmlns:p14="http://schemas.microsoft.com/office/powerpoint/2010/main" val="31523756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93042D-DF69-466F-9671-E7ECF973F46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4216C0C-4E0B-4993-9D48-B4269C24944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B95874D-9905-4E18-8628-85ECF9D05F2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3F9E8B6-E235-4565-8965-0DBDBAFA9D4D}"/>
              </a:ext>
            </a:extLst>
          </p:cNvPr>
          <p:cNvSpPr>
            <a:spLocks noGrp="1"/>
          </p:cNvSpPr>
          <p:nvPr>
            <p:ph type="dt" sz="half" idx="10"/>
          </p:nvPr>
        </p:nvSpPr>
        <p:spPr/>
        <p:txBody>
          <a:bodyPr/>
          <a:lstStyle/>
          <a:p>
            <a:fld id="{7CE7FED7-783C-4591-8004-4CA48BA587FB}" type="datetimeFigureOut">
              <a:rPr lang="en-US" smtClean="0"/>
              <a:t>8/3/22</a:t>
            </a:fld>
            <a:endParaRPr lang="en-US"/>
          </a:p>
        </p:txBody>
      </p:sp>
      <p:sp>
        <p:nvSpPr>
          <p:cNvPr id="6" name="Footer Placeholder 5">
            <a:extLst>
              <a:ext uri="{FF2B5EF4-FFF2-40B4-BE49-F238E27FC236}">
                <a16:creationId xmlns:a16="http://schemas.microsoft.com/office/drawing/2014/main" id="{592DC550-FCDC-4743-A9A2-EB26102C492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DFD4A75-9AB4-4004-9D0D-00635F09AA5D}"/>
              </a:ext>
            </a:extLst>
          </p:cNvPr>
          <p:cNvSpPr>
            <a:spLocks noGrp="1"/>
          </p:cNvSpPr>
          <p:nvPr>
            <p:ph type="sldNum" sz="quarter" idx="12"/>
          </p:nvPr>
        </p:nvSpPr>
        <p:spPr/>
        <p:txBody>
          <a:bodyPr/>
          <a:lstStyle/>
          <a:p>
            <a:fld id="{E7F0E97B-7196-4B4B-B018-19596AA568E8}" type="slidenum">
              <a:rPr lang="en-US" smtClean="0"/>
              <a:t>‹#›</a:t>
            </a:fld>
            <a:endParaRPr lang="en-US"/>
          </a:p>
        </p:txBody>
      </p:sp>
    </p:spTree>
    <p:extLst>
      <p:ext uri="{BB962C8B-B14F-4D97-AF65-F5344CB8AC3E}">
        <p14:creationId xmlns:p14="http://schemas.microsoft.com/office/powerpoint/2010/main" val="12347168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8A620E-C6F4-4306-AAE0-483F4CAAC35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BDB71F2-BAD0-4AC2-BE29-F99FB4EC90D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5664AC1-185A-447E-8BC9-FB0380AC876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C88E1DC-8FE1-47DC-8505-B88AE41C137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8DF93C0-7812-406A-8899-4633400B0BE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683FF38-8D58-428B-A020-950D19E30A1D}"/>
              </a:ext>
            </a:extLst>
          </p:cNvPr>
          <p:cNvSpPr>
            <a:spLocks noGrp="1"/>
          </p:cNvSpPr>
          <p:nvPr>
            <p:ph type="dt" sz="half" idx="10"/>
          </p:nvPr>
        </p:nvSpPr>
        <p:spPr/>
        <p:txBody>
          <a:bodyPr/>
          <a:lstStyle/>
          <a:p>
            <a:fld id="{7CE7FED7-783C-4591-8004-4CA48BA587FB}" type="datetimeFigureOut">
              <a:rPr lang="en-US" smtClean="0"/>
              <a:t>8/3/22</a:t>
            </a:fld>
            <a:endParaRPr lang="en-US"/>
          </a:p>
        </p:txBody>
      </p:sp>
      <p:sp>
        <p:nvSpPr>
          <p:cNvPr id="8" name="Footer Placeholder 7">
            <a:extLst>
              <a:ext uri="{FF2B5EF4-FFF2-40B4-BE49-F238E27FC236}">
                <a16:creationId xmlns:a16="http://schemas.microsoft.com/office/drawing/2014/main" id="{E67E89C0-8CF8-4488-9461-31852714D4A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19EA4DF-3C4B-4844-8C0A-F78438AF4B92}"/>
              </a:ext>
            </a:extLst>
          </p:cNvPr>
          <p:cNvSpPr>
            <a:spLocks noGrp="1"/>
          </p:cNvSpPr>
          <p:nvPr>
            <p:ph type="sldNum" sz="quarter" idx="12"/>
          </p:nvPr>
        </p:nvSpPr>
        <p:spPr/>
        <p:txBody>
          <a:bodyPr/>
          <a:lstStyle/>
          <a:p>
            <a:fld id="{E7F0E97B-7196-4B4B-B018-19596AA568E8}" type="slidenum">
              <a:rPr lang="en-US" smtClean="0"/>
              <a:t>‹#›</a:t>
            </a:fld>
            <a:endParaRPr lang="en-US"/>
          </a:p>
        </p:txBody>
      </p:sp>
    </p:spTree>
    <p:extLst>
      <p:ext uri="{BB962C8B-B14F-4D97-AF65-F5344CB8AC3E}">
        <p14:creationId xmlns:p14="http://schemas.microsoft.com/office/powerpoint/2010/main" val="42061527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00E6DF-1597-4848-A46A-A0DAA9AF617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3F13787-D4EC-4BCE-878E-CDEC8638537E}"/>
              </a:ext>
            </a:extLst>
          </p:cNvPr>
          <p:cNvSpPr>
            <a:spLocks noGrp="1"/>
          </p:cNvSpPr>
          <p:nvPr>
            <p:ph type="dt" sz="half" idx="10"/>
          </p:nvPr>
        </p:nvSpPr>
        <p:spPr/>
        <p:txBody>
          <a:bodyPr/>
          <a:lstStyle/>
          <a:p>
            <a:fld id="{7CE7FED7-783C-4591-8004-4CA48BA587FB}" type="datetimeFigureOut">
              <a:rPr lang="en-US" smtClean="0"/>
              <a:t>8/3/22</a:t>
            </a:fld>
            <a:endParaRPr lang="en-US"/>
          </a:p>
        </p:txBody>
      </p:sp>
      <p:sp>
        <p:nvSpPr>
          <p:cNvPr id="4" name="Footer Placeholder 3">
            <a:extLst>
              <a:ext uri="{FF2B5EF4-FFF2-40B4-BE49-F238E27FC236}">
                <a16:creationId xmlns:a16="http://schemas.microsoft.com/office/drawing/2014/main" id="{0181C113-32DC-47AD-8126-EB3C20D28F3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5A8589A-D1F0-4C2A-BE27-3037F2D8CDFB}"/>
              </a:ext>
            </a:extLst>
          </p:cNvPr>
          <p:cNvSpPr>
            <a:spLocks noGrp="1"/>
          </p:cNvSpPr>
          <p:nvPr>
            <p:ph type="sldNum" sz="quarter" idx="12"/>
          </p:nvPr>
        </p:nvSpPr>
        <p:spPr/>
        <p:txBody>
          <a:bodyPr/>
          <a:lstStyle/>
          <a:p>
            <a:fld id="{E7F0E97B-7196-4B4B-B018-19596AA568E8}" type="slidenum">
              <a:rPr lang="en-US" smtClean="0"/>
              <a:t>‹#›</a:t>
            </a:fld>
            <a:endParaRPr lang="en-US"/>
          </a:p>
        </p:txBody>
      </p:sp>
    </p:spTree>
    <p:extLst>
      <p:ext uri="{BB962C8B-B14F-4D97-AF65-F5344CB8AC3E}">
        <p14:creationId xmlns:p14="http://schemas.microsoft.com/office/powerpoint/2010/main" val="9717396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9B9282E-C489-4CC7-A55B-355C68243005}"/>
              </a:ext>
            </a:extLst>
          </p:cNvPr>
          <p:cNvSpPr>
            <a:spLocks noGrp="1"/>
          </p:cNvSpPr>
          <p:nvPr>
            <p:ph type="dt" sz="half" idx="10"/>
          </p:nvPr>
        </p:nvSpPr>
        <p:spPr/>
        <p:txBody>
          <a:bodyPr/>
          <a:lstStyle/>
          <a:p>
            <a:fld id="{7CE7FED7-783C-4591-8004-4CA48BA587FB}" type="datetimeFigureOut">
              <a:rPr lang="en-US" smtClean="0"/>
              <a:t>8/3/22</a:t>
            </a:fld>
            <a:endParaRPr lang="en-US"/>
          </a:p>
        </p:txBody>
      </p:sp>
      <p:sp>
        <p:nvSpPr>
          <p:cNvPr id="3" name="Footer Placeholder 2">
            <a:extLst>
              <a:ext uri="{FF2B5EF4-FFF2-40B4-BE49-F238E27FC236}">
                <a16:creationId xmlns:a16="http://schemas.microsoft.com/office/drawing/2014/main" id="{C6F8D871-ECA1-4CEC-A8E3-8B5DB199FCE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CBC58E0-0859-4679-A6BC-63F4D6EEAD5E}"/>
              </a:ext>
            </a:extLst>
          </p:cNvPr>
          <p:cNvSpPr>
            <a:spLocks noGrp="1"/>
          </p:cNvSpPr>
          <p:nvPr>
            <p:ph type="sldNum" sz="quarter" idx="12"/>
          </p:nvPr>
        </p:nvSpPr>
        <p:spPr/>
        <p:txBody>
          <a:bodyPr/>
          <a:lstStyle/>
          <a:p>
            <a:fld id="{E7F0E97B-7196-4B4B-B018-19596AA568E8}" type="slidenum">
              <a:rPr lang="en-US" smtClean="0"/>
              <a:t>‹#›</a:t>
            </a:fld>
            <a:endParaRPr lang="en-US"/>
          </a:p>
        </p:txBody>
      </p:sp>
    </p:spTree>
    <p:extLst>
      <p:ext uri="{BB962C8B-B14F-4D97-AF65-F5344CB8AC3E}">
        <p14:creationId xmlns:p14="http://schemas.microsoft.com/office/powerpoint/2010/main" val="2924675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E2AB12-B1F0-4241-829B-F3019D1EABF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D1CD929-4777-4D3C-AB11-75092196EE7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EEA3FFF-0C5A-4EC1-8CFA-67021967299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B0A76CB-6CD1-4427-AAF3-EA0C794AB5D2}"/>
              </a:ext>
            </a:extLst>
          </p:cNvPr>
          <p:cNvSpPr>
            <a:spLocks noGrp="1"/>
          </p:cNvSpPr>
          <p:nvPr>
            <p:ph type="dt" sz="half" idx="10"/>
          </p:nvPr>
        </p:nvSpPr>
        <p:spPr/>
        <p:txBody>
          <a:bodyPr/>
          <a:lstStyle/>
          <a:p>
            <a:fld id="{7CE7FED7-783C-4591-8004-4CA48BA587FB}" type="datetimeFigureOut">
              <a:rPr lang="en-US" smtClean="0"/>
              <a:t>8/3/22</a:t>
            </a:fld>
            <a:endParaRPr lang="en-US"/>
          </a:p>
        </p:txBody>
      </p:sp>
      <p:sp>
        <p:nvSpPr>
          <p:cNvPr id="6" name="Footer Placeholder 5">
            <a:extLst>
              <a:ext uri="{FF2B5EF4-FFF2-40B4-BE49-F238E27FC236}">
                <a16:creationId xmlns:a16="http://schemas.microsoft.com/office/drawing/2014/main" id="{DDD8A428-E9CB-4317-A0E3-66A96F62E00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8135784-FCE1-4A65-8FB4-72D0DD3260A9}"/>
              </a:ext>
            </a:extLst>
          </p:cNvPr>
          <p:cNvSpPr>
            <a:spLocks noGrp="1"/>
          </p:cNvSpPr>
          <p:nvPr>
            <p:ph type="sldNum" sz="quarter" idx="12"/>
          </p:nvPr>
        </p:nvSpPr>
        <p:spPr/>
        <p:txBody>
          <a:bodyPr/>
          <a:lstStyle/>
          <a:p>
            <a:fld id="{E7F0E97B-7196-4B4B-B018-19596AA568E8}" type="slidenum">
              <a:rPr lang="en-US" smtClean="0"/>
              <a:t>‹#›</a:t>
            </a:fld>
            <a:endParaRPr lang="en-US"/>
          </a:p>
        </p:txBody>
      </p:sp>
    </p:spTree>
    <p:extLst>
      <p:ext uri="{BB962C8B-B14F-4D97-AF65-F5344CB8AC3E}">
        <p14:creationId xmlns:p14="http://schemas.microsoft.com/office/powerpoint/2010/main" val="41849152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60B04F-CA0F-4446-A37F-47B4DBC731D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6E49E58-6906-4151-828A-37AFF296B2B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98EC5AF-35FD-411C-A032-D8B49DDDA23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A20A3C8-99E8-469D-9848-58100273B625}"/>
              </a:ext>
            </a:extLst>
          </p:cNvPr>
          <p:cNvSpPr>
            <a:spLocks noGrp="1"/>
          </p:cNvSpPr>
          <p:nvPr>
            <p:ph type="dt" sz="half" idx="10"/>
          </p:nvPr>
        </p:nvSpPr>
        <p:spPr/>
        <p:txBody>
          <a:bodyPr/>
          <a:lstStyle/>
          <a:p>
            <a:fld id="{7CE7FED7-783C-4591-8004-4CA48BA587FB}" type="datetimeFigureOut">
              <a:rPr lang="en-US" smtClean="0"/>
              <a:t>8/3/22</a:t>
            </a:fld>
            <a:endParaRPr lang="en-US"/>
          </a:p>
        </p:txBody>
      </p:sp>
      <p:sp>
        <p:nvSpPr>
          <p:cNvPr id="6" name="Footer Placeholder 5">
            <a:extLst>
              <a:ext uri="{FF2B5EF4-FFF2-40B4-BE49-F238E27FC236}">
                <a16:creationId xmlns:a16="http://schemas.microsoft.com/office/drawing/2014/main" id="{C43E4BBF-46D8-422E-A952-B1A921D6B70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3C402CB-151B-4E0B-98BE-D4AB840F8BA2}"/>
              </a:ext>
            </a:extLst>
          </p:cNvPr>
          <p:cNvSpPr>
            <a:spLocks noGrp="1"/>
          </p:cNvSpPr>
          <p:nvPr>
            <p:ph type="sldNum" sz="quarter" idx="12"/>
          </p:nvPr>
        </p:nvSpPr>
        <p:spPr/>
        <p:txBody>
          <a:bodyPr/>
          <a:lstStyle/>
          <a:p>
            <a:fld id="{E7F0E97B-7196-4B4B-B018-19596AA568E8}" type="slidenum">
              <a:rPr lang="en-US" smtClean="0"/>
              <a:t>‹#›</a:t>
            </a:fld>
            <a:endParaRPr lang="en-US"/>
          </a:p>
        </p:txBody>
      </p:sp>
    </p:spTree>
    <p:extLst>
      <p:ext uri="{BB962C8B-B14F-4D97-AF65-F5344CB8AC3E}">
        <p14:creationId xmlns:p14="http://schemas.microsoft.com/office/powerpoint/2010/main" val="24575079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FE84788-D093-438B-9AB7-4FED4894ED4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13B44D2-426B-4226-AE66-92A133EF499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C243399-587F-4F6D-966E-DDB8E0C791C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CE7FED7-783C-4591-8004-4CA48BA587FB}" type="datetimeFigureOut">
              <a:rPr lang="en-US" smtClean="0"/>
              <a:t>8/3/22</a:t>
            </a:fld>
            <a:endParaRPr lang="en-US"/>
          </a:p>
        </p:txBody>
      </p:sp>
      <p:sp>
        <p:nvSpPr>
          <p:cNvPr id="5" name="Footer Placeholder 4">
            <a:extLst>
              <a:ext uri="{FF2B5EF4-FFF2-40B4-BE49-F238E27FC236}">
                <a16:creationId xmlns:a16="http://schemas.microsoft.com/office/drawing/2014/main" id="{93CEAC21-E751-4A9D-9166-EF64D9B5AC8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9B23C5C-CF9D-4FA3-875D-C7912C94EA0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7F0E97B-7196-4B4B-B018-19596AA568E8}" type="slidenum">
              <a:rPr lang="en-US" smtClean="0"/>
              <a:t>‹#›</a:t>
            </a:fld>
            <a:endParaRPr lang="en-US"/>
          </a:p>
        </p:txBody>
      </p:sp>
    </p:spTree>
    <p:extLst>
      <p:ext uri="{BB962C8B-B14F-4D97-AF65-F5344CB8AC3E}">
        <p14:creationId xmlns:p14="http://schemas.microsoft.com/office/powerpoint/2010/main" val="269023239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image" Target="../media/image1.png"/><Relationship Id="rId7"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png"/><Relationship Id="rId1" Type="http://schemas.openxmlformats.org/officeDocument/2006/relationships/slideLayout" Target="../slideLayouts/slideLayout2.xml"/><Relationship Id="rId5" Type="http://schemas.openxmlformats.org/officeDocument/2006/relationships/image" Target="../media/image19.jpeg"/><Relationship Id="rId4" Type="http://schemas.openxmlformats.org/officeDocument/2006/relationships/image" Target="../media/image18.jpeg"/></Relationships>
</file>

<file path=ppt/slides/_rels/slide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60B682-EB56-4F5E-BD85-CBD36D98E58F}"/>
              </a:ext>
            </a:extLst>
          </p:cNvPr>
          <p:cNvSpPr>
            <a:spLocks noGrp="1"/>
          </p:cNvSpPr>
          <p:nvPr>
            <p:ph type="ctrTitle"/>
          </p:nvPr>
        </p:nvSpPr>
        <p:spPr>
          <a:xfrm>
            <a:off x="671119" y="191185"/>
            <a:ext cx="10849761" cy="932940"/>
          </a:xfrm>
        </p:spPr>
        <p:txBody>
          <a:bodyPr>
            <a:noAutofit/>
          </a:bodyPr>
          <a:lstStyle/>
          <a:p>
            <a:r>
              <a:rPr lang="en-US" sz="3600" dirty="0"/>
              <a:t>Reuniting the Three Sisters: Enhancing Community and Soil Health in Native American Communities </a:t>
            </a:r>
          </a:p>
        </p:txBody>
      </p:sp>
      <p:sp>
        <p:nvSpPr>
          <p:cNvPr id="3" name="Subtitle 2">
            <a:extLst>
              <a:ext uri="{FF2B5EF4-FFF2-40B4-BE49-F238E27FC236}">
                <a16:creationId xmlns:a16="http://schemas.microsoft.com/office/drawing/2014/main" id="{18CC0364-1EA5-4179-9FAB-8795B407AEFE}"/>
              </a:ext>
            </a:extLst>
          </p:cNvPr>
          <p:cNvSpPr>
            <a:spLocks noGrp="1"/>
          </p:cNvSpPr>
          <p:nvPr>
            <p:ph type="subTitle" idx="1"/>
          </p:nvPr>
        </p:nvSpPr>
        <p:spPr>
          <a:xfrm>
            <a:off x="125785" y="1186009"/>
            <a:ext cx="11940428" cy="2242991"/>
          </a:xfrm>
        </p:spPr>
        <p:txBody>
          <a:bodyPr>
            <a:normAutofit lnSpcReduction="10000"/>
          </a:bodyPr>
          <a:lstStyle/>
          <a:p>
            <a:r>
              <a:rPr lang="en-US" b="1" dirty="0">
                <a:ea typeface="Calibri" panose="020F0502020204030204" pitchFamily="34" charset="0"/>
                <a:cs typeface="Calibri" panose="020F0502020204030204" pitchFamily="34" charset="0"/>
              </a:rPr>
              <a:t>This project engages Native citizen scientists and bring communities together in a network of experiments for a greater understanding of how the Three Sisters affects soil and plant health.</a:t>
            </a:r>
            <a:endParaRPr lang="en-US" sz="1200" b="1" dirty="0"/>
          </a:p>
          <a:p>
            <a:r>
              <a:rPr lang="en-US" dirty="0"/>
              <a:t>Project Director: Dr. Christina Gish Hill, Professor of American Indian Studies and Anthropology at Iowa State University </a:t>
            </a:r>
          </a:p>
          <a:p>
            <a:r>
              <a:rPr lang="en-US" dirty="0"/>
              <a:t>USDA Award number: 2019-68008-29913</a:t>
            </a:r>
          </a:p>
          <a:p>
            <a:pPr algn="l"/>
            <a:endParaRPr lang="en-US" dirty="0"/>
          </a:p>
          <a:p>
            <a:pPr algn="l"/>
            <a:endParaRPr lang="en-US" dirty="0"/>
          </a:p>
        </p:txBody>
      </p:sp>
      <p:pic>
        <p:nvPicPr>
          <p:cNvPr id="5" name="Picture 4" descr="A picture containing ground, person, sky, outdoor&#10;&#10;Description automatically generated">
            <a:extLst>
              <a:ext uri="{FF2B5EF4-FFF2-40B4-BE49-F238E27FC236}">
                <a16:creationId xmlns:a16="http://schemas.microsoft.com/office/drawing/2014/main" id="{12C647CF-C570-4819-980A-D167499537A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73" t="-1" r="270" b="2182"/>
          <a:stretch/>
        </p:blipFill>
        <p:spPr>
          <a:xfrm>
            <a:off x="125785" y="4172490"/>
            <a:ext cx="3522866" cy="2191626"/>
          </a:xfrm>
          <a:prstGeom prst="rect">
            <a:avLst/>
          </a:prstGeom>
          <a:ln>
            <a:solidFill>
              <a:srgbClr val="000000"/>
            </a:solidFill>
          </a:ln>
        </p:spPr>
      </p:pic>
      <p:pic>
        <p:nvPicPr>
          <p:cNvPr id="6" name="Picture 5" descr="A picture containing building, people, cart, several&#10;&#10;Description automatically generated">
            <a:extLst>
              <a:ext uri="{FF2B5EF4-FFF2-40B4-BE49-F238E27FC236}">
                <a16:creationId xmlns:a16="http://schemas.microsoft.com/office/drawing/2014/main" id="{C47FF316-C965-459F-B523-9345B557352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851" r="2071" b="2271"/>
          <a:stretch/>
        </p:blipFill>
        <p:spPr>
          <a:xfrm>
            <a:off x="8414574" y="4172490"/>
            <a:ext cx="3522866" cy="2191626"/>
          </a:xfrm>
          <a:prstGeom prst="rect">
            <a:avLst/>
          </a:prstGeom>
          <a:ln>
            <a:solidFill>
              <a:srgbClr val="000000"/>
            </a:solidFill>
          </a:ln>
        </p:spPr>
      </p:pic>
      <p:pic>
        <p:nvPicPr>
          <p:cNvPr id="7" name="Picture 6" descr="A picture containing person, indoor&#10;&#10;Description automatically generated">
            <a:extLst>
              <a:ext uri="{FF2B5EF4-FFF2-40B4-BE49-F238E27FC236}">
                <a16:creationId xmlns:a16="http://schemas.microsoft.com/office/drawing/2014/main" id="{22650324-66CC-4EBC-9BD5-3366667AAD6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3839580" y="4187198"/>
            <a:ext cx="2081018" cy="2176918"/>
          </a:xfrm>
          <a:prstGeom prst="rect">
            <a:avLst/>
          </a:prstGeom>
          <a:ln>
            <a:solidFill>
              <a:srgbClr val="000000"/>
            </a:solidFill>
          </a:ln>
        </p:spPr>
      </p:pic>
      <p:pic>
        <p:nvPicPr>
          <p:cNvPr id="8" name="Picture 7" descr="A picture containing person, outdoor, people, crowd&#10;&#10;Description automatically generated">
            <a:extLst>
              <a:ext uri="{FF2B5EF4-FFF2-40B4-BE49-F238E27FC236}">
                <a16:creationId xmlns:a16="http://schemas.microsoft.com/office/drawing/2014/main" id="{C067D671-16A6-4F7D-8717-24CC200978FA}"/>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049" t="726" r="2722" b="14865"/>
          <a:stretch/>
        </p:blipFill>
        <p:spPr>
          <a:xfrm>
            <a:off x="6243295" y="4191220"/>
            <a:ext cx="1852081" cy="2172913"/>
          </a:xfrm>
          <a:prstGeom prst="rect">
            <a:avLst/>
          </a:prstGeom>
          <a:ln>
            <a:solidFill>
              <a:srgbClr val="000000"/>
            </a:solidFill>
          </a:ln>
        </p:spPr>
      </p:pic>
      <p:pic>
        <p:nvPicPr>
          <p:cNvPr id="1026" name="Picture 2">
            <a:extLst>
              <a:ext uri="{FF2B5EF4-FFF2-40B4-BE49-F238E27FC236}">
                <a16:creationId xmlns:a16="http://schemas.microsoft.com/office/drawing/2014/main" id="{CF70147F-E710-FAEC-3E0A-83873052982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981777" y="2622151"/>
            <a:ext cx="1864752" cy="1329499"/>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a:extLst>
              <a:ext uri="{FF2B5EF4-FFF2-40B4-BE49-F238E27FC236}">
                <a16:creationId xmlns:a16="http://schemas.microsoft.com/office/drawing/2014/main" id="{EC9C1985-1D75-F661-79C2-13A5F6C82F7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59174" y="2558196"/>
            <a:ext cx="2433141" cy="14579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5805089"/>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92947316-7D5D-4012-B9B8-9CA60B910B5F}"/>
              </a:ext>
            </a:extLst>
          </p:cNvPr>
          <p:cNvPicPr>
            <a:picLocks noChangeAspect="1"/>
          </p:cNvPicPr>
          <p:nvPr/>
        </p:nvPicPr>
        <p:blipFill rotWithShape="1">
          <a:blip r:embed="rId2">
            <a:alphaModFix amt="50000"/>
            <a:extLst>
              <a:ext uri="{28A0092B-C50C-407E-A947-70E740481C1C}">
                <a14:useLocalDpi xmlns:a14="http://schemas.microsoft.com/office/drawing/2010/main" val="0"/>
              </a:ext>
            </a:extLst>
          </a:blip>
          <a:srcRect t="9570" b="20179"/>
          <a:stretch/>
        </p:blipFill>
        <p:spPr>
          <a:xfrm>
            <a:off x="-34042" y="4706260"/>
            <a:ext cx="12237088" cy="2151740"/>
          </a:xfrm>
          <a:prstGeom prst="rect">
            <a:avLst/>
          </a:prstGeom>
          <a:blipFill dpi="0" rotWithShape="0">
            <a:blip r:embed="rId3">
              <a:alphaModFix amt="50000"/>
            </a:blip>
            <a:srcRect/>
            <a:tile tx="0" ty="0" sx="100000" sy="100000" flip="none" algn="tl"/>
          </a:blipFill>
        </p:spPr>
      </p:pic>
      <p:sp>
        <p:nvSpPr>
          <p:cNvPr id="2" name="Title 1">
            <a:extLst>
              <a:ext uri="{FF2B5EF4-FFF2-40B4-BE49-F238E27FC236}">
                <a16:creationId xmlns:a16="http://schemas.microsoft.com/office/drawing/2014/main" id="{BB2526B2-C47A-E3A2-F140-F07EC17F8068}"/>
              </a:ext>
            </a:extLst>
          </p:cNvPr>
          <p:cNvSpPr>
            <a:spLocks noGrp="1"/>
          </p:cNvSpPr>
          <p:nvPr>
            <p:ph type="title"/>
          </p:nvPr>
        </p:nvSpPr>
        <p:spPr>
          <a:xfrm>
            <a:off x="0" y="0"/>
            <a:ext cx="12192000" cy="657435"/>
          </a:xfrm>
        </p:spPr>
        <p:txBody>
          <a:bodyPr>
            <a:normAutofit fontScale="90000"/>
          </a:bodyPr>
          <a:lstStyle/>
          <a:p>
            <a:pPr algn="ctr"/>
            <a:r>
              <a:rPr lang="en-US">
                <a:ea typeface="+mj-lt"/>
                <a:cs typeface="+mj-lt"/>
              </a:rPr>
              <a:t>Project Overview</a:t>
            </a:r>
            <a:endParaRPr lang="en-US" dirty="0"/>
          </a:p>
        </p:txBody>
      </p:sp>
      <p:sp>
        <p:nvSpPr>
          <p:cNvPr id="3" name="Text Placeholder 2">
            <a:extLst>
              <a:ext uri="{FF2B5EF4-FFF2-40B4-BE49-F238E27FC236}">
                <a16:creationId xmlns:a16="http://schemas.microsoft.com/office/drawing/2014/main" id="{B0249FBF-652B-7317-081A-C799ABD0F439}"/>
              </a:ext>
            </a:extLst>
          </p:cNvPr>
          <p:cNvSpPr>
            <a:spLocks noGrp="1"/>
          </p:cNvSpPr>
          <p:nvPr>
            <p:ph type="body" idx="1"/>
          </p:nvPr>
        </p:nvSpPr>
        <p:spPr>
          <a:xfrm>
            <a:off x="0" y="657435"/>
            <a:ext cx="6034479" cy="498290"/>
          </a:xfrm>
        </p:spPr>
        <p:txBody>
          <a:bodyPr>
            <a:normAutofit lnSpcReduction="10000"/>
          </a:bodyPr>
          <a:lstStyle/>
          <a:p>
            <a:pPr algn="ctr"/>
            <a:r>
              <a:rPr lang="en-US" sz="3200" b="0" dirty="0">
                <a:cs typeface="Calibri"/>
              </a:rPr>
              <a:t>Objective One:</a:t>
            </a:r>
            <a:r>
              <a:rPr lang="en-US" b="0" dirty="0">
                <a:cs typeface="Calibri"/>
              </a:rPr>
              <a:t> </a:t>
            </a:r>
            <a:endParaRPr lang="en-US" b="0" dirty="0"/>
          </a:p>
        </p:txBody>
      </p:sp>
      <p:sp>
        <p:nvSpPr>
          <p:cNvPr id="4" name="Content Placeholder 3">
            <a:extLst>
              <a:ext uri="{FF2B5EF4-FFF2-40B4-BE49-F238E27FC236}">
                <a16:creationId xmlns:a16="http://schemas.microsoft.com/office/drawing/2014/main" id="{ABE9B349-E47C-78FE-1724-9CA751BC1764}"/>
              </a:ext>
            </a:extLst>
          </p:cNvPr>
          <p:cNvSpPr>
            <a:spLocks noGrp="1"/>
          </p:cNvSpPr>
          <p:nvPr>
            <p:ph sz="half" idx="2"/>
          </p:nvPr>
        </p:nvSpPr>
        <p:spPr>
          <a:xfrm>
            <a:off x="38100" y="1155725"/>
            <a:ext cx="6172548" cy="3935441"/>
          </a:xfrm>
        </p:spPr>
        <p:txBody>
          <a:bodyPr vert="horz" lIns="91440" tIns="45720" rIns="91440" bIns="45720" rtlCol="0" anchor="t">
            <a:normAutofit/>
          </a:bodyPr>
          <a:lstStyle/>
          <a:p>
            <a:r>
              <a:rPr lang="en-US" sz="2600" b="1" dirty="0">
                <a:cs typeface="Calibri"/>
              </a:rPr>
              <a:t>Assess importance </a:t>
            </a:r>
            <a:r>
              <a:rPr lang="en-US" sz="2600" dirty="0">
                <a:cs typeface="Calibri"/>
              </a:rPr>
              <a:t>of </a:t>
            </a:r>
            <a:r>
              <a:rPr lang="en-US" sz="2600" b="1" dirty="0">
                <a:cs typeface="Calibri"/>
              </a:rPr>
              <a:t>3SI practice </a:t>
            </a:r>
            <a:r>
              <a:rPr lang="en-US" sz="2600" dirty="0">
                <a:cs typeface="Calibri"/>
              </a:rPr>
              <a:t>to Midwestern Native American communities, </a:t>
            </a:r>
            <a:r>
              <a:rPr lang="en-US" sz="2600" b="1" dirty="0">
                <a:cs typeface="Calibri"/>
              </a:rPr>
              <a:t>determine the reasons for decline and current obstacles to revitalization</a:t>
            </a:r>
            <a:r>
              <a:rPr lang="en-US" sz="2600" dirty="0">
                <a:cs typeface="Calibri"/>
              </a:rPr>
              <a:t>, and potential for revitalized 3SI practice to improve nutrition and rural community economics. This includes </a:t>
            </a:r>
            <a:r>
              <a:rPr lang="en-US" sz="2600" b="1" dirty="0">
                <a:cs typeface="Calibri"/>
              </a:rPr>
              <a:t>ethnography, nutrition assessments </a:t>
            </a:r>
            <a:r>
              <a:rPr lang="en-US" sz="2600" dirty="0">
                <a:cs typeface="Calibri"/>
              </a:rPr>
              <a:t>and</a:t>
            </a:r>
            <a:r>
              <a:rPr lang="en-US" sz="2600" b="1" dirty="0">
                <a:cs typeface="Calibri"/>
              </a:rPr>
              <a:t> advisory board meetings</a:t>
            </a:r>
            <a:r>
              <a:rPr lang="en-US" sz="2600" dirty="0">
                <a:cs typeface="Calibri"/>
              </a:rPr>
              <a:t>.</a:t>
            </a:r>
            <a:endParaRPr lang="en-US" sz="2600" dirty="0"/>
          </a:p>
        </p:txBody>
      </p:sp>
      <p:sp>
        <p:nvSpPr>
          <p:cNvPr id="5" name="Text Placeholder 4">
            <a:extLst>
              <a:ext uri="{FF2B5EF4-FFF2-40B4-BE49-F238E27FC236}">
                <a16:creationId xmlns:a16="http://schemas.microsoft.com/office/drawing/2014/main" id="{DF8C08D4-1D69-1F05-D0E1-13D0BE94B46E}"/>
              </a:ext>
            </a:extLst>
          </p:cNvPr>
          <p:cNvSpPr>
            <a:spLocks noGrp="1"/>
          </p:cNvSpPr>
          <p:nvPr>
            <p:ph type="body" sz="quarter" idx="3"/>
          </p:nvPr>
        </p:nvSpPr>
        <p:spPr>
          <a:xfrm>
            <a:off x="6350290" y="661490"/>
            <a:ext cx="5740167" cy="498290"/>
          </a:xfrm>
        </p:spPr>
        <p:txBody>
          <a:bodyPr>
            <a:normAutofit lnSpcReduction="10000"/>
          </a:bodyPr>
          <a:lstStyle/>
          <a:p>
            <a:pPr algn="ctr"/>
            <a:r>
              <a:rPr lang="en-US" sz="3200" b="0" dirty="0">
                <a:cs typeface="Calibri"/>
              </a:rPr>
              <a:t>Objective Two:</a:t>
            </a:r>
            <a:endParaRPr lang="en-US" sz="3200" b="0" dirty="0"/>
          </a:p>
        </p:txBody>
      </p:sp>
      <p:sp>
        <p:nvSpPr>
          <p:cNvPr id="6" name="Content Placeholder 5">
            <a:extLst>
              <a:ext uri="{FF2B5EF4-FFF2-40B4-BE49-F238E27FC236}">
                <a16:creationId xmlns:a16="http://schemas.microsoft.com/office/drawing/2014/main" id="{1BC7761D-D5FB-17B1-CBC3-FF433DB2FFDE}"/>
              </a:ext>
            </a:extLst>
          </p:cNvPr>
          <p:cNvSpPr>
            <a:spLocks noGrp="1"/>
          </p:cNvSpPr>
          <p:nvPr>
            <p:ph sz="quarter" idx="4"/>
          </p:nvPr>
        </p:nvSpPr>
        <p:spPr>
          <a:xfrm>
            <a:off x="6248747" y="1195610"/>
            <a:ext cx="5943252" cy="4308702"/>
          </a:xfrm>
        </p:spPr>
        <p:txBody>
          <a:bodyPr vert="horz" lIns="91440" tIns="45720" rIns="91440" bIns="45720" rtlCol="0" anchor="t">
            <a:normAutofit/>
          </a:bodyPr>
          <a:lstStyle/>
          <a:p>
            <a:r>
              <a:rPr lang="en-US" sz="2600" b="1" dirty="0">
                <a:cs typeface="Calibri"/>
              </a:rPr>
              <a:t>Determine</a:t>
            </a:r>
            <a:r>
              <a:rPr lang="en-US" sz="2600" dirty="0">
                <a:cs typeface="Calibri"/>
              </a:rPr>
              <a:t>, </a:t>
            </a:r>
            <a:r>
              <a:rPr lang="en-US" sz="2600" b="1" dirty="0">
                <a:cs typeface="Calibri"/>
              </a:rPr>
              <a:t>document</a:t>
            </a:r>
            <a:r>
              <a:rPr lang="en-US" sz="2600" dirty="0">
                <a:cs typeface="Calibri"/>
              </a:rPr>
              <a:t>, and </a:t>
            </a:r>
            <a:r>
              <a:rPr lang="en-US" sz="2600" b="1" dirty="0">
                <a:cs typeface="Calibri"/>
              </a:rPr>
              <a:t>disseminate</a:t>
            </a:r>
            <a:r>
              <a:rPr lang="en-US" sz="2600" dirty="0">
                <a:cs typeface="Calibri"/>
              </a:rPr>
              <a:t> the agronomic benefits of 3SI intercropping to crop production and soil health. This includes soil health, plant health, and yield </a:t>
            </a:r>
            <a:r>
              <a:rPr lang="en-US" sz="2600" b="1" dirty="0">
                <a:cs typeface="Calibri"/>
              </a:rPr>
              <a:t>research</a:t>
            </a:r>
            <a:r>
              <a:rPr lang="en-US" sz="2600" dirty="0">
                <a:cs typeface="Calibri"/>
              </a:rPr>
              <a:t> at </a:t>
            </a:r>
            <a:r>
              <a:rPr lang="en-US" sz="2600" b="1" dirty="0">
                <a:cs typeface="Calibri"/>
              </a:rPr>
              <a:t>ISU Horticulture Farm</a:t>
            </a:r>
            <a:r>
              <a:rPr lang="en-US" sz="2600" dirty="0">
                <a:cs typeface="Calibri"/>
              </a:rPr>
              <a:t> plots, as well as on </a:t>
            </a:r>
            <a:r>
              <a:rPr lang="en-US" sz="2600" b="1" dirty="0">
                <a:cs typeface="Calibri"/>
              </a:rPr>
              <a:t>farm visits and workshops in Native collaborating communities.</a:t>
            </a:r>
            <a:endParaRPr lang="en-US" sz="2600" b="1" dirty="0"/>
          </a:p>
        </p:txBody>
      </p:sp>
    </p:spTree>
    <p:extLst>
      <p:ext uri="{BB962C8B-B14F-4D97-AF65-F5344CB8AC3E}">
        <p14:creationId xmlns:p14="http://schemas.microsoft.com/office/powerpoint/2010/main" val="11719539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B61CF2-42DF-4D97-B4A1-258203FAA771}"/>
              </a:ext>
            </a:extLst>
          </p:cNvPr>
          <p:cNvSpPr>
            <a:spLocks noGrp="1"/>
          </p:cNvSpPr>
          <p:nvPr>
            <p:ph type="title"/>
          </p:nvPr>
        </p:nvSpPr>
        <p:spPr>
          <a:xfrm>
            <a:off x="1290297" y="-137658"/>
            <a:ext cx="10515600" cy="882780"/>
          </a:xfrm>
        </p:spPr>
        <p:txBody>
          <a:bodyPr/>
          <a:lstStyle/>
          <a:p>
            <a:r>
              <a:rPr lang="en-US" dirty="0"/>
              <a:t>Spotlight on Meaningful RE/E Integration</a:t>
            </a:r>
          </a:p>
        </p:txBody>
      </p:sp>
      <p:sp>
        <p:nvSpPr>
          <p:cNvPr id="3" name="TextBox 2">
            <a:extLst>
              <a:ext uri="{FF2B5EF4-FFF2-40B4-BE49-F238E27FC236}">
                <a16:creationId xmlns:a16="http://schemas.microsoft.com/office/drawing/2014/main" id="{DA4D73E6-59F4-2846-A4BC-B13B999C5E58}"/>
              </a:ext>
            </a:extLst>
          </p:cNvPr>
          <p:cNvSpPr txBox="1"/>
          <p:nvPr/>
        </p:nvSpPr>
        <p:spPr>
          <a:xfrm>
            <a:off x="4724400" y="3200399"/>
            <a:ext cx="274319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dirty="0">
              <a:cs typeface="Calibri"/>
            </a:endParaRPr>
          </a:p>
        </p:txBody>
      </p:sp>
      <p:pic>
        <p:nvPicPr>
          <p:cNvPr id="5" name="Picture 5" descr="Diagram&#10;&#10;Description automatically generated">
            <a:extLst>
              <a:ext uri="{FF2B5EF4-FFF2-40B4-BE49-F238E27FC236}">
                <a16:creationId xmlns:a16="http://schemas.microsoft.com/office/drawing/2014/main" id="{8469C2E6-FC8A-284C-6611-001F3FED4E0E}"/>
              </a:ext>
            </a:extLst>
          </p:cNvPr>
          <p:cNvPicPr>
            <a:picLocks noChangeAspect="1"/>
          </p:cNvPicPr>
          <p:nvPr/>
        </p:nvPicPr>
        <p:blipFill rotWithShape="1">
          <a:blip r:embed="rId3"/>
          <a:srcRect l="4082" t="9732" r="8163" b="4136"/>
          <a:stretch/>
        </p:blipFill>
        <p:spPr>
          <a:xfrm>
            <a:off x="621540" y="640080"/>
            <a:ext cx="10948917" cy="6217920"/>
          </a:xfrm>
          <a:prstGeom prst="rect">
            <a:avLst/>
          </a:prstGeom>
          <a:noFill/>
          <a:ln>
            <a:noFill/>
          </a:ln>
        </p:spPr>
      </p:pic>
    </p:spTree>
    <p:extLst>
      <p:ext uri="{BB962C8B-B14F-4D97-AF65-F5344CB8AC3E}">
        <p14:creationId xmlns:p14="http://schemas.microsoft.com/office/powerpoint/2010/main" val="10012802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C953DD-7177-4A13-B50B-BD8170AAC2A1}"/>
              </a:ext>
            </a:extLst>
          </p:cNvPr>
          <p:cNvSpPr>
            <a:spLocks noGrp="1"/>
          </p:cNvSpPr>
          <p:nvPr>
            <p:ph type="title"/>
          </p:nvPr>
        </p:nvSpPr>
        <p:spPr>
          <a:xfrm>
            <a:off x="0" y="249382"/>
            <a:ext cx="12192000" cy="828675"/>
          </a:xfrm>
        </p:spPr>
        <p:txBody>
          <a:bodyPr/>
          <a:lstStyle/>
          <a:p>
            <a:pPr algn="ctr"/>
            <a:r>
              <a:rPr lang="en-US" dirty="0"/>
              <a:t>Impacts</a:t>
            </a:r>
          </a:p>
        </p:txBody>
      </p:sp>
      <p:sp>
        <p:nvSpPr>
          <p:cNvPr id="5" name="Content Placeholder 2">
            <a:extLst>
              <a:ext uri="{FF2B5EF4-FFF2-40B4-BE49-F238E27FC236}">
                <a16:creationId xmlns:a16="http://schemas.microsoft.com/office/drawing/2014/main" id="{8C7A9B28-E4F6-49AF-8E88-D35296E36EAB}"/>
              </a:ext>
            </a:extLst>
          </p:cNvPr>
          <p:cNvSpPr>
            <a:spLocks noGrp="1"/>
          </p:cNvSpPr>
          <p:nvPr>
            <p:ph idx="1"/>
          </p:nvPr>
        </p:nvSpPr>
        <p:spPr>
          <a:xfrm>
            <a:off x="5883072" y="1770091"/>
            <a:ext cx="5958115" cy="3973967"/>
          </a:xfrm>
        </p:spPr>
        <p:txBody>
          <a:bodyPr vert="horz" lIns="91440" tIns="45720" rIns="91440" bIns="45720" rtlCol="0" anchor="t">
            <a:normAutofit/>
          </a:bodyPr>
          <a:lstStyle/>
          <a:p>
            <a:r>
              <a:rPr lang="en-US" sz="2000" dirty="0">
                <a:cs typeface="Calibri"/>
              </a:rPr>
              <a:t>Our number of Three Sisters Gardens in Native communities has grown each year.</a:t>
            </a:r>
          </a:p>
          <a:p>
            <a:r>
              <a:rPr lang="en-US" sz="2000" dirty="0">
                <a:cs typeface="Calibri"/>
              </a:rPr>
              <a:t>Native growers have new resources to support their expanded gardens, including workshop take aways, website resources, and materials like seeds, seedlings, compost bins, and rainwater catchment systems.</a:t>
            </a:r>
          </a:p>
          <a:p>
            <a:r>
              <a:rPr lang="en-US" sz="2000" dirty="0">
                <a:cs typeface="Calibri"/>
              </a:rPr>
              <a:t>We have grown collaborative networks between researchers and Native food growers among several communities.</a:t>
            </a:r>
          </a:p>
          <a:p>
            <a:r>
              <a:rPr lang="en-US" sz="2000" dirty="0">
                <a:cs typeface="Calibri"/>
              </a:rPr>
              <a:t>This project has led to continued collaborations beyond the scope of this grant.</a:t>
            </a:r>
          </a:p>
        </p:txBody>
      </p:sp>
      <p:graphicFrame>
        <p:nvGraphicFramePr>
          <p:cNvPr id="6" name="Table 6">
            <a:extLst>
              <a:ext uri="{FF2B5EF4-FFF2-40B4-BE49-F238E27FC236}">
                <a16:creationId xmlns:a16="http://schemas.microsoft.com/office/drawing/2014/main" id="{F8C0CBF3-9CE0-C494-3A9A-C0B7B9F7366D}"/>
              </a:ext>
            </a:extLst>
          </p:cNvPr>
          <p:cNvGraphicFramePr>
            <a:graphicFrameLocks noGrp="1"/>
          </p:cNvGraphicFramePr>
          <p:nvPr>
            <p:extLst>
              <p:ext uri="{D42A27DB-BD31-4B8C-83A1-F6EECF244321}">
                <p14:modId xmlns:p14="http://schemas.microsoft.com/office/powerpoint/2010/main" val="2113220361"/>
              </p:ext>
            </p:extLst>
          </p:nvPr>
        </p:nvGraphicFramePr>
        <p:xfrm>
          <a:off x="350813" y="1935678"/>
          <a:ext cx="5408718" cy="3562599"/>
        </p:xfrm>
        <a:graphic>
          <a:graphicData uri="http://schemas.openxmlformats.org/drawingml/2006/table">
            <a:tbl>
              <a:tblPr firstRow="1" bandRow="1">
                <a:tableStyleId>{9D7B26C5-4107-4FEC-AEDC-1716B250A1EF}</a:tableStyleId>
              </a:tblPr>
              <a:tblGrid>
                <a:gridCol w="4113309">
                  <a:extLst>
                    <a:ext uri="{9D8B030D-6E8A-4147-A177-3AD203B41FA5}">
                      <a16:colId xmlns:a16="http://schemas.microsoft.com/office/drawing/2014/main" val="2815415489"/>
                    </a:ext>
                  </a:extLst>
                </a:gridCol>
                <a:gridCol w="1295409">
                  <a:extLst>
                    <a:ext uri="{9D8B030D-6E8A-4147-A177-3AD203B41FA5}">
                      <a16:colId xmlns:a16="http://schemas.microsoft.com/office/drawing/2014/main" val="3324539140"/>
                    </a:ext>
                  </a:extLst>
                </a:gridCol>
              </a:tblGrid>
              <a:tr h="416546">
                <a:tc>
                  <a:txBody>
                    <a:bodyPr/>
                    <a:lstStyle/>
                    <a:p>
                      <a:pPr algn="ctr"/>
                      <a:r>
                        <a:rPr lang="en-US" dirty="0"/>
                        <a:t>Project at a Glance</a:t>
                      </a:r>
                    </a:p>
                  </a:txBody>
                  <a:tcPr/>
                </a:tc>
                <a:tc>
                  <a:txBody>
                    <a:bodyPr/>
                    <a:lstStyle/>
                    <a:p>
                      <a:pPr algn="ctr"/>
                      <a:r>
                        <a:rPr lang="en-US" dirty="0"/>
                        <a:t>#</a:t>
                      </a:r>
                    </a:p>
                  </a:txBody>
                  <a:tcPr/>
                </a:tc>
                <a:extLst>
                  <a:ext uri="{0D108BD9-81ED-4DB2-BD59-A6C34878D82A}">
                    <a16:rowId xmlns:a16="http://schemas.microsoft.com/office/drawing/2014/main" val="2603610511"/>
                  </a:ext>
                </a:extLst>
              </a:tr>
              <a:tr h="416546">
                <a:tc>
                  <a:txBody>
                    <a:bodyPr/>
                    <a:lstStyle/>
                    <a:p>
                      <a:r>
                        <a:rPr lang="en-US" dirty="0"/>
                        <a:t>Total Number of Workshops</a:t>
                      </a:r>
                    </a:p>
                  </a:txBody>
                  <a:tcPr/>
                </a:tc>
                <a:tc>
                  <a:txBody>
                    <a:bodyPr/>
                    <a:lstStyle/>
                    <a:p>
                      <a:pPr algn="ctr"/>
                      <a:r>
                        <a:rPr lang="en-US" dirty="0"/>
                        <a:t>13</a:t>
                      </a:r>
                    </a:p>
                  </a:txBody>
                  <a:tcPr/>
                </a:tc>
                <a:extLst>
                  <a:ext uri="{0D108BD9-81ED-4DB2-BD59-A6C34878D82A}">
                    <a16:rowId xmlns:a16="http://schemas.microsoft.com/office/drawing/2014/main" val="2488424026"/>
                  </a:ext>
                </a:extLst>
              </a:tr>
              <a:tr h="416546">
                <a:tc>
                  <a:txBody>
                    <a:bodyPr/>
                    <a:lstStyle/>
                    <a:p>
                      <a:r>
                        <a:rPr lang="en-US" dirty="0"/>
                        <a:t>K – 12  Workshops</a:t>
                      </a:r>
                    </a:p>
                  </a:txBody>
                  <a:tcPr/>
                </a:tc>
                <a:tc>
                  <a:txBody>
                    <a:bodyPr/>
                    <a:lstStyle/>
                    <a:p>
                      <a:pPr algn="ctr"/>
                      <a:r>
                        <a:rPr lang="en-US" dirty="0"/>
                        <a:t>3</a:t>
                      </a:r>
                    </a:p>
                  </a:txBody>
                  <a:tcPr/>
                </a:tc>
                <a:extLst>
                  <a:ext uri="{0D108BD9-81ED-4DB2-BD59-A6C34878D82A}">
                    <a16:rowId xmlns:a16="http://schemas.microsoft.com/office/drawing/2014/main" val="3909623685"/>
                  </a:ext>
                </a:extLst>
              </a:tr>
              <a:tr h="416546">
                <a:tc>
                  <a:txBody>
                    <a:bodyPr/>
                    <a:lstStyle/>
                    <a:p>
                      <a:r>
                        <a:rPr lang="en-US" dirty="0"/>
                        <a:t>Average attendees per workshop</a:t>
                      </a:r>
                    </a:p>
                  </a:txBody>
                  <a:tcPr/>
                </a:tc>
                <a:tc>
                  <a:txBody>
                    <a:bodyPr/>
                    <a:lstStyle/>
                    <a:p>
                      <a:pPr algn="ctr"/>
                      <a:r>
                        <a:rPr lang="en-US" dirty="0"/>
                        <a:t>25</a:t>
                      </a:r>
                    </a:p>
                  </a:txBody>
                  <a:tcPr/>
                </a:tc>
                <a:extLst>
                  <a:ext uri="{0D108BD9-81ED-4DB2-BD59-A6C34878D82A}">
                    <a16:rowId xmlns:a16="http://schemas.microsoft.com/office/drawing/2014/main" val="3023753810"/>
                  </a:ext>
                </a:extLst>
              </a:tr>
              <a:tr h="416546">
                <a:tc>
                  <a:txBody>
                    <a:bodyPr/>
                    <a:lstStyle/>
                    <a:p>
                      <a:r>
                        <a:rPr lang="en-US" dirty="0"/>
                        <a:t>Cooking demonstrations</a:t>
                      </a:r>
                    </a:p>
                  </a:txBody>
                  <a:tcPr/>
                </a:tc>
                <a:tc>
                  <a:txBody>
                    <a:bodyPr/>
                    <a:lstStyle/>
                    <a:p>
                      <a:pPr algn="ctr"/>
                      <a:r>
                        <a:rPr lang="en-US" dirty="0"/>
                        <a:t>10</a:t>
                      </a:r>
                    </a:p>
                  </a:txBody>
                  <a:tcPr/>
                </a:tc>
                <a:extLst>
                  <a:ext uri="{0D108BD9-81ED-4DB2-BD59-A6C34878D82A}">
                    <a16:rowId xmlns:a16="http://schemas.microsoft.com/office/drawing/2014/main" val="4290291543"/>
                  </a:ext>
                </a:extLst>
              </a:tr>
              <a:tr h="416546">
                <a:tc>
                  <a:txBody>
                    <a:bodyPr/>
                    <a:lstStyle/>
                    <a:p>
                      <a:r>
                        <a:rPr lang="en-US" dirty="0"/>
                        <a:t>Ethnographic Interviews</a:t>
                      </a:r>
                    </a:p>
                  </a:txBody>
                  <a:tcPr/>
                </a:tc>
                <a:tc>
                  <a:txBody>
                    <a:bodyPr/>
                    <a:lstStyle/>
                    <a:p>
                      <a:pPr algn="ctr"/>
                      <a:r>
                        <a:rPr lang="en-US" dirty="0"/>
                        <a:t>29</a:t>
                      </a:r>
                    </a:p>
                  </a:txBody>
                  <a:tcPr/>
                </a:tc>
                <a:extLst>
                  <a:ext uri="{0D108BD9-81ED-4DB2-BD59-A6C34878D82A}">
                    <a16:rowId xmlns:a16="http://schemas.microsoft.com/office/drawing/2014/main" val="3932344190"/>
                  </a:ext>
                </a:extLst>
              </a:tr>
              <a:tr h="416546">
                <a:tc>
                  <a:txBody>
                    <a:bodyPr/>
                    <a:lstStyle/>
                    <a:p>
                      <a:r>
                        <a:rPr lang="en-US" dirty="0"/>
                        <a:t>Number of collaborative growers</a:t>
                      </a:r>
                    </a:p>
                  </a:txBody>
                  <a:tcPr/>
                </a:tc>
                <a:tc>
                  <a:txBody>
                    <a:bodyPr/>
                    <a:lstStyle/>
                    <a:p>
                      <a:pPr algn="ctr"/>
                      <a:r>
                        <a:rPr lang="en-US" dirty="0"/>
                        <a:t>7</a:t>
                      </a:r>
                    </a:p>
                  </a:txBody>
                  <a:tcPr/>
                </a:tc>
                <a:extLst>
                  <a:ext uri="{0D108BD9-81ED-4DB2-BD59-A6C34878D82A}">
                    <a16:rowId xmlns:a16="http://schemas.microsoft.com/office/drawing/2014/main" val="4229862831"/>
                  </a:ext>
                </a:extLst>
              </a:tr>
              <a:tr h="646777">
                <a:tc>
                  <a:txBody>
                    <a:bodyPr/>
                    <a:lstStyle/>
                    <a:p>
                      <a:r>
                        <a:rPr lang="en-US" dirty="0"/>
                        <a:t>Master Thesis &amp; Publications </a:t>
                      </a:r>
                    </a:p>
                  </a:txBody>
                  <a:tcPr/>
                </a:tc>
                <a:tc>
                  <a:txBody>
                    <a:bodyPr/>
                    <a:lstStyle/>
                    <a:p>
                      <a:pPr algn="ctr"/>
                      <a:r>
                        <a:rPr lang="en-US" dirty="0"/>
                        <a:t>5</a:t>
                      </a:r>
                    </a:p>
                  </a:txBody>
                  <a:tcPr/>
                </a:tc>
                <a:extLst>
                  <a:ext uri="{0D108BD9-81ED-4DB2-BD59-A6C34878D82A}">
                    <a16:rowId xmlns:a16="http://schemas.microsoft.com/office/drawing/2014/main" val="3669982596"/>
                  </a:ext>
                </a:extLst>
              </a:tr>
            </a:tbl>
          </a:graphicData>
        </a:graphic>
      </p:graphicFrame>
    </p:spTree>
    <p:extLst>
      <p:ext uri="{BB962C8B-B14F-4D97-AF65-F5344CB8AC3E}">
        <p14:creationId xmlns:p14="http://schemas.microsoft.com/office/powerpoint/2010/main" val="38679528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B52BEA-140F-4EAE-AE96-10046011D9E2}"/>
              </a:ext>
            </a:extLst>
          </p:cNvPr>
          <p:cNvSpPr>
            <a:spLocks noGrp="1"/>
          </p:cNvSpPr>
          <p:nvPr>
            <p:ph type="title"/>
          </p:nvPr>
        </p:nvSpPr>
        <p:spPr>
          <a:xfrm>
            <a:off x="104775" y="125639"/>
            <a:ext cx="12001500" cy="712561"/>
          </a:xfrm>
        </p:spPr>
        <p:txBody>
          <a:bodyPr/>
          <a:lstStyle/>
          <a:p>
            <a:r>
              <a:rPr lang="en-US" dirty="0"/>
              <a:t>Objective One: Social Science Research</a:t>
            </a:r>
          </a:p>
        </p:txBody>
      </p:sp>
      <p:sp>
        <p:nvSpPr>
          <p:cNvPr id="3" name="Content Placeholder 2">
            <a:extLst>
              <a:ext uri="{FF2B5EF4-FFF2-40B4-BE49-F238E27FC236}">
                <a16:creationId xmlns:a16="http://schemas.microsoft.com/office/drawing/2014/main" id="{DAF72D1A-E666-4658-B029-FB65078923D7}"/>
              </a:ext>
            </a:extLst>
          </p:cNvPr>
          <p:cNvSpPr>
            <a:spLocks noGrp="1"/>
          </p:cNvSpPr>
          <p:nvPr>
            <p:ph idx="1"/>
          </p:nvPr>
        </p:nvSpPr>
        <p:spPr>
          <a:xfrm>
            <a:off x="266700" y="990147"/>
            <a:ext cx="7859485" cy="5222194"/>
          </a:xfrm>
        </p:spPr>
        <p:txBody>
          <a:bodyPr vert="horz" lIns="91440" tIns="45720" rIns="91440" bIns="45720" rtlCol="0" anchor="t">
            <a:normAutofit/>
          </a:bodyPr>
          <a:lstStyle/>
          <a:p>
            <a:pPr marL="0" indent="0">
              <a:buNone/>
            </a:pPr>
            <a:r>
              <a:rPr lang="en-US" sz="1800" dirty="0">
                <a:cs typeface="Calibri"/>
              </a:rPr>
              <a:t>Ethnography</a:t>
            </a:r>
          </a:p>
          <a:p>
            <a:pPr marL="285750" indent="-285750"/>
            <a:r>
              <a:rPr lang="en-US" sz="1800" dirty="0">
                <a:cs typeface="Calibri"/>
              </a:rPr>
              <a:t>Conducting participant observation with Native growers</a:t>
            </a:r>
          </a:p>
          <a:p>
            <a:pPr marL="742950" lvl="1" indent="-285750"/>
            <a:r>
              <a:rPr lang="en-US" sz="1400" dirty="0">
                <a:cs typeface="Calibri"/>
              </a:rPr>
              <a:t>Including touring gardens</a:t>
            </a:r>
          </a:p>
          <a:p>
            <a:pPr marL="742950" lvl="1" indent="-285750"/>
            <a:r>
              <a:rPr lang="en-US" sz="1400" dirty="0">
                <a:cs typeface="Calibri"/>
              </a:rPr>
              <a:t>Helping weed and harvest</a:t>
            </a:r>
          </a:p>
          <a:p>
            <a:pPr marL="742950" lvl="1" indent="-285750"/>
            <a:r>
              <a:rPr lang="en-US" sz="1400" dirty="0">
                <a:cs typeface="Calibri"/>
              </a:rPr>
              <a:t>Helping to process garden produce for meals</a:t>
            </a:r>
          </a:p>
          <a:p>
            <a:pPr marL="285750" indent="-285750"/>
            <a:r>
              <a:rPr lang="en-US" sz="1800" dirty="0">
                <a:cs typeface="Calibri"/>
              </a:rPr>
              <a:t>Conducting interviews with Native people knowledgeable about traditional growing practices</a:t>
            </a:r>
          </a:p>
          <a:p>
            <a:pPr marL="742950" lvl="1" indent="-285750"/>
            <a:r>
              <a:rPr lang="en-US" sz="1400" dirty="0">
                <a:cs typeface="Calibri"/>
              </a:rPr>
              <a:t>Including questions about food sovereignty, growing practices, Indigenous varieties, and barriers to expanding access to culturally appropriate foods</a:t>
            </a:r>
          </a:p>
          <a:p>
            <a:pPr marL="0" indent="0">
              <a:buNone/>
            </a:pPr>
            <a:r>
              <a:rPr lang="en-US" sz="1800" dirty="0">
                <a:cs typeface="Calibri"/>
              </a:rPr>
              <a:t>Nutrition</a:t>
            </a:r>
          </a:p>
          <a:p>
            <a:pPr marL="285750" indent="-285750"/>
            <a:r>
              <a:rPr lang="en-US" sz="1800" dirty="0">
                <a:cs typeface="Calibri"/>
              </a:rPr>
              <a:t>Grocery store assessments to determine access to fresh, nutritious food for Native collaborating communities.</a:t>
            </a:r>
          </a:p>
          <a:p>
            <a:pPr marL="0" indent="0">
              <a:buNone/>
            </a:pPr>
            <a:r>
              <a:rPr lang="en-US" sz="1800" dirty="0">
                <a:cs typeface="Calibri"/>
              </a:rPr>
              <a:t>Advisory Board</a:t>
            </a:r>
          </a:p>
          <a:p>
            <a:pPr marL="285750" indent="-285750"/>
            <a:r>
              <a:rPr lang="en-US" sz="1800" dirty="0">
                <a:cs typeface="Calibri"/>
              </a:rPr>
              <a:t>Annual meetings to disseminate information about the project, data collected, and to request feedback about project methods</a:t>
            </a:r>
          </a:p>
          <a:p>
            <a:endParaRPr lang="en-US" sz="1800" dirty="0">
              <a:cs typeface="Calibri"/>
            </a:endParaRPr>
          </a:p>
          <a:p>
            <a:endParaRPr lang="en-US" sz="1800" dirty="0">
              <a:cs typeface="Calibri"/>
            </a:endParaRPr>
          </a:p>
          <a:p>
            <a:endParaRPr lang="en-US" sz="1800" dirty="0">
              <a:cs typeface="Calibri"/>
            </a:endParaRPr>
          </a:p>
        </p:txBody>
      </p:sp>
      <p:pic>
        <p:nvPicPr>
          <p:cNvPr id="4" name="Picture 3">
            <a:extLst>
              <a:ext uri="{FF2B5EF4-FFF2-40B4-BE49-F238E27FC236}">
                <a16:creationId xmlns:a16="http://schemas.microsoft.com/office/drawing/2014/main" id="{93E9FF9E-6D4B-4844-BBFE-4B4700F652D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40883" y="1058864"/>
            <a:ext cx="3160181" cy="2370136"/>
          </a:xfrm>
          <a:prstGeom prst="rect">
            <a:avLst/>
          </a:prstGeom>
          <a:ln>
            <a:solidFill>
              <a:schemeClr val="tx1"/>
            </a:solidFill>
          </a:ln>
        </p:spPr>
      </p:pic>
      <p:pic>
        <p:nvPicPr>
          <p:cNvPr id="5" name="Picture 4">
            <a:extLst>
              <a:ext uri="{FF2B5EF4-FFF2-40B4-BE49-F238E27FC236}">
                <a16:creationId xmlns:a16="http://schemas.microsoft.com/office/drawing/2014/main" id="{58B286CB-C56C-42C4-A294-EB25A8F02F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40883" y="4016245"/>
            <a:ext cx="3160181" cy="2361406"/>
          </a:xfrm>
          <a:prstGeom prst="rect">
            <a:avLst/>
          </a:prstGeom>
          <a:ln>
            <a:solidFill>
              <a:schemeClr val="tx1"/>
            </a:solidFill>
          </a:ln>
        </p:spPr>
      </p:pic>
    </p:spTree>
    <p:extLst>
      <p:ext uri="{BB962C8B-B14F-4D97-AF65-F5344CB8AC3E}">
        <p14:creationId xmlns:p14="http://schemas.microsoft.com/office/powerpoint/2010/main" val="26953090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B61CF2-42DF-4D97-B4A1-258203FAA771}"/>
              </a:ext>
            </a:extLst>
          </p:cNvPr>
          <p:cNvSpPr>
            <a:spLocks noGrp="1"/>
          </p:cNvSpPr>
          <p:nvPr>
            <p:ph type="title"/>
          </p:nvPr>
        </p:nvSpPr>
        <p:spPr>
          <a:xfrm>
            <a:off x="114300" y="-43297"/>
            <a:ext cx="12077700" cy="796925"/>
          </a:xfrm>
        </p:spPr>
        <p:txBody>
          <a:bodyPr>
            <a:normAutofit/>
          </a:bodyPr>
          <a:lstStyle/>
          <a:p>
            <a:pPr algn="ctr"/>
            <a:r>
              <a:rPr lang="en-US" sz="4000" b="1" dirty="0"/>
              <a:t>Objective Two: Research Garden at Iowa State</a:t>
            </a:r>
          </a:p>
        </p:txBody>
      </p:sp>
      <p:sp>
        <p:nvSpPr>
          <p:cNvPr id="4" name="TextBox 3">
            <a:extLst>
              <a:ext uri="{FF2B5EF4-FFF2-40B4-BE49-F238E27FC236}">
                <a16:creationId xmlns:a16="http://schemas.microsoft.com/office/drawing/2014/main" id="{A23322A1-DA42-B921-DB35-78A9B471A51B}"/>
              </a:ext>
            </a:extLst>
          </p:cNvPr>
          <p:cNvSpPr txBox="1"/>
          <p:nvPr/>
        </p:nvSpPr>
        <p:spPr>
          <a:xfrm>
            <a:off x="368035" y="1079703"/>
            <a:ext cx="5727965" cy="4524315"/>
          </a:xfrm>
          <a:prstGeom prst="rect">
            <a:avLst/>
          </a:prstGeom>
          <a:noFill/>
        </p:spPr>
        <p:txBody>
          <a:bodyPr wrap="square" rtlCol="0">
            <a:spAutoFit/>
          </a:bodyPr>
          <a:lstStyle/>
          <a:p>
            <a:pPr marL="285750" indent="-285750">
              <a:buFont typeface="Arial" panose="020B0604020202020204" pitchFamily="34" charset="0"/>
              <a:buChar char="•"/>
            </a:pPr>
            <a:r>
              <a:rPr lang="en-US" dirty="0"/>
              <a:t>RCBD with 4 treatments and 4 replications </a:t>
            </a:r>
          </a:p>
          <a:p>
            <a:pPr marL="285750" indent="-285750">
              <a:buFont typeface="Arial" panose="020B0604020202020204" pitchFamily="34" charset="0"/>
              <a:buChar char="•"/>
            </a:pPr>
            <a:r>
              <a:rPr lang="en-US" dirty="0"/>
              <a:t>Treatments:</a:t>
            </a:r>
          </a:p>
          <a:p>
            <a:pPr marL="742950" lvl="1" indent="-285750">
              <a:buFont typeface="Arial" panose="020B0604020202020204" pitchFamily="34" charset="0"/>
              <a:buChar char="•"/>
            </a:pPr>
            <a:r>
              <a:rPr lang="en-US" dirty="0"/>
              <a:t>Turtle Mountain White (Turtle Mountain Ojibwe)</a:t>
            </a:r>
          </a:p>
          <a:p>
            <a:pPr marL="742950" lvl="1" indent="-285750">
              <a:buFont typeface="Arial" panose="020B0604020202020204" pitchFamily="34" charset="0"/>
              <a:buChar char="•"/>
            </a:pPr>
            <a:r>
              <a:rPr lang="en-US" dirty="0"/>
              <a:t>Hidatsa Red (Hidatsa – Three Affiliated Tribes)</a:t>
            </a:r>
          </a:p>
          <a:p>
            <a:pPr marL="742950" lvl="1" indent="-285750">
              <a:buFont typeface="Arial" panose="020B0604020202020204" pitchFamily="34" charset="0"/>
              <a:buChar char="•"/>
            </a:pPr>
            <a:r>
              <a:rPr lang="en-US" dirty="0"/>
              <a:t>Algonquin Long Pie Pumpkin (Abenaki)</a:t>
            </a:r>
          </a:p>
          <a:p>
            <a:pPr marL="285750" indent="-285750">
              <a:buFont typeface="Arial" panose="020B0604020202020204" pitchFamily="34" charset="0"/>
              <a:buChar char="•"/>
            </a:pPr>
            <a:r>
              <a:rPr lang="en-US" dirty="0"/>
              <a:t>Yield was lower in 3SI on average</a:t>
            </a:r>
          </a:p>
          <a:p>
            <a:pPr marL="285750" indent="-285750">
              <a:buFont typeface="Arial" panose="020B0604020202020204" pitchFamily="34" charset="0"/>
              <a:buChar char="•"/>
            </a:pPr>
            <a:r>
              <a:rPr lang="en-US" dirty="0"/>
              <a:t>However, LER is considered high (Xu et al., 2020)</a:t>
            </a:r>
          </a:p>
          <a:p>
            <a:pPr marL="285750" indent="-285750">
              <a:buFont typeface="Arial" panose="020B0604020202020204" pitchFamily="34" charset="0"/>
              <a:buChar char="•"/>
            </a:pPr>
            <a:r>
              <a:rPr lang="en-US" dirty="0"/>
              <a:t>Usually range 1.22 – 1.3</a:t>
            </a:r>
          </a:p>
          <a:p>
            <a:pPr marL="285750" indent="-285750">
              <a:buFont typeface="Arial" panose="020B0604020202020204" pitchFamily="34" charset="0"/>
              <a:buChar char="•"/>
            </a:pPr>
            <a:r>
              <a:rPr lang="en-US" dirty="0"/>
              <a:t>More productive with less land, and intense limitations</a:t>
            </a:r>
          </a:p>
          <a:p>
            <a:pPr marL="742950" lvl="1" indent="-285750">
              <a:buFont typeface="Arial" panose="020B0604020202020204" pitchFamily="34" charset="0"/>
              <a:buChar char="•"/>
            </a:pPr>
            <a:r>
              <a:rPr lang="en-US" dirty="0"/>
              <a:t>Corn smut</a:t>
            </a:r>
          </a:p>
          <a:p>
            <a:pPr marL="742950" lvl="1" indent="-285750">
              <a:buFont typeface="Arial" panose="020B0604020202020204" pitchFamily="34" charset="0"/>
              <a:buChar char="•"/>
            </a:pPr>
            <a:r>
              <a:rPr lang="en-US" dirty="0"/>
              <a:t>Bacterial spot of cucurbit</a:t>
            </a:r>
          </a:p>
          <a:p>
            <a:pPr marL="742950" lvl="1" indent="-285750">
              <a:buFont typeface="Arial" panose="020B0604020202020204" pitchFamily="34" charset="0"/>
              <a:buChar char="•"/>
            </a:pPr>
            <a:r>
              <a:rPr lang="en-US" dirty="0"/>
              <a:t>Environmental conditions</a:t>
            </a:r>
          </a:p>
          <a:p>
            <a:pPr marL="1200150" lvl="2" indent="-285750">
              <a:buFont typeface="Arial" panose="020B0604020202020204" pitchFamily="34" charset="0"/>
              <a:buChar char="•"/>
            </a:pPr>
            <a:r>
              <a:rPr lang="en-US" dirty="0"/>
              <a:t>Drier year in 2021</a:t>
            </a:r>
          </a:p>
          <a:p>
            <a:pPr marL="1200150" lvl="2" indent="-285750">
              <a:buFont typeface="Arial" panose="020B0604020202020204" pitchFamily="34" charset="0"/>
              <a:buChar char="•"/>
            </a:pPr>
            <a:r>
              <a:rPr lang="en-US" dirty="0"/>
              <a:t>Derecho 2020</a:t>
            </a:r>
          </a:p>
          <a:p>
            <a:pPr marL="742950" lvl="1" indent="-285750">
              <a:buFont typeface="Arial" panose="020B0604020202020204" pitchFamily="34" charset="0"/>
              <a:buChar char="•"/>
            </a:pPr>
            <a:endParaRPr lang="en-US" dirty="0"/>
          </a:p>
          <a:p>
            <a:pPr marL="742950" lvl="1" indent="-285750">
              <a:buFont typeface="Arial" panose="020B0604020202020204" pitchFamily="34" charset="0"/>
              <a:buChar char="•"/>
            </a:pPr>
            <a:endParaRPr lang="en-US" dirty="0"/>
          </a:p>
        </p:txBody>
      </p:sp>
      <p:pic>
        <p:nvPicPr>
          <p:cNvPr id="21" name="Picture 20" descr="A picture containing outdoor, person, fruit&#10;&#10;Description automatically generated">
            <a:extLst>
              <a:ext uri="{FF2B5EF4-FFF2-40B4-BE49-F238E27FC236}">
                <a16:creationId xmlns:a16="http://schemas.microsoft.com/office/drawing/2014/main" id="{AF4004D9-4CD4-4CDD-DC68-D695DC6D26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41379" y="2848679"/>
            <a:ext cx="2508347" cy="1924343"/>
          </a:xfrm>
          <a:prstGeom prst="rect">
            <a:avLst/>
          </a:prstGeom>
        </p:spPr>
      </p:pic>
      <p:pic>
        <p:nvPicPr>
          <p:cNvPr id="26" name="Picture 25" descr="A person holding a fruit&#10;&#10;Description automatically generated with medium confidence">
            <a:extLst>
              <a:ext uri="{FF2B5EF4-FFF2-40B4-BE49-F238E27FC236}">
                <a16:creationId xmlns:a16="http://schemas.microsoft.com/office/drawing/2014/main" id="{76993C0F-6508-D3DB-F18C-9F2532AD2FF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34520" y="696478"/>
            <a:ext cx="2689489" cy="1603972"/>
          </a:xfrm>
          <a:prstGeom prst="rect">
            <a:avLst/>
          </a:prstGeom>
        </p:spPr>
      </p:pic>
      <p:pic>
        <p:nvPicPr>
          <p:cNvPr id="28" name="Picture 27" descr="A picture containing grass, outdoor, green, vegetable&#10;&#10;Description automatically generated">
            <a:extLst>
              <a:ext uri="{FF2B5EF4-FFF2-40B4-BE49-F238E27FC236}">
                <a16:creationId xmlns:a16="http://schemas.microsoft.com/office/drawing/2014/main" id="{F4237A4D-6054-46D4-BAA5-54691455A5A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95105" y="2918403"/>
            <a:ext cx="2432382" cy="185461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Picture 6">
            <a:extLst>
              <a:ext uri="{FF2B5EF4-FFF2-40B4-BE49-F238E27FC236}">
                <a16:creationId xmlns:a16="http://schemas.microsoft.com/office/drawing/2014/main" id="{69DBBE0C-66AF-4F1F-8E3B-B4D811F81D53}"/>
              </a:ext>
            </a:extLst>
          </p:cNvPr>
          <p:cNvPicPr>
            <a:picLocks noChangeAspect="1"/>
          </p:cNvPicPr>
          <p:nvPr/>
        </p:nvPicPr>
        <p:blipFill rotWithShape="1">
          <a:blip r:embed="rId6">
            <a:extLst>
              <a:ext uri="{28A0092B-C50C-407E-A947-70E740481C1C}">
                <a14:useLocalDpi xmlns:a14="http://schemas.microsoft.com/office/drawing/2010/main" val="0"/>
              </a:ext>
            </a:extLst>
          </a:blip>
          <a:srcRect l="1957" t="13394" r="1552"/>
          <a:stretch/>
        </p:blipFill>
        <p:spPr>
          <a:xfrm>
            <a:off x="114300" y="5143774"/>
            <a:ext cx="11936186" cy="1269046"/>
          </a:xfrm>
          <a:prstGeom prst="rect">
            <a:avLst/>
          </a:prstGeom>
          <a:ln>
            <a:solidFill>
              <a:schemeClr val="tx1"/>
            </a:solidFill>
          </a:ln>
        </p:spPr>
      </p:pic>
      <p:sp>
        <p:nvSpPr>
          <p:cNvPr id="3" name="TextBox 2">
            <a:extLst>
              <a:ext uri="{FF2B5EF4-FFF2-40B4-BE49-F238E27FC236}">
                <a16:creationId xmlns:a16="http://schemas.microsoft.com/office/drawing/2014/main" id="{7D8A1C13-C780-3A45-3665-6F74F5E6F3FC}"/>
              </a:ext>
            </a:extLst>
          </p:cNvPr>
          <p:cNvSpPr txBox="1"/>
          <p:nvPr/>
        </p:nvSpPr>
        <p:spPr>
          <a:xfrm>
            <a:off x="3232017" y="5099097"/>
            <a:ext cx="2930995" cy="400110"/>
          </a:xfrm>
          <a:prstGeom prst="rect">
            <a:avLst/>
          </a:prstGeom>
          <a:noFill/>
        </p:spPr>
        <p:txBody>
          <a:bodyPr wrap="none" rtlCol="0">
            <a:spAutoFit/>
          </a:bodyPr>
          <a:lstStyle/>
          <a:p>
            <a:r>
              <a:rPr lang="en-US" sz="2000" b="1" dirty="0">
                <a:latin typeface="Times New Roman" panose="02020603050405020304" pitchFamily="18" charset="0"/>
                <a:cs typeface="Times New Roman" panose="02020603050405020304" pitchFamily="18" charset="0"/>
              </a:rPr>
              <a:t>for 2021 Growing Season</a:t>
            </a:r>
          </a:p>
        </p:txBody>
      </p:sp>
    </p:spTree>
    <p:extLst>
      <p:ext uri="{BB962C8B-B14F-4D97-AF65-F5344CB8AC3E}">
        <p14:creationId xmlns:p14="http://schemas.microsoft.com/office/powerpoint/2010/main" val="28425474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48A23726-6096-FF63-DF67-7AE303DDAFB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990895" y="1518795"/>
            <a:ext cx="7201105" cy="5044492"/>
          </a:xfrm>
        </p:spPr>
      </p:pic>
      <p:pic>
        <p:nvPicPr>
          <p:cNvPr id="6" name="Picture 5">
            <a:extLst>
              <a:ext uri="{FF2B5EF4-FFF2-40B4-BE49-F238E27FC236}">
                <a16:creationId xmlns:a16="http://schemas.microsoft.com/office/drawing/2014/main" id="{D0D7A334-6C65-01C0-8C58-2542B24BDF5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 r="79450" b="55638"/>
          <a:stretch/>
        </p:blipFill>
        <p:spPr bwMode="auto">
          <a:xfrm>
            <a:off x="318245" y="1751715"/>
            <a:ext cx="2169862" cy="2171384"/>
          </a:xfrm>
          <a:prstGeom prst="rect">
            <a:avLst/>
          </a:prstGeom>
          <a:noFill/>
          <a:ln>
            <a:noFill/>
          </a:ln>
        </p:spPr>
      </p:pic>
      <p:pic>
        <p:nvPicPr>
          <p:cNvPr id="7" name="Picture 6">
            <a:extLst>
              <a:ext uri="{FF2B5EF4-FFF2-40B4-BE49-F238E27FC236}">
                <a16:creationId xmlns:a16="http://schemas.microsoft.com/office/drawing/2014/main" id="{01FE7FAC-3C66-FAAE-B1A0-F97DDED6728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48323" r="79760" b="-1641"/>
          <a:stretch/>
        </p:blipFill>
        <p:spPr bwMode="auto">
          <a:xfrm>
            <a:off x="318245" y="4106351"/>
            <a:ext cx="2169862" cy="2649779"/>
          </a:xfrm>
          <a:prstGeom prst="rect">
            <a:avLst/>
          </a:prstGeom>
          <a:noFill/>
          <a:ln>
            <a:noFill/>
          </a:ln>
        </p:spPr>
      </p:pic>
      <p:pic>
        <p:nvPicPr>
          <p:cNvPr id="8" name="Picture 7">
            <a:extLst>
              <a:ext uri="{FF2B5EF4-FFF2-40B4-BE49-F238E27FC236}">
                <a16:creationId xmlns:a16="http://schemas.microsoft.com/office/drawing/2014/main" id="{9F5BACF9-E6CC-8EBC-F02A-4B407248893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79760"/>
          <a:stretch/>
        </p:blipFill>
        <p:spPr bwMode="auto">
          <a:xfrm>
            <a:off x="2488107" y="1852205"/>
            <a:ext cx="2049221" cy="4693369"/>
          </a:xfrm>
          <a:prstGeom prst="rect">
            <a:avLst/>
          </a:prstGeom>
          <a:noFill/>
          <a:ln>
            <a:noFill/>
          </a:ln>
        </p:spPr>
      </p:pic>
      <p:sp>
        <p:nvSpPr>
          <p:cNvPr id="9" name="Rectangle 8">
            <a:extLst>
              <a:ext uri="{FF2B5EF4-FFF2-40B4-BE49-F238E27FC236}">
                <a16:creationId xmlns:a16="http://schemas.microsoft.com/office/drawing/2014/main" id="{0E39B7E2-D17B-D26A-7459-9ED7328F818D}"/>
              </a:ext>
            </a:extLst>
          </p:cNvPr>
          <p:cNvSpPr/>
          <p:nvPr/>
        </p:nvSpPr>
        <p:spPr>
          <a:xfrm>
            <a:off x="318245" y="137125"/>
            <a:ext cx="7112973" cy="461665"/>
          </a:xfrm>
          <a:prstGeom prst="rect">
            <a:avLst/>
          </a:prstGeom>
        </p:spPr>
        <p:txBody>
          <a:bodyPr wrap="none">
            <a:spAutoFit/>
          </a:bodyPr>
          <a:lstStyle/>
          <a:p>
            <a:r>
              <a:rPr lang="en-US" sz="2400" b="1" dirty="0"/>
              <a:t>Objective Two: Soil Results from 2021 Growing Season</a:t>
            </a:r>
          </a:p>
        </p:txBody>
      </p:sp>
      <p:sp>
        <p:nvSpPr>
          <p:cNvPr id="10" name="TextBox 9">
            <a:extLst>
              <a:ext uri="{FF2B5EF4-FFF2-40B4-BE49-F238E27FC236}">
                <a16:creationId xmlns:a16="http://schemas.microsoft.com/office/drawing/2014/main" id="{299DAFA1-2B54-9D85-D43D-CFFA0D114406}"/>
              </a:ext>
            </a:extLst>
          </p:cNvPr>
          <p:cNvSpPr txBox="1"/>
          <p:nvPr/>
        </p:nvSpPr>
        <p:spPr>
          <a:xfrm>
            <a:off x="503506" y="515788"/>
            <a:ext cx="11184988" cy="923330"/>
          </a:xfrm>
          <a:prstGeom prst="rect">
            <a:avLst/>
          </a:prstGeom>
          <a:noFill/>
        </p:spPr>
        <p:txBody>
          <a:bodyPr wrap="square" rtlCol="0">
            <a:spAutoFit/>
          </a:bodyPr>
          <a:lstStyle/>
          <a:p>
            <a:pPr marL="285750" indent="-285750">
              <a:buFont typeface="Arial" panose="020B0604020202020204" pitchFamily="34" charset="0"/>
              <a:buChar char="•"/>
            </a:pPr>
            <a:r>
              <a:rPr lang="en-US" dirty="0"/>
              <a:t>Salt-extractable NO</a:t>
            </a:r>
            <a:r>
              <a:rPr lang="en-US" baseline="-25000" dirty="0"/>
              <a:t>3</a:t>
            </a:r>
            <a:r>
              <a:rPr lang="en-US" baseline="30000" dirty="0"/>
              <a:t>-</a:t>
            </a:r>
            <a:r>
              <a:rPr lang="en-US" dirty="0"/>
              <a:t> was consistently significantly lower in the 3SI treatment compared to controls</a:t>
            </a:r>
          </a:p>
          <a:p>
            <a:pPr marL="285750" indent="-285750">
              <a:buFont typeface="Arial" panose="020B0604020202020204" pitchFamily="34" charset="0"/>
              <a:buChar char="•"/>
            </a:pPr>
            <a:r>
              <a:rPr lang="en-US" dirty="0"/>
              <a:t>Soil respiration was consistently marginally higher in the 3SI treatment compared to controls</a:t>
            </a:r>
          </a:p>
          <a:p>
            <a:pPr marL="285750" indent="-285750">
              <a:buFont typeface="Arial" panose="020B0604020202020204" pitchFamily="34" charset="0"/>
              <a:buChar char="•"/>
            </a:pPr>
            <a:r>
              <a:rPr lang="en-US" dirty="0"/>
              <a:t>Decomposition rates of 3SI treatment was significantly lower to controls</a:t>
            </a:r>
          </a:p>
        </p:txBody>
      </p:sp>
      <p:sp>
        <p:nvSpPr>
          <p:cNvPr id="11" name="Rectangle 10">
            <a:extLst>
              <a:ext uri="{FF2B5EF4-FFF2-40B4-BE49-F238E27FC236}">
                <a16:creationId xmlns:a16="http://schemas.microsoft.com/office/drawing/2014/main" id="{15E7116B-1E66-47AF-A8CA-DB7C387D4848}"/>
              </a:ext>
            </a:extLst>
          </p:cNvPr>
          <p:cNvSpPr/>
          <p:nvPr/>
        </p:nvSpPr>
        <p:spPr>
          <a:xfrm>
            <a:off x="388265" y="6563287"/>
            <a:ext cx="2140201" cy="276999"/>
          </a:xfrm>
          <a:prstGeom prst="rect">
            <a:avLst/>
          </a:prstGeom>
        </p:spPr>
        <p:txBody>
          <a:bodyPr wrap="none">
            <a:spAutoFit/>
          </a:bodyPr>
          <a:lstStyle/>
          <a:p>
            <a:pPr algn="ctr"/>
            <a:r>
              <a:rPr lang="en-US" sz="1200" dirty="0"/>
              <a:t>* = P-value less than 0.05 alpha</a:t>
            </a:r>
          </a:p>
        </p:txBody>
      </p:sp>
      <p:sp>
        <p:nvSpPr>
          <p:cNvPr id="12" name="TextBox 11">
            <a:extLst>
              <a:ext uri="{FF2B5EF4-FFF2-40B4-BE49-F238E27FC236}">
                <a16:creationId xmlns:a16="http://schemas.microsoft.com/office/drawing/2014/main" id="{D0533D53-2163-BB3A-67C2-3195700F0A9B}"/>
              </a:ext>
            </a:extLst>
          </p:cNvPr>
          <p:cNvSpPr txBox="1"/>
          <p:nvPr/>
        </p:nvSpPr>
        <p:spPr>
          <a:xfrm>
            <a:off x="2404785" y="1890381"/>
            <a:ext cx="2215863" cy="369332"/>
          </a:xfrm>
          <a:prstGeom prst="rect">
            <a:avLst/>
          </a:prstGeom>
          <a:noFill/>
        </p:spPr>
        <p:txBody>
          <a:bodyPr wrap="none" rtlCol="0">
            <a:spAutoFit/>
          </a:bodyPr>
          <a:lstStyle/>
          <a:p>
            <a:r>
              <a:rPr lang="en-US" dirty="0"/>
              <a:t>2020 Growing Season</a:t>
            </a:r>
          </a:p>
        </p:txBody>
      </p:sp>
      <p:sp>
        <p:nvSpPr>
          <p:cNvPr id="14" name="Rounded Rectangle 13">
            <a:extLst>
              <a:ext uri="{FF2B5EF4-FFF2-40B4-BE49-F238E27FC236}">
                <a16:creationId xmlns:a16="http://schemas.microsoft.com/office/drawing/2014/main" id="{D8E7D2F3-C52E-E9EE-DC66-525ABC232F4C}"/>
              </a:ext>
            </a:extLst>
          </p:cNvPr>
          <p:cNvSpPr/>
          <p:nvPr/>
        </p:nvSpPr>
        <p:spPr>
          <a:xfrm>
            <a:off x="5092126" y="2259713"/>
            <a:ext cx="6596368" cy="590365"/>
          </a:xfrm>
          <a:prstGeom prst="round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871833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8CA16E-36FC-8266-0824-DC338E9AC275}"/>
              </a:ext>
            </a:extLst>
          </p:cNvPr>
          <p:cNvSpPr>
            <a:spLocks noGrp="1"/>
          </p:cNvSpPr>
          <p:nvPr>
            <p:ph type="title"/>
          </p:nvPr>
        </p:nvSpPr>
        <p:spPr>
          <a:xfrm>
            <a:off x="57615" y="-77659"/>
            <a:ext cx="12120136" cy="1325563"/>
          </a:xfrm>
        </p:spPr>
        <p:txBody>
          <a:bodyPr/>
          <a:lstStyle/>
          <a:p>
            <a:pPr algn="ctr"/>
            <a:r>
              <a:rPr lang="en-US" dirty="0">
                <a:cs typeface="Calibri Light"/>
              </a:rPr>
              <a:t>Objective Two: On Farm Visits and Workshops</a:t>
            </a:r>
            <a:endParaRPr lang="en-US" dirty="0"/>
          </a:p>
        </p:txBody>
      </p:sp>
      <p:sp>
        <p:nvSpPr>
          <p:cNvPr id="6" name="TextBox 5">
            <a:extLst>
              <a:ext uri="{FF2B5EF4-FFF2-40B4-BE49-F238E27FC236}">
                <a16:creationId xmlns:a16="http://schemas.microsoft.com/office/drawing/2014/main" id="{929C4803-9338-B24E-BE32-C4BADFF8E72F}"/>
              </a:ext>
            </a:extLst>
          </p:cNvPr>
          <p:cNvSpPr txBox="1"/>
          <p:nvPr/>
        </p:nvSpPr>
        <p:spPr>
          <a:xfrm>
            <a:off x="616856" y="1066800"/>
            <a:ext cx="5745843"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cs typeface="Calibri"/>
              </a:rPr>
              <a:t>On Farm Visits Included farm tours, workshops, and soil health assessments and recommendations for collaborating Native growers.</a:t>
            </a:r>
          </a:p>
        </p:txBody>
      </p:sp>
      <p:sp>
        <p:nvSpPr>
          <p:cNvPr id="3" name="TextBox 2">
            <a:extLst>
              <a:ext uri="{FF2B5EF4-FFF2-40B4-BE49-F238E27FC236}">
                <a16:creationId xmlns:a16="http://schemas.microsoft.com/office/drawing/2014/main" id="{092A071A-1261-459F-A31B-C45E3CAC05DE}"/>
              </a:ext>
            </a:extLst>
          </p:cNvPr>
          <p:cNvSpPr txBox="1"/>
          <p:nvPr/>
        </p:nvSpPr>
        <p:spPr>
          <a:xfrm>
            <a:off x="1131727" y="2066170"/>
            <a:ext cx="4716099" cy="4524315"/>
          </a:xfrm>
          <a:prstGeom prst="rect">
            <a:avLst/>
          </a:prstGeom>
          <a:noFill/>
        </p:spPr>
        <p:txBody>
          <a:bodyPr wrap="none" rtlCol="0">
            <a:spAutoFit/>
          </a:bodyPr>
          <a:lstStyle/>
          <a:p>
            <a:pPr algn="ctr"/>
            <a:r>
              <a:rPr lang="en-US" b="1" dirty="0"/>
              <a:t>Workshop Topics Covered:</a:t>
            </a:r>
          </a:p>
          <a:p>
            <a:pPr algn="ctr"/>
            <a:endParaRPr lang="en-US" dirty="0"/>
          </a:p>
          <a:p>
            <a:pPr marL="285750" indent="-285750">
              <a:buFont typeface="Wingdings" panose="05000000000000000000" pitchFamily="2" charset="2"/>
              <a:buChar char="Ø"/>
            </a:pPr>
            <a:r>
              <a:rPr lang="en-US" dirty="0"/>
              <a:t>Soil fertility and health in home gardens</a:t>
            </a:r>
          </a:p>
          <a:p>
            <a:pPr marL="285750" indent="-285750">
              <a:buFont typeface="Wingdings" panose="05000000000000000000" pitchFamily="2" charset="2"/>
              <a:buChar char="Ø"/>
            </a:pPr>
            <a:r>
              <a:rPr lang="en-US" dirty="0"/>
              <a:t>How to set up drip irrigation </a:t>
            </a:r>
          </a:p>
          <a:p>
            <a:pPr marL="285750" indent="-285750">
              <a:buFont typeface="Wingdings" panose="05000000000000000000" pitchFamily="2" charset="2"/>
              <a:buChar char="Ø"/>
            </a:pPr>
            <a:r>
              <a:rPr lang="en-US" dirty="0"/>
              <a:t>Seed saving for home gardens</a:t>
            </a:r>
          </a:p>
          <a:p>
            <a:pPr marL="285750" indent="-285750">
              <a:buFont typeface="Wingdings" panose="05000000000000000000" pitchFamily="2" charset="2"/>
              <a:buChar char="Ø"/>
            </a:pPr>
            <a:r>
              <a:rPr lang="en-US" dirty="0"/>
              <a:t>DIY soil health test</a:t>
            </a:r>
          </a:p>
          <a:p>
            <a:pPr marL="285750" indent="-285750">
              <a:buFont typeface="Wingdings" panose="05000000000000000000" pitchFamily="2" charset="2"/>
              <a:buChar char="Ø"/>
            </a:pPr>
            <a:r>
              <a:rPr lang="en-US" dirty="0"/>
              <a:t>Key insects pest of squash, beans, and corn </a:t>
            </a:r>
          </a:p>
          <a:p>
            <a:pPr marL="285750" indent="-285750">
              <a:buFont typeface="Wingdings" panose="05000000000000000000" pitchFamily="2" charset="2"/>
              <a:buChar char="Ø"/>
            </a:pPr>
            <a:r>
              <a:rPr lang="en-US" dirty="0"/>
              <a:t>Composting basics &amp; troubleshooting </a:t>
            </a:r>
          </a:p>
          <a:p>
            <a:pPr marL="285750" indent="-285750">
              <a:buFont typeface="Wingdings" panose="05000000000000000000" pitchFamily="2" charset="2"/>
              <a:buChar char="Ø"/>
            </a:pPr>
            <a:r>
              <a:rPr lang="en-US" dirty="0"/>
              <a:t>Foods &amp; culture (by </a:t>
            </a:r>
            <a:r>
              <a:rPr lang="en-US" dirty="0" err="1"/>
              <a:t>Arly</a:t>
            </a:r>
            <a:r>
              <a:rPr lang="en-US" dirty="0"/>
              <a:t>, Anthony, LaVonne)</a:t>
            </a:r>
          </a:p>
          <a:p>
            <a:pPr marL="285750" indent="-285750">
              <a:buFont typeface="Wingdings" panose="05000000000000000000" pitchFamily="2" charset="2"/>
              <a:buChar char="Ø"/>
            </a:pPr>
            <a:r>
              <a:rPr lang="en-US" dirty="0"/>
              <a:t>Drone basics (by Steve Webster)</a:t>
            </a:r>
          </a:p>
          <a:p>
            <a:pPr marL="285750" indent="-285750">
              <a:buFont typeface="Wingdings" panose="05000000000000000000" pitchFamily="2" charset="2"/>
              <a:buChar char="Ø"/>
            </a:pPr>
            <a:r>
              <a:rPr lang="en-US" dirty="0"/>
              <a:t>Field Day at Horticulture Research Station</a:t>
            </a:r>
          </a:p>
          <a:p>
            <a:pPr marL="285750" indent="-285750">
              <a:buFont typeface="Wingdings" panose="05000000000000000000" pitchFamily="2" charset="2"/>
              <a:buChar char="Ø"/>
            </a:pPr>
            <a:r>
              <a:rPr lang="en-US" dirty="0"/>
              <a:t>Soil basics and home gardening </a:t>
            </a:r>
          </a:p>
          <a:p>
            <a:pPr marL="285750" indent="-285750">
              <a:buFont typeface="Wingdings" panose="05000000000000000000" pitchFamily="2" charset="2"/>
              <a:buChar char="Ø"/>
            </a:pPr>
            <a:r>
              <a:rPr lang="en-US" dirty="0"/>
              <a:t>Introduction to permaculture*</a:t>
            </a:r>
          </a:p>
          <a:p>
            <a:pPr marL="285750" indent="-285750">
              <a:buFont typeface="Wingdings" panose="05000000000000000000" pitchFamily="2" charset="2"/>
              <a:buChar char="Ø"/>
            </a:pPr>
            <a:r>
              <a:rPr lang="en-US" dirty="0"/>
              <a:t>Orchard care and start up*</a:t>
            </a:r>
          </a:p>
          <a:p>
            <a:pPr marL="285750" indent="-285750">
              <a:buFont typeface="Wingdings" panose="05000000000000000000" pitchFamily="2" charset="2"/>
              <a:buChar char="Ø"/>
            </a:pPr>
            <a:endParaRPr lang="en-US" dirty="0"/>
          </a:p>
          <a:p>
            <a:r>
              <a:rPr lang="en-US" i="1" dirty="0"/>
              <a:t>*upcoming in 2022</a:t>
            </a:r>
          </a:p>
        </p:txBody>
      </p:sp>
      <p:pic>
        <p:nvPicPr>
          <p:cNvPr id="8" name="Picture 7">
            <a:extLst>
              <a:ext uri="{FF2B5EF4-FFF2-40B4-BE49-F238E27FC236}">
                <a16:creationId xmlns:a16="http://schemas.microsoft.com/office/drawing/2014/main" id="{1E870ECE-1FA4-4910-9F44-9AE3CD8E6D75}"/>
              </a:ext>
            </a:extLst>
          </p:cNvPr>
          <p:cNvPicPr>
            <a:picLocks noChangeAspect="1"/>
          </p:cNvPicPr>
          <p:nvPr/>
        </p:nvPicPr>
        <p:blipFill rotWithShape="1">
          <a:blip r:embed="rId2">
            <a:extLst>
              <a:ext uri="{28A0092B-C50C-407E-A947-70E740481C1C}">
                <a14:useLocalDpi xmlns:a14="http://schemas.microsoft.com/office/drawing/2010/main" val="0"/>
              </a:ext>
            </a:extLst>
          </a:blip>
          <a:srcRect l="23550"/>
          <a:stretch/>
        </p:blipFill>
        <p:spPr>
          <a:xfrm>
            <a:off x="8315325" y="1158902"/>
            <a:ext cx="3259819" cy="2544017"/>
          </a:xfrm>
          <a:prstGeom prst="rect">
            <a:avLst/>
          </a:prstGeom>
          <a:ln>
            <a:solidFill>
              <a:schemeClr val="tx1"/>
            </a:solidFill>
          </a:ln>
        </p:spPr>
      </p:pic>
      <p:pic>
        <p:nvPicPr>
          <p:cNvPr id="11" name="Picture 10">
            <a:extLst>
              <a:ext uri="{FF2B5EF4-FFF2-40B4-BE49-F238E27FC236}">
                <a16:creationId xmlns:a16="http://schemas.microsoft.com/office/drawing/2014/main" id="{7EE86AE3-C09A-4DF2-A650-1738AAC2A26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17682" y="3827831"/>
            <a:ext cx="3559717" cy="2669788"/>
          </a:xfrm>
          <a:prstGeom prst="rect">
            <a:avLst/>
          </a:prstGeom>
          <a:ln>
            <a:solidFill>
              <a:schemeClr val="tx1"/>
            </a:solidFill>
          </a:ln>
        </p:spPr>
      </p:pic>
    </p:spTree>
    <p:extLst>
      <p:ext uri="{BB962C8B-B14F-4D97-AF65-F5344CB8AC3E}">
        <p14:creationId xmlns:p14="http://schemas.microsoft.com/office/powerpoint/2010/main" val="247626250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6364</TotalTime>
  <Words>786</Words>
  <Application>Microsoft Macintosh PowerPoint</Application>
  <PresentationFormat>Widescreen</PresentationFormat>
  <Paragraphs>89</Paragraphs>
  <Slides>8</Slides>
  <Notes>4</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8</vt:i4>
      </vt:variant>
    </vt:vector>
  </HeadingPairs>
  <TitlesOfParts>
    <vt:vector size="14" baseType="lpstr">
      <vt:lpstr>Arial</vt:lpstr>
      <vt:lpstr>Calibri</vt:lpstr>
      <vt:lpstr>Calibri Light</vt:lpstr>
      <vt:lpstr>Times New Roman</vt:lpstr>
      <vt:lpstr>Wingdings</vt:lpstr>
      <vt:lpstr>Office Theme</vt:lpstr>
      <vt:lpstr>Reuniting the Three Sisters: Enhancing Community and Soil Health in Native American Communities </vt:lpstr>
      <vt:lpstr>Project Overview</vt:lpstr>
      <vt:lpstr>Spotlight on Meaningful RE/E Integration</vt:lpstr>
      <vt:lpstr>Impacts</vt:lpstr>
      <vt:lpstr>Objective One: Social Science Research</vt:lpstr>
      <vt:lpstr>Objective Two: Research Garden at Iowa State</vt:lpstr>
      <vt:lpstr>PowerPoint Presentation</vt:lpstr>
      <vt:lpstr>Objective Two: On Farm Visits and Workshops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Project Title</dc:title>
  <dc:creator>Ahrens, Toby - REE-NIFA, Yarmouth, ME</dc:creator>
  <cp:lastModifiedBy>Cano Camacho, Valeria [WLC]</cp:lastModifiedBy>
  <cp:revision>1189</cp:revision>
  <dcterms:created xsi:type="dcterms:W3CDTF">2022-02-24T15:34:27Z</dcterms:created>
  <dcterms:modified xsi:type="dcterms:W3CDTF">2022-08-03T16:43:59Z</dcterms:modified>
</cp:coreProperties>
</file>