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varScale="1">
        <p:scale>
          <a:sx n="95" d="100"/>
          <a:sy n="95"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22B87-2492-4AB1-A26B-8E1302EB006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28193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22B87-2492-4AB1-A26B-8E1302EB006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194148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22B87-2492-4AB1-A26B-8E1302EB006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176833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22B87-2492-4AB1-A26B-8E1302EB006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411628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522B87-2492-4AB1-A26B-8E1302EB0064}"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346997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22B87-2492-4AB1-A26B-8E1302EB006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113402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22B87-2492-4AB1-A26B-8E1302EB0064}"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99167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22B87-2492-4AB1-A26B-8E1302EB0064}"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261800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22B87-2492-4AB1-A26B-8E1302EB0064}"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128950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522B87-2492-4AB1-A26B-8E1302EB006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319532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522B87-2492-4AB1-A26B-8E1302EB0064}"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E8A5-CAEE-4C0F-95F5-CA9DD68A8E4C}" type="slidenum">
              <a:rPr lang="en-US" smtClean="0"/>
              <a:t>‹#›</a:t>
            </a:fld>
            <a:endParaRPr lang="en-US"/>
          </a:p>
        </p:txBody>
      </p:sp>
    </p:spTree>
    <p:extLst>
      <p:ext uri="{BB962C8B-B14F-4D97-AF65-F5344CB8AC3E}">
        <p14:creationId xmlns:p14="http://schemas.microsoft.com/office/powerpoint/2010/main" val="200126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22B87-2492-4AB1-A26B-8E1302EB0064}" type="datetimeFigureOut">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3E8A5-CAEE-4C0F-95F5-CA9DD68A8E4C}" type="slidenum">
              <a:rPr lang="en-US" smtClean="0"/>
              <a:t>‹#›</a:t>
            </a:fld>
            <a:endParaRPr lang="en-US"/>
          </a:p>
        </p:txBody>
      </p:sp>
    </p:spTree>
    <p:extLst>
      <p:ext uri="{BB962C8B-B14F-4D97-AF65-F5344CB8AC3E}">
        <p14:creationId xmlns:p14="http://schemas.microsoft.com/office/powerpoint/2010/main" val="108140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IRIS Tube Study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057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F8C2-CA13-9848-B899-C78F0E3DE0C5}"/>
              </a:ext>
            </a:extLst>
          </p:cNvPr>
          <p:cNvSpPr>
            <a:spLocks noGrp="1"/>
          </p:cNvSpPr>
          <p:nvPr>
            <p:ph type="title"/>
          </p:nvPr>
        </p:nvSpPr>
        <p:spPr/>
        <p:txBody>
          <a:bodyPr/>
          <a:lstStyle/>
          <a:p>
            <a:r>
              <a:rPr lang="en-US" dirty="0" smtClean="0"/>
              <a:t>Preliminary IRIS Tube Study</a:t>
            </a:r>
            <a:endParaRPr lang="en-US" dirty="0"/>
          </a:p>
        </p:txBody>
      </p:sp>
      <p:sp>
        <p:nvSpPr>
          <p:cNvPr id="3" name="Content Placeholder 2">
            <a:extLst>
              <a:ext uri="{FF2B5EF4-FFF2-40B4-BE49-F238E27FC236}">
                <a16:creationId xmlns:a16="http://schemas.microsoft.com/office/drawing/2014/main" id="{08FD7528-222E-9B4C-957D-1BBA87E2D543}"/>
              </a:ext>
            </a:extLst>
          </p:cNvPr>
          <p:cNvSpPr>
            <a:spLocks noGrp="1"/>
          </p:cNvSpPr>
          <p:nvPr>
            <p:ph idx="1"/>
          </p:nvPr>
        </p:nvSpPr>
        <p:spPr/>
        <p:txBody>
          <a:bodyPr>
            <a:normAutofit lnSpcReduction="10000"/>
          </a:bodyPr>
          <a:lstStyle/>
          <a:p>
            <a:r>
              <a:rPr lang="en-US" dirty="0" smtClean="0"/>
              <a:t>What is IRIS tube?</a:t>
            </a:r>
          </a:p>
          <a:p>
            <a:pPr marL="342900" indent="-342900">
              <a:buBlip>
                <a:blip r:embed="rId2"/>
              </a:buBlip>
            </a:pPr>
            <a:r>
              <a:rPr lang="en-US" dirty="0" smtClean="0"/>
              <a:t> Over the last several years, there has been a growing awareness of and interest in, using IRIS (indicator of reduction in soils) tubes for measuring or documenting the development of electrochemically reducing condition in soils (</a:t>
            </a:r>
            <a:r>
              <a:rPr lang="en-US" dirty="0" err="1" smtClean="0"/>
              <a:t>Castenson</a:t>
            </a:r>
            <a:r>
              <a:rPr lang="en-US" dirty="0" smtClean="0"/>
              <a:t> and </a:t>
            </a:r>
            <a:r>
              <a:rPr lang="en-US" dirty="0" err="1" smtClean="0"/>
              <a:t>Rabenhorst</a:t>
            </a:r>
            <a:r>
              <a:rPr lang="en-US" dirty="0" smtClean="0"/>
              <a:t>, 2006).</a:t>
            </a:r>
          </a:p>
          <a:p>
            <a:pPr marL="342900" indent="-342900">
              <a:buBlip>
                <a:blip r:embed="rId2"/>
              </a:buBlip>
            </a:pPr>
            <a:r>
              <a:rPr lang="en-US" dirty="0" smtClean="0"/>
              <a:t> Soil reducing conditions are determined based on the loss of iron oxide paints present on the IRIS tubes (</a:t>
            </a:r>
            <a:r>
              <a:rPr lang="en-US" dirty="0" err="1" smtClean="0"/>
              <a:t>Rabenhorst</a:t>
            </a:r>
            <a:r>
              <a:rPr lang="en-US" dirty="0" smtClean="0"/>
              <a:t>, 2008).</a:t>
            </a:r>
          </a:p>
          <a:p>
            <a:pPr marL="342900" indent="-342900">
              <a:buBlip>
                <a:blip r:embed="rId2"/>
              </a:buBlip>
            </a:pPr>
            <a:r>
              <a:rPr lang="en-US" dirty="0" smtClean="0"/>
              <a:t> Usually during the period, when soil microbes begin to deplete dissolved oxygen as they oxidized soil organic matter. Once the oxygen has been depleted, the microbes begin to use alternative electron acceptors such as oxidized Fe.</a:t>
            </a:r>
          </a:p>
          <a:p>
            <a:pPr marL="342900" indent="-342900">
              <a:buBlip>
                <a:blip r:embed="rId2"/>
              </a:buBlip>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981" t="60451" r="1973" b="20897"/>
          <a:stretch/>
        </p:blipFill>
        <p:spPr>
          <a:xfrm rot="5400000" flipV="1">
            <a:off x="10205100" y="4666773"/>
            <a:ext cx="3350654" cy="422201"/>
          </a:xfrm>
          <a:prstGeom prst="rect">
            <a:avLst/>
          </a:prstGeom>
        </p:spPr>
      </p:pic>
    </p:spTree>
    <p:extLst>
      <p:ext uri="{BB962C8B-B14F-4D97-AF65-F5344CB8AC3E}">
        <p14:creationId xmlns:p14="http://schemas.microsoft.com/office/powerpoint/2010/main" val="120783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F8C2-CA13-9848-B899-C78F0E3DE0C5}"/>
              </a:ext>
            </a:extLst>
          </p:cNvPr>
          <p:cNvSpPr>
            <a:spLocks noGrp="1"/>
          </p:cNvSpPr>
          <p:nvPr>
            <p:ph type="title"/>
          </p:nvPr>
        </p:nvSpPr>
        <p:spPr/>
        <p:txBody>
          <a:bodyPr/>
          <a:lstStyle/>
          <a:p>
            <a:r>
              <a:rPr lang="en-US" dirty="0" smtClean="0"/>
              <a:t>IRIS Tube Study</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109" t="-157" r="20335" b="-1"/>
          <a:stretch/>
        </p:blipFill>
        <p:spPr>
          <a:xfrm rot="5400000">
            <a:off x="2168606" y="1574853"/>
            <a:ext cx="1994899" cy="2914919"/>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2703" t="332" r="42297" b="-332"/>
          <a:stretch/>
        </p:blipFill>
        <p:spPr>
          <a:xfrm rot="5400000">
            <a:off x="7397772" y="677249"/>
            <a:ext cx="1994900" cy="47101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 t="36056" r="716" b="16432"/>
          <a:stretch/>
        </p:blipFill>
        <p:spPr>
          <a:xfrm>
            <a:off x="4519729" y="4370242"/>
            <a:ext cx="2009860" cy="2127071"/>
          </a:xfrm>
          <a:prstGeom prst="rect">
            <a:avLst/>
          </a:prstGeom>
        </p:spPr>
      </p:pic>
    </p:spTree>
    <p:extLst>
      <p:ext uri="{BB962C8B-B14F-4D97-AF65-F5344CB8AC3E}">
        <p14:creationId xmlns:p14="http://schemas.microsoft.com/office/powerpoint/2010/main" val="148517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F8C2-CA13-9848-B899-C78F0E3DE0C5}"/>
              </a:ext>
            </a:extLst>
          </p:cNvPr>
          <p:cNvSpPr>
            <a:spLocks noGrp="1"/>
          </p:cNvSpPr>
          <p:nvPr>
            <p:ph type="title"/>
          </p:nvPr>
        </p:nvSpPr>
        <p:spPr/>
        <p:txBody>
          <a:bodyPr/>
          <a:lstStyle/>
          <a:p>
            <a:r>
              <a:rPr lang="en-US" dirty="0" smtClean="0"/>
              <a:t>Preliminary IRIS Tube Study</a:t>
            </a:r>
            <a:endParaRPr lang="en-US" dirty="0"/>
          </a:p>
        </p:txBody>
      </p:sp>
      <p:pic>
        <p:nvPicPr>
          <p:cNvPr id="5" name="Content Placeholder 4"/>
          <p:cNvPicPr>
            <a:picLocks noGrp="1" noChangeAspect="1"/>
          </p:cNvPicPr>
          <p:nvPr>
            <p:ph idx="1"/>
          </p:nvPr>
        </p:nvPicPr>
        <p:blipFill>
          <a:blip r:embed="rId2"/>
          <a:stretch>
            <a:fillRect/>
          </a:stretch>
        </p:blipFill>
        <p:spPr>
          <a:xfrm>
            <a:off x="1258066" y="2230662"/>
            <a:ext cx="4834547" cy="290804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614" t="-2507" r="3766" b="1"/>
          <a:stretch/>
        </p:blipFill>
        <p:spPr>
          <a:xfrm rot="5400000">
            <a:off x="6559293" y="2630222"/>
            <a:ext cx="2726572" cy="1927453"/>
          </a:xfrm>
          <a:prstGeom prst="rect">
            <a:avLst/>
          </a:prstGeom>
        </p:spPr>
      </p:pic>
      <p:sp>
        <p:nvSpPr>
          <p:cNvPr id="7" name="Rectangle 6"/>
          <p:cNvSpPr/>
          <p:nvPr/>
        </p:nvSpPr>
        <p:spPr>
          <a:xfrm rot="16200000">
            <a:off x="7169402" y="5474684"/>
            <a:ext cx="655949" cy="276999"/>
          </a:xfrm>
          <a:prstGeom prst="rect">
            <a:avLst/>
          </a:prstGeom>
          <a:noFill/>
        </p:spPr>
        <p:txBody>
          <a:bodyPr wrap="non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rPr>
              <a:t>Control</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rot="16200000">
            <a:off x="7244044" y="5561887"/>
            <a:ext cx="1178529" cy="276999"/>
          </a:xfrm>
          <a:prstGeom prst="rect">
            <a:avLst/>
          </a:prstGeom>
          <a:noFill/>
        </p:spPr>
        <p:txBody>
          <a:bodyPr wrap="non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rPr>
              <a:t>Carbon-covered</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rot="16200000">
            <a:off x="7485851" y="5484943"/>
            <a:ext cx="1332416" cy="276999"/>
          </a:xfrm>
          <a:prstGeom prst="rect">
            <a:avLst/>
          </a:prstGeom>
          <a:noFill/>
        </p:spPr>
        <p:txBody>
          <a:bodyPr wrap="non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rPr>
              <a:t>Carbon-uncovered</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rot="16200000">
            <a:off x="-94476" y="3500017"/>
            <a:ext cx="1838849" cy="369332"/>
          </a:xfrm>
          <a:prstGeom prst="rect">
            <a:avLst/>
          </a:prstGeom>
          <a:noFill/>
        </p:spPr>
        <p:txBody>
          <a:bodyPr wrap="square" rtlCol="0">
            <a:spAutoFit/>
          </a:bodyPr>
          <a:lstStyle/>
          <a:p>
            <a:r>
              <a:rPr lang="en-US" dirty="0" smtClean="0"/>
              <a:t>Percent Reduced</a:t>
            </a:r>
            <a:endParaRPr lang="en-US" dirty="0"/>
          </a:p>
        </p:txBody>
      </p:sp>
    </p:spTree>
    <p:extLst>
      <p:ext uri="{BB962C8B-B14F-4D97-AF65-F5344CB8AC3E}">
        <p14:creationId xmlns:p14="http://schemas.microsoft.com/office/powerpoint/2010/main" val="283053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Iris tubes percent oxidation (percent that turned rust color) was negatively correlated with cumulative </a:t>
            </a:r>
            <a:r>
              <a:rPr lang="en-US" dirty="0" err="1" smtClean="0"/>
              <a:t>anaerobicity</a:t>
            </a:r>
            <a:r>
              <a:rPr lang="en-US" dirty="0" smtClean="0"/>
              <a:t> </a:t>
            </a:r>
            <a:endParaRPr lang="en-US" dirty="0"/>
          </a:p>
        </p:txBody>
      </p:sp>
    </p:spTree>
    <p:extLst>
      <p:ext uri="{BB962C8B-B14F-4D97-AF65-F5344CB8AC3E}">
        <p14:creationId xmlns:p14="http://schemas.microsoft.com/office/powerpoint/2010/main" val="115831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154</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IRIS Tube Study</vt:lpstr>
      <vt:lpstr>Preliminary IRIS Tube Study</vt:lpstr>
      <vt:lpstr>IRIS Tube Study</vt:lpstr>
      <vt:lpstr>Preliminary IRIS Tube Study</vt:lpstr>
      <vt:lpstr>Results</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Tube Study</dc:title>
  <dc:creator>Matthew A Cutulle</dc:creator>
  <cp:lastModifiedBy>Matthew A Cutulle</cp:lastModifiedBy>
  <cp:revision>2</cp:revision>
  <dcterms:created xsi:type="dcterms:W3CDTF">2022-11-14T17:12:36Z</dcterms:created>
  <dcterms:modified xsi:type="dcterms:W3CDTF">2022-11-14T17:15:10Z</dcterms:modified>
</cp:coreProperties>
</file>