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306" r:id="rId3"/>
    <p:sldId id="298" r:id="rId4"/>
    <p:sldId id="299" r:id="rId5"/>
    <p:sldId id="305" r:id="rId6"/>
    <p:sldId id="297" r:id="rId7"/>
    <p:sldId id="271" r:id="rId8"/>
    <p:sldId id="293" r:id="rId9"/>
    <p:sldId id="294" r:id="rId10"/>
    <p:sldId id="301" r:id="rId11"/>
    <p:sldId id="307"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8" autoAdjust="0"/>
    <p:restoredTop sz="67018" autoAdjust="0"/>
  </p:normalViewPr>
  <p:slideViewPr>
    <p:cSldViewPr snapToGrid="0">
      <p:cViewPr varScale="1">
        <p:scale>
          <a:sx n="77" d="100"/>
          <a:sy n="77" d="100"/>
        </p:scale>
        <p:origin x="2040" y="7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3A45BA1-980A-4507-BE5A-5C1E7C2FFD8F}" type="datetimeFigureOut">
              <a:rPr lang="en-US"/>
              <a:t>1/17/2023</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A3416D-7FED-43BC-AA7C-D92DBA01ED64}" type="datetimeFigureOut">
              <a:rPr lang="en-US"/>
              <a:t>1/17/2023</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328282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2">
                    <a:lumMod val="10000"/>
                  </a:schemeClr>
                </a:solidFill>
                <a:latin typeface="+mj-lt"/>
              </a:rPr>
              <a:t>have been found to be strong motivators for starting an agritourism business on an existing farm or ranch </a:t>
            </a:r>
            <a:r>
              <a:rPr lang="en-US" sz="1000" dirty="0">
                <a:solidFill>
                  <a:schemeClr val="bg2">
                    <a:lumMod val="10000"/>
                  </a:schemeClr>
                </a:solidFill>
                <a:latin typeface="+mj-lt"/>
              </a:rPr>
              <a:t>(McGehee &amp; Kim, 2004; Schilling et al., 2006).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latin typeface="+mj-lt"/>
              </a:rPr>
              <a:t>Education of urban and suburban audiences</a:t>
            </a:r>
            <a:endParaRPr lang="en-US" sz="1000" dirty="0">
              <a:solidFill>
                <a:schemeClr val="bg2">
                  <a:lumMod val="10000"/>
                </a:schemeClr>
              </a:solidFill>
              <a:latin typeface="+mj-lt"/>
            </a:endParaRP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5</a:t>
            </a:fld>
            <a:endParaRPr lang="en-US"/>
          </a:p>
        </p:txBody>
      </p:sp>
    </p:spTree>
    <p:extLst>
      <p:ext uri="{BB962C8B-B14F-4D97-AF65-F5344CB8AC3E}">
        <p14:creationId xmlns:p14="http://schemas.microsoft.com/office/powerpoint/2010/main" val="2984400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Roboto" panose="02000000000000000000" pitchFamily="2" charset="0"/>
              </a:rPr>
              <a:t>How do we produce and distribute food, fuel, and fiber sustainably? While every strategy varies, SARE embraces three broad goals: profit over the long term; stewardship of our nation’s land, air, and water; and quality of life for farmers, ranchers, and their communities.</a:t>
            </a:r>
          </a:p>
          <a:p>
            <a:r>
              <a:rPr lang="en-US" b="0" i="0" dirty="0">
                <a:solidFill>
                  <a:schemeClr val="bg2">
                    <a:lumMod val="10000"/>
                  </a:schemeClr>
                </a:solidFill>
                <a:effectLst/>
                <a:latin typeface="Segoe Print" panose="02000600000000000000" pitchFamily="2" charset="0"/>
              </a:rPr>
              <a:t>and to </a:t>
            </a:r>
            <a:r>
              <a:rPr lang="en-US" b="1" i="0" u="sng" dirty="0">
                <a:solidFill>
                  <a:schemeClr val="bg2">
                    <a:lumMod val="10000"/>
                  </a:schemeClr>
                </a:solidFill>
                <a:effectLst/>
                <a:latin typeface="Segoe Print" panose="02000600000000000000" pitchFamily="2" charset="0"/>
              </a:rPr>
              <a:t>respond to inquiries </a:t>
            </a:r>
            <a:r>
              <a:rPr lang="en-US" b="0" i="0" dirty="0">
                <a:solidFill>
                  <a:schemeClr val="bg2">
                    <a:lumMod val="10000"/>
                  </a:schemeClr>
                </a:solidFill>
                <a:effectLst/>
                <a:latin typeface="Segoe Print" panose="02000600000000000000" pitchFamily="2" charset="0"/>
              </a:rPr>
              <a:t>on the subject from farmers, ranchers, and the public.”</a:t>
            </a:r>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274567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At its heart, agritourism connects farms to communities.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Fellows will gain sustainable agritourism knowledge and skills transferable to Montana communities through exposure to</a:t>
            </a:r>
          </a:p>
          <a:p>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Abundant Montana Directory,</a:t>
            </a:r>
          </a:p>
          <a:p>
            <a:r>
              <a:rPr lang="en-US" sz="1200" b="0" i="0" u="none" strike="noStrike" kern="1200" baseline="0" dirty="0">
                <a:solidFill>
                  <a:schemeClr val="tx1"/>
                </a:solidFill>
                <a:latin typeface="+mn-lt"/>
                <a:ea typeface="+mn-ea"/>
                <a:cs typeface="+mn-cs"/>
              </a:rPr>
              <a:t>there are many types of </a:t>
            </a:r>
            <a:r>
              <a:rPr lang="en-US" sz="1200" b="0" i="0" u="none" strike="noStrike" kern="1200" baseline="0" dirty="0" err="1">
                <a:solidFill>
                  <a:schemeClr val="tx1"/>
                </a:solidFill>
                <a:latin typeface="+mn-lt"/>
                <a:ea typeface="+mn-ea"/>
                <a:cs typeface="+mn-cs"/>
              </a:rPr>
              <a:t>agritourism</a:t>
            </a:r>
            <a:r>
              <a:rPr lang="en-US" sz="1200" b="0" i="0" u="none" strike="noStrike" kern="1200" baseline="0" dirty="0">
                <a:solidFill>
                  <a:schemeClr val="tx1"/>
                </a:solidFill>
                <a:latin typeface="+mn-lt"/>
                <a:ea typeface="+mn-ea"/>
                <a:cs typeface="+mn-cs"/>
              </a:rPr>
              <a:t> activities</a:t>
            </a:r>
          </a:p>
          <a:p>
            <a:r>
              <a:rPr lang="en-US" sz="1200" b="0" i="0" u="none" strike="noStrike" kern="1200" baseline="0" dirty="0">
                <a:solidFill>
                  <a:schemeClr val="tx1"/>
                </a:solidFill>
                <a:latin typeface="+mn-lt"/>
                <a:ea typeface="+mn-ea"/>
                <a:cs typeface="+mn-cs"/>
              </a:rPr>
              <a:t>listed including farm and business tours, farm-to-table</a:t>
            </a:r>
          </a:p>
          <a:p>
            <a:r>
              <a:rPr lang="en-US" sz="1200" b="0" i="0" u="none" strike="noStrike" kern="1200" baseline="0" dirty="0">
                <a:solidFill>
                  <a:schemeClr val="tx1"/>
                </a:solidFill>
                <a:latin typeface="+mn-lt"/>
                <a:ea typeface="+mn-ea"/>
                <a:cs typeface="+mn-cs"/>
              </a:rPr>
              <a:t>dinners, farm stays, workshops, internships and volunteer</a:t>
            </a:r>
          </a:p>
          <a:p>
            <a:r>
              <a:rPr lang="en-US" sz="1200" b="0" i="0" u="none" strike="noStrike" kern="1200" baseline="0" dirty="0">
                <a:solidFill>
                  <a:schemeClr val="tx1"/>
                </a:solidFill>
                <a:latin typeface="+mn-lt"/>
                <a:ea typeface="+mn-ea"/>
                <a:cs typeface="+mn-cs"/>
              </a:rPr>
              <a:t>opportunities, and special events such as weddings.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took the approach of those enterprises that connect agriculture and education to condense the sample.</a:t>
            </a:r>
          </a:p>
          <a:p>
            <a:endParaRPr lang="en-US" sz="1200" b="0" i="0" u="none" strike="noStrike" kern="1200" baseline="0" dirty="0">
              <a:solidFill>
                <a:schemeClr val="tx1"/>
              </a:solidFill>
              <a:latin typeface="+mn-lt"/>
              <a:ea typeface="+mn-ea"/>
              <a:cs typeface="+mn-cs"/>
            </a:endParaRPr>
          </a:p>
          <a:p>
            <a:r>
              <a:rPr lang="en-US" dirty="0"/>
              <a:t>Program content and experiences will emphasize:</a:t>
            </a:r>
          </a:p>
          <a:p>
            <a:pPr lvl="1"/>
            <a:r>
              <a:rPr lang="en-US" dirty="0"/>
              <a:t>Sustainable agriculture operations </a:t>
            </a:r>
          </a:p>
          <a:p>
            <a:pPr lvl="1"/>
            <a:r>
              <a:rPr lang="en-US" dirty="0"/>
              <a:t>Integration strategies with agritourism </a:t>
            </a:r>
          </a:p>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355388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Fellows were nominated and chosen based on:</a:t>
            </a:r>
          </a:p>
          <a:p>
            <a:pPr marL="914400" lvl="1" indent="-457200">
              <a:buFont typeface="+mj-lt"/>
              <a:buAutoNum type="arabicPeriod"/>
            </a:pPr>
            <a:r>
              <a:rPr lang="en-US" dirty="0"/>
              <a:t>Community leadership </a:t>
            </a:r>
          </a:p>
          <a:p>
            <a:pPr marL="914400" lvl="1" indent="-457200">
              <a:buFont typeface="+mj-lt"/>
              <a:buAutoNum type="arabicPeriod"/>
            </a:pPr>
            <a:r>
              <a:rPr lang="en-US" dirty="0"/>
              <a:t>Occupation­—with preference for agriculture, tourism, and educators </a:t>
            </a:r>
          </a:p>
          <a:p>
            <a:pPr marL="914400" lvl="1" indent="-457200">
              <a:buFont typeface="+mj-lt"/>
              <a:buAutoNum type="arabicPeriod"/>
            </a:pPr>
            <a:r>
              <a:rPr lang="en-US" dirty="0"/>
              <a:t>Dedication to sustainable agriculture</a:t>
            </a:r>
          </a:p>
          <a:p>
            <a:pPr marL="914400" lvl="1" indent="-457200">
              <a:buFont typeface="+mj-lt"/>
              <a:buAutoNum type="arabicPeriod"/>
            </a:pPr>
            <a:r>
              <a:rPr lang="en-US" dirty="0"/>
              <a:t>Interest in agritourism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participants will work to create an open-access digital repository for community outreach. The evidence-based repository will consist of information collected from program content, reflection, journaling, and experiences and engaging with the civic rhetoric model. The repository will be used as an open resource to educate farmers, ranchers, and communities interested in learning more about sustainable agritourism as a business alternative. Repository materials will aim to increase knowledge in agritourism, sustainable agriculture, safety and risk management, liabilities and insurance, communication and marketing, and business practices. Information may include best practices, barriers to growth, characteristics, and motivating factors to participating in sustainable agritourism. The goal of the digital repository is to serve as a clearinghouse to aid in delivering community outreach programs geared toward making knowledge and ideas accessible to the public.</a:t>
            </a:r>
            <a:r>
              <a:rPr lang="en-US" sz="1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8</a:t>
            </a:fld>
            <a:endParaRPr lang="en-US"/>
          </a:p>
        </p:txBody>
      </p:sp>
    </p:spTree>
    <p:extLst>
      <p:ext uri="{BB962C8B-B14F-4D97-AF65-F5344CB8AC3E}">
        <p14:creationId xmlns:p14="http://schemas.microsoft.com/office/powerpoint/2010/main" val="370938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Offered as a </a:t>
            </a:r>
            <a:r>
              <a:rPr lang="en-US" b="1" dirty="0"/>
              <a:t>18 month cycle of seminars </a:t>
            </a:r>
            <a:r>
              <a:rPr lang="en-US" dirty="0"/>
              <a:t>across the state consisting of workshops, tours, and networking of sustainable agricultural organizations, tourism opportunities, and agritourism operations. </a:t>
            </a:r>
          </a:p>
          <a:p>
            <a:r>
              <a:rPr lang="en-US" dirty="0"/>
              <a:t>Fellows were nominated and chosen based on:</a:t>
            </a:r>
          </a:p>
          <a:p>
            <a:pPr marL="914400" lvl="1" indent="-457200">
              <a:buFont typeface="+mj-lt"/>
              <a:buAutoNum type="arabicPeriod"/>
            </a:pPr>
            <a:r>
              <a:rPr lang="en-US" dirty="0"/>
              <a:t>Community leadership </a:t>
            </a:r>
          </a:p>
          <a:p>
            <a:pPr marL="914400" lvl="1" indent="-457200">
              <a:buFont typeface="+mj-lt"/>
              <a:buAutoNum type="arabicPeriod"/>
            </a:pPr>
            <a:r>
              <a:rPr lang="en-US" dirty="0"/>
              <a:t>Occupation­—with preference for agriculture, tourism, and educators </a:t>
            </a:r>
          </a:p>
          <a:p>
            <a:pPr marL="914400" lvl="1" indent="-457200">
              <a:buFont typeface="+mj-lt"/>
              <a:buAutoNum type="arabicPeriod"/>
            </a:pPr>
            <a:r>
              <a:rPr lang="en-US" dirty="0"/>
              <a:t>Dedication to sustainable agriculture</a:t>
            </a:r>
          </a:p>
          <a:p>
            <a:pPr marL="914400" lvl="1" indent="-457200">
              <a:buFont typeface="+mj-lt"/>
              <a:buAutoNum type="arabicPeriod"/>
            </a:pPr>
            <a:r>
              <a:rPr lang="en-US" dirty="0"/>
              <a:t>Interest in agritourism</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9</a:t>
            </a:fld>
            <a:endParaRPr lang="en-US"/>
          </a:p>
        </p:txBody>
      </p:sp>
    </p:spTree>
    <p:extLst>
      <p:ext uri="{BB962C8B-B14F-4D97-AF65-F5344CB8AC3E}">
        <p14:creationId xmlns:p14="http://schemas.microsoft.com/office/powerpoint/2010/main" val="1471151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1/17/2023</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1/17/2023</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1/17/2023</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1/17/2023</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1/17/2023</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1/17/2023</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1/17/2023</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1/17/2023</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1/17/2023</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1/17/2023</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1/17/2023</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1/17/2023</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1/17/2023</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3333" y="3268133"/>
            <a:ext cx="10058400" cy="1045075"/>
          </a:xfrm>
        </p:spPr>
        <p:txBody>
          <a:bodyPr>
            <a:normAutofit fontScale="90000"/>
          </a:bodyPr>
          <a:lstStyle/>
          <a:p>
            <a:pPr algn="r"/>
            <a:br>
              <a:rPr lang="en-US" b="1" dirty="0"/>
            </a:br>
            <a:endParaRPr lang="en-US" dirty="0"/>
          </a:p>
        </p:txBody>
      </p:sp>
      <p:sp>
        <p:nvSpPr>
          <p:cNvPr id="3" name="Subtitle 2"/>
          <p:cNvSpPr>
            <a:spLocks noGrp="1"/>
          </p:cNvSpPr>
          <p:nvPr>
            <p:ph type="subTitle" idx="1"/>
          </p:nvPr>
        </p:nvSpPr>
        <p:spPr>
          <a:xfrm>
            <a:off x="3987236" y="2445865"/>
            <a:ext cx="7248610" cy="2555229"/>
          </a:xfrm>
        </p:spPr>
        <p:txBody>
          <a:bodyPr>
            <a:normAutofit/>
          </a:bodyPr>
          <a:lstStyle/>
          <a:p>
            <a:r>
              <a:rPr kumimoji="0" lang="en-US" sz="3600" b="1" i="0" u="none" strike="noStrike" kern="1200" cap="none" spc="0" normalizeH="0" baseline="0" noProof="0" dirty="0">
                <a:ln>
                  <a:noFill/>
                </a:ln>
                <a:solidFill>
                  <a:srgbClr val="9A5315">
                    <a:lumMod val="50000"/>
                  </a:srgbClr>
                </a:solidFill>
                <a:effectLst/>
                <a:uLnTx/>
                <a:uFillTx/>
                <a:latin typeface="Segoe Print"/>
                <a:ea typeface="+mj-ea"/>
                <a:cs typeface="+mj-cs"/>
              </a:rPr>
              <a:t>“Montana Agritourism Fellows Program: Developing Leaders to Advance Sustainable Agritourism”</a:t>
            </a:r>
            <a:endParaRPr lang="en-US" sz="3600" dirty="0"/>
          </a:p>
        </p:txBody>
      </p:sp>
      <p:sp>
        <p:nvSpPr>
          <p:cNvPr id="4" name="TextBox 3">
            <a:extLst>
              <a:ext uri="{FF2B5EF4-FFF2-40B4-BE49-F238E27FC236}">
                <a16:creationId xmlns:a16="http://schemas.microsoft.com/office/drawing/2014/main" id="{54AD1230-963F-4EBA-BF53-6E3F30C95CD0}"/>
              </a:ext>
            </a:extLst>
          </p:cNvPr>
          <p:cNvSpPr txBox="1"/>
          <p:nvPr/>
        </p:nvSpPr>
        <p:spPr>
          <a:xfrm>
            <a:off x="3131507" y="324597"/>
            <a:ext cx="5223354" cy="1123384"/>
          </a:xfrm>
          <a:prstGeom prst="rect">
            <a:avLst/>
          </a:prstGeom>
          <a:noFill/>
        </p:spPr>
        <p:txBody>
          <a:bodyPr wrap="square" rtlCol="0">
            <a:spAutoFit/>
          </a:bodyPr>
          <a:lstStyle/>
          <a:p>
            <a:br>
              <a:rPr kumimoji="0" lang="en-US" sz="4900" b="0" i="0" u="none" strike="noStrike" kern="1200" cap="none" spc="0" normalizeH="0" baseline="0" noProof="0" dirty="0">
                <a:ln>
                  <a:noFill/>
                </a:ln>
                <a:solidFill>
                  <a:srgbClr val="9A5315">
                    <a:lumMod val="50000"/>
                  </a:srgbClr>
                </a:solidFill>
                <a:effectLst/>
                <a:uLnTx/>
                <a:uFillTx/>
                <a:latin typeface="Segoe Print"/>
                <a:ea typeface="+mj-ea"/>
                <a:cs typeface="+mj-cs"/>
              </a:rPr>
            </a:br>
            <a:endParaRPr lang="en-US" dirty="0"/>
          </a:p>
        </p:txBody>
      </p:sp>
      <p:pic>
        <p:nvPicPr>
          <p:cNvPr id="6" name="Picture 5">
            <a:extLst>
              <a:ext uri="{FF2B5EF4-FFF2-40B4-BE49-F238E27FC236}">
                <a16:creationId xmlns:a16="http://schemas.microsoft.com/office/drawing/2014/main" id="{7F9886BB-72D6-4B16-8AB2-7C37B849C294}"/>
              </a:ext>
            </a:extLst>
          </p:cNvPr>
          <p:cNvPicPr>
            <a:picLocks noChangeAspect="1"/>
          </p:cNvPicPr>
          <p:nvPr/>
        </p:nvPicPr>
        <p:blipFill>
          <a:blip r:embed="rId3"/>
          <a:stretch>
            <a:fillRect/>
          </a:stretch>
        </p:blipFill>
        <p:spPr>
          <a:xfrm>
            <a:off x="-5676" y="0"/>
            <a:ext cx="2969009" cy="2292295"/>
          </a:xfrm>
          <a:prstGeom prst="rect">
            <a:avLst/>
          </a:prstGeom>
        </p:spPr>
      </p:pic>
      <p:pic>
        <p:nvPicPr>
          <p:cNvPr id="7" name="Picture 6">
            <a:extLst>
              <a:ext uri="{FF2B5EF4-FFF2-40B4-BE49-F238E27FC236}">
                <a16:creationId xmlns:a16="http://schemas.microsoft.com/office/drawing/2014/main" id="{317F30CC-2BBA-4B14-929C-508CA7DDB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1603" y="0"/>
            <a:ext cx="2650397" cy="2445865"/>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E5C4-7982-46C1-9B1E-F2ED661BD230}"/>
              </a:ext>
            </a:extLst>
          </p:cNvPr>
          <p:cNvSpPr>
            <a:spLocks noGrp="1"/>
          </p:cNvSpPr>
          <p:nvPr>
            <p:ph type="title"/>
          </p:nvPr>
        </p:nvSpPr>
        <p:spPr>
          <a:xfrm>
            <a:off x="1065212" y="304800"/>
            <a:ext cx="10058402" cy="1009650"/>
          </a:xfrm>
        </p:spPr>
        <p:txBody>
          <a:bodyPr/>
          <a:lstStyle/>
          <a:p>
            <a:r>
              <a:rPr lang="en-US" dirty="0"/>
              <a:t>Seminar 1 Schedule and Logistics</a:t>
            </a:r>
          </a:p>
        </p:txBody>
      </p:sp>
      <p:sp>
        <p:nvSpPr>
          <p:cNvPr id="3" name="Content Placeholder 2">
            <a:extLst>
              <a:ext uri="{FF2B5EF4-FFF2-40B4-BE49-F238E27FC236}">
                <a16:creationId xmlns:a16="http://schemas.microsoft.com/office/drawing/2014/main" id="{746CA7E9-53F3-4CA8-9088-7908FAD74815}"/>
              </a:ext>
            </a:extLst>
          </p:cNvPr>
          <p:cNvSpPr>
            <a:spLocks noGrp="1"/>
          </p:cNvSpPr>
          <p:nvPr>
            <p:ph idx="1"/>
          </p:nvPr>
        </p:nvSpPr>
        <p:spPr>
          <a:xfrm>
            <a:off x="642938" y="1314450"/>
            <a:ext cx="11549062" cy="5238750"/>
          </a:xfrm>
        </p:spPr>
        <p:txBody>
          <a:bodyPr>
            <a:noAutofit/>
          </a:bodyPr>
          <a:lstStyle/>
          <a:p>
            <a:r>
              <a:rPr lang="en-US" dirty="0">
                <a:solidFill>
                  <a:schemeClr val="bg2">
                    <a:lumMod val="10000"/>
                  </a:schemeClr>
                </a:solidFill>
              </a:rPr>
              <a:t>February 16- Arrive at Days Inn in Helena by Noon. Please eat lunch prior to arrival. Meet in the Conference Room by 12:30 after checking into hotel room. Two people assigned to each room. Preferences?</a:t>
            </a:r>
          </a:p>
          <a:p>
            <a:r>
              <a:rPr lang="en-US" dirty="0">
                <a:solidFill>
                  <a:schemeClr val="bg2">
                    <a:lumMod val="10000"/>
                  </a:schemeClr>
                </a:solidFill>
              </a:rPr>
              <a:t>Thursday afternoon- Attend Mini-Sheperd Camp at Little Creek Lamb. Please dress in clothes appropriate for hands-on learning.</a:t>
            </a:r>
          </a:p>
          <a:p>
            <a:r>
              <a:rPr lang="en-US" dirty="0">
                <a:solidFill>
                  <a:schemeClr val="bg2">
                    <a:lumMod val="10000"/>
                  </a:schemeClr>
                </a:solidFill>
              </a:rPr>
              <a:t>Friday will be business casual meetings at the Department of Agriculture and Department of Commerce</a:t>
            </a:r>
          </a:p>
          <a:p>
            <a:r>
              <a:rPr lang="en-US" dirty="0">
                <a:solidFill>
                  <a:schemeClr val="bg2">
                    <a:lumMod val="10000"/>
                  </a:schemeClr>
                </a:solidFill>
              </a:rPr>
              <a:t>All lodging costs, dinner at Little Creek Lamb, and Lunch on Friday is covered. Any dietary restrictions?</a:t>
            </a:r>
          </a:p>
          <a:p>
            <a:r>
              <a:rPr lang="en-US" dirty="0">
                <a:solidFill>
                  <a:schemeClr val="bg2">
                    <a:lumMod val="10000"/>
                  </a:schemeClr>
                </a:solidFill>
              </a:rPr>
              <a:t>Program times: Feb. 16 at Noon – Feb. 17th at 5PM</a:t>
            </a:r>
          </a:p>
          <a:p>
            <a:r>
              <a:rPr lang="en-US" dirty="0">
                <a:solidFill>
                  <a:schemeClr val="bg2">
                    <a:lumMod val="10000"/>
                  </a:schemeClr>
                </a:solidFill>
              </a:rPr>
              <a:t>Other Questions?</a:t>
            </a:r>
          </a:p>
        </p:txBody>
      </p:sp>
    </p:spTree>
    <p:extLst>
      <p:ext uri="{BB962C8B-B14F-4D97-AF65-F5344CB8AC3E}">
        <p14:creationId xmlns:p14="http://schemas.microsoft.com/office/powerpoint/2010/main" val="311265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69671-E481-44C1-BED6-F513660E7E6A}"/>
              </a:ext>
            </a:extLst>
          </p:cNvPr>
          <p:cNvSpPr>
            <a:spLocks noGrp="1"/>
          </p:cNvSpPr>
          <p:nvPr>
            <p:ph type="title"/>
          </p:nvPr>
        </p:nvSpPr>
        <p:spPr/>
        <p:txBody>
          <a:bodyPr/>
          <a:lstStyle/>
          <a:p>
            <a:r>
              <a:rPr lang="en-US" dirty="0"/>
              <a:t>Setting Personal Goals</a:t>
            </a:r>
          </a:p>
        </p:txBody>
      </p:sp>
      <p:sp>
        <p:nvSpPr>
          <p:cNvPr id="3" name="Content Placeholder 2">
            <a:extLst>
              <a:ext uri="{FF2B5EF4-FFF2-40B4-BE49-F238E27FC236}">
                <a16:creationId xmlns:a16="http://schemas.microsoft.com/office/drawing/2014/main" id="{37B26B72-DAF5-4A1C-8C7B-1992E2D26EE0}"/>
              </a:ext>
            </a:extLst>
          </p:cNvPr>
          <p:cNvSpPr>
            <a:spLocks noGrp="1"/>
          </p:cNvSpPr>
          <p:nvPr>
            <p:ph idx="1"/>
          </p:nvPr>
        </p:nvSpPr>
        <p:spPr>
          <a:xfrm>
            <a:off x="614277" y="1910025"/>
            <a:ext cx="10058400" cy="4229100"/>
          </a:xfrm>
        </p:spPr>
        <p:txBody>
          <a:bodyPr>
            <a:normAutofit fontScale="92500" lnSpcReduction="20000"/>
          </a:bodyPr>
          <a:lstStyle/>
          <a:p>
            <a:pPr marL="0" indent="0">
              <a:buNone/>
            </a:pPr>
            <a:r>
              <a:rPr lang="en-US" dirty="0">
                <a:solidFill>
                  <a:schemeClr val="bg2">
                    <a:lumMod val="10000"/>
                  </a:schemeClr>
                </a:solidFill>
              </a:rPr>
              <a:t>Before we meet for our first Montana Agritourism Fellows Seminar in February, let’s all set some goals. What is at least one goal you have with this Fellowship for:</a:t>
            </a:r>
          </a:p>
          <a:p>
            <a:pPr marL="0" indent="0">
              <a:buNone/>
            </a:pPr>
            <a:r>
              <a:rPr lang="en-US" dirty="0">
                <a:solidFill>
                  <a:schemeClr val="bg2">
                    <a:lumMod val="10000"/>
                  </a:schemeClr>
                </a:solidFill>
              </a:rPr>
              <a:t>	1.  Yourself? What do you personally aim to get out of this?</a:t>
            </a:r>
          </a:p>
          <a:p>
            <a:pPr marL="0" indent="0">
              <a:buNone/>
            </a:pPr>
            <a:r>
              <a:rPr lang="en-US" dirty="0">
                <a:solidFill>
                  <a:schemeClr val="bg2">
                    <a:lumMod val="10000"/>
                  </a:schemeClr>
                </a:solidFill>
              </a:rPr>
              <a:t>	2.  Your community? What do you want to take back to your 	community?</a:t>
            </a:r>
          </a:p>
          <a:p>
            <a:pPr marL="0" indent="0">
              <a:buNone/>
            </a:pPr>
            <a:r>
              <a:rPr lang="en-US" dirty="0">
                <a:solidFill>
                  <a:schemeClr val="bg2">
                    <a:lumMod val="10000"/>
                  </a:schemeClr>
                </a:solidFill>
              </a:rPr>
              <a:t>	3.  This group? What should the group be focused on for each 	other?</a:t>
            </a:r>
          </a:p>
          <a:p>
            <a:pPr marL="0" indent="0">
              <a:buNone/>
            </a:pPr>
            <a:r>
              <a:rPr lang="en-US" dirty="0">
                <a:solidFill>
                  <a:schemeClr val="bg2">
                    <a:lumMod val="10000"/>
                  </a:schemeClr>
                </a:solidFill>
              </a:rPr>
              <a:t>	4.  What do you need to do for each of these goals to 	achieve them? What can you bring to the table, and what can 	you do to ensure others are able to bring their best to the 	table, as well? </a:t>
            </a:r>
          </a:p>
          <a:p>
            <a:endParaRPr lang="en-US" dirty="0">
              <a:solidFill>
                <a:schemeClr val="bg2">
                  <a:lumMod val="10000"/>
                </a:schemeClr>
              </a:solidFill>
            </a:endParaRPr>
          </a:p>
        </p:txBody>
      </p:sp>
      <p:pic>
        <p:nvPicPr>
          <p:cNvPr id="4" name="Picture Placeholder 5">
            <a:extLst>
              <a:ext uri="{FF2B5EF4-FFF2-40B4-BE49-F238E27FC236}">
                <a16:creationId xmlns:a16="http://schemas.microsoft.com/office/drawing/2014/main" id="{ABEBD3E0-D39A-4475-8038-B4421B91F6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900" y="150313"/>
            <a:ext cx="1910024" cy="1910024"/>
          </a:xfrm>
          <a:prstGeom prst="rect">
            <a:avLst/>
          </a:prstGeom>
        </p:spPr>
      </p:pic>
    </p:spTree>
    <p:extLst>
      <p:ext uri="{BB962C8B-B14F-4D97-AF65-F5344CB8AC3E}">
        <p14:creationId xmlns:p14="http://schemas.microsoft.com/office/powerpoint/2010/main" val="252303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8943-DE06-4CD4-A024-55D70BFB5A63}"/>
              </a:ext>
            </a:extLst>
          </p:cNvPr>
          <p:cNvSpPr>
            <a:spLocks noGrp="1"/>
          </p:cNvSpPr>
          <p:nvPr>
            <p:ph type="title"/>
          </p:nvPr>
        </p:nvSpPr>
        <p:spPr/>
        <p:txBody>
          <a:bodyPr/>
          <a:lstStyle/>
          <a:p>
            <a:r>
              <a:rPr lang="en-US" dirty="0"/>
              <a:t>Who are your program leaders?</a:t>
            </a:r>
          </a:p>
        </p:txBody>
      </p:sp>
      <p:sp>
        <p:nvSpPr>
          <p:cNvPr id="3" name="Text Placeholder 2">
            <a:extLst>
              <a:ext uri="{FF2B5EF4-FFF2-40B4-BE49-F238E27FC236}">
                <a16:creationId xmlns:a16="http://schemas.microsoft.com/office/drawing/2014/main" id="{0C58774D-D308-474B-AF82-B481EDA1FEF7}"/>
              </a:ext>
            </a:extLst>
          </p:cNvPr>
          <p:cNvSpPr>
            <a:spLocks noGrp="1"/>
          </p:cNvSpPr>
          <p:nvPr>
            <p:ph type="body" idx="1"/>
          </p:nvPr>
        </p:nvSpPr>
        <p:spPr/>
        <p:txBody>
          <a:bodyPr>
            <a:normAutofit fontScale="92500"/>
          </a:bodyPr>
          <a:lstStyle/>
          <a:p>
            <a:r>
              <a:rPr lang="en-US" dirty="0"/>
              <a:t>Shannon Arnold, Dustin Perry, Beth Shirley, Kim Woodring, and Anna Sponheim</a:t>
            </a:r>
          </a:p>
        </p:txBody>
      </p:sp>
    </p:spTree>
    <p:extLst>
      <p:ext uri="{BB962C8B-B14F-4D97-AF65-F5344CB8AC3E}">
        <p14:creationId xmlns:p14="http://schemas.microsoft.com/office/powerpoint/2010/main" val="388901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688EB-68BF-46D9-865A-588BACC029F7}"/>
              </a:ext>
            </a:extLst>
          </p:cNvPr>
          <p:cNvSpPr>
            <a:spLocks noGrp="1"/>
          </p:cNvSpPr>
          <p:nvPr>
            <p:ph type="ctrTitle"/>
          </p:nvPr>
        </p:nvSpPr>
        <p:spPr/>
        <p:txBody>
          <a:bodyPr/>
          <a:lstStyle/>
          <a:p>
            <a:r>
              <a:rPr lang="en-US" dirty="0"/>
              <a:t>Introduction of the “Fellows”</a:t>
            </a:r>
          </a:p>
        </p:txBody>
      </p:sp>
      <p:sp>
        <p:nvSpPr>
          <p:cNvPr id="3" name="Subtitle 2">
            <a:extLst>
              <a:ext uri="{FF2B5EF4-FFF2-40B4-BE49-F238E27FC236}">
                <a16:creationId xmlns:a16="http://schemas.microsoft.com/office/drawing/2014/main" id="{C55BD79B-0DBD-4167-9BAD-C977506B0B5E}"/>
              </a:ext>
            </a:extLst>
          </p:cNvPr>
          <p:cNvSpPr>
            <a:spLocks noGrp="1"/>
          </p:cNvSpPr>
          <p:nvPr>
            <p:ph type="subTitle" idx="1"/>
          </p:nvPr>
        </p:nvSpPr>
        <p:spPr/>
        <p:txBody>
          <a:bodyPr>
            <a:normAutofit fontScale="92500" lnSpcReduction="20000"/>
          </a:bodyPr>
          <a:lstStyle/>
          <a:p>
            <a:r>
              <a:rPr lang="en-US" dirty="0"/>
              <a:t>You have 1 minute to describe who you are and why you chose to be involved in this program</a:t>
            </a:r>
          </a:p>
        </p:txBody>
      </p:sp>
    </p:spTree>
    <p:extLst>
      <p:ext uri="{BB962C8B-B14F-4D97-AF65-F5344CB8AC3E}">
        <p14:creationId xmlns:p14="http://schemas.microsoft.com/office/powerpoint/2010/main" val="413277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48BA7-0A11-4783-9999-54CBB6830AE9}"/>
              </a:ext>
            </a:extLst>
          </p:cNvPr>
          <p:cNvSpPr>
            <a:spLocks noGrp="1"/>
          </p:cNvSpPr>
          <p:nvPr>
            <p:ph type="ctrTitle"/>
          </p:nvPr>
        </p:nvSpPr>
        <p:spPr>
          <a:xfrm>
            <a:off x="4265610" y="1752600"/>
            <a:ext cx="7533907" cy="1828800"/>
          </a:xfrm>
        </p:spPr>
        <p:txBody>
          <a:bodyPr>
            <a:normAutofit fontScale="90000"/>
          </a:bodyPr>
          <a:lstStyle/>
          <a:p>
            <a:r>
              <a:rPr lang="en-US" dirty="0"/>
              <a:t>Overview of the</a:t>
            </a:r>
            <a:br>
              <a:rPr lang="en-US" dirty="0"/>
            </a:br>
            <a:r>
              <a:rPr lang="en-US" dirty="0"/>
              <a:t>“Fellows” Program and Logistics</a:t>
            </a:r>
          </a:p>
        </p:txBody>
      </p:sp>
      <p:sp>
        <p:nvSpPr>
          <p:cNvPr id="3" name="Subtitle 2">
            <a:extLst>
              <a:ext uri="{FF2B5EF4-FFF2-40B4-BE49-F238E27FC236}">
                <a16:creationId xmlns:a16="http://schemas.microsoft.com/office/drawing/2014/main" id="{3EBFCD8D-FEC1-493D-9F9B-1389E7018AC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7731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09601" y="339570"/>
            <a:ext cx="9194799" cy="1015663"/>
          </a:xfrm>
          <a:prstGeom prst="rect">
            <a:avLst/>
          </a:prstGeom>
        </p:spPr>
        <p:txBody>
          <a:bodyPr wrap="square" lIns="0" tIns="0" rIns="0" bIns="0" rtlCol="0" anchor="t">
            <a:spAutoFit/>
          </a:bodyPr>
          <a:lstStyle/>
          <a:p>
            <a:pPr>
              <a:lnSpc>
                <a:spcPts val="8800"/>
              </a:lnSpc>
            </a:pPr>
            <a:r>
              <a:rPr lang="en-US" sz="4400" dirty="0">
                <a:solidFill>
                  <a:srgbClr val="305049"/>
                </a:solidFill>
                <a:latin typeface="+mj-lt"/>
              </a:rPr>
              <a:t>What is Agritourism?</a:t>
            </a:r>
          </a:p>
        </p:txBody>
      </p:sp>
      <p:pic>
        <p:nvPicPr>
          <p:cNvPr id="4" name="Picture 4"/>
          <p:cNvPicPr>
            <a:picLocks noChangeAspect="1"/>
          </p:cNvPicPr>
          <p:nvPr/>
        </p:nvPicPr>
        <p:blipFill>
          <a:blip r:embed="rId3"/>
          <a:srcRect/>
          <a:stretch>
            <a:fillRect/>
          </a:stretch>
        </p:blipFill>
        <p:spPr>
          <a:xfrm>
            <a:off x="9399789" y="339570"/>
            <a:ext cx="2401212" cy="1579842"/>
          </a:xfrm>
          <a:prstGeom prst="rect">
            <a:avLst/>
          </a:prstGeom>
        </p:spPr>
      </p:pic>
      <p:sp>
        <p:nvSpPr>
          <p:cNvPr id="6" name="TextBox 6"/>
          <p:cNvSpPr txBox="1"/>
          <p:nvPr/>
        </p:nvSpPr>
        <p:spPr>
          <a:xfrm>
            <a:off x="3533031" y="2472002"/>
            <a:ext cx="3608356" cy="1045864"/>
          </a:xfrm>
          <a:prstGeom prst="rect">
            <a:avLst/>
          </a:prstGeom>
        </p:spPr>
        <p:txBody>
          <a:bodyPr lIns="0" tIns="0" rIns="0" bIns="0" rtlCol="0" anchor="t">
            <a:spAutoFit/>
          </a:bodyPr>
          <a:lstStyle/>
          <a:p>
            <a:pPr marL="431822" lvl="1" indent="-215911">
              <a:lnSpc>
                <a:spcPts val="2800"/>
              </a:lnSpc>
              <a:buFont typeface="Arial"/>
              <a:buChar char="•"/>
            </a:pPr>
            <a:endParaRPr lang="en-US" sz="2000" spc="110" dirty="0">
              <a:solidFill>
                <a:srgbClr val="2C423D"/>
              </a:solidFill>
              <a:latin typeface="Muli Regular Bold"/>
            </a:endParaRPr>
          </a:p>
          <a:p>
            <a:pPr>
              <a:lnSpc>
                <a:spcPts val="2800"/>
              </a:lnSpc>
            </a:pPr>
            <a:endParaRPr lang="en-US" sz="2000" spc="110" dirty="0">
              <a:solidFill>
                <a:srgbClr val="2C423D"/>
              </a:solidFill>
              <a:latin typeface="Muli Regular Bold"/>
            </a:endParaRPr>
          </a:p>
          <a:p>
            <a:pPr>
              <a:lnSpc>
                <a:spcPts val="2800"/>
              </a:lnSpc>
            </a:pPr>
            <a:endParaRPr lang="en-US" sz="2000" spc="110" dirty="0">
              <a:solidFill>
                <a:srgbClr val="2C423D"/>
              </a:solidFill>
              <a:latin typeface="Muli Regular Bold"/>
            </a:endParaRPr>
          </a:p>
        </p:txBody>
      </p:sp>
      <p:sp>
        <p:nvSpPr>
          <p:cNvPr id="7" name="TextBox 7"/>
          <p:cNvSpPr txBox="1"/>
          <p:nvPr/>
        </p:nvSpPr>
        <p:spPr>
          <a:xfrm>
            <a:off x="3603866" y="5653183"/>
            <a:ext cx="2959694" cy="336182"/>
          </a:xfrm>
          <a:prstGeom prst="rect">
            <a:avLst/>
          </a:prstGeom>
        </p:spPr>
        <p:txBody>
          <a:bodyPr lIns="0" tIns="0" rIns="0" bIns="0" rtlCol="0" anchor="t">
            <a:spAutoFit/>
          </a:bodyPr>
          <a:lstStyle/>
          <a:p>
            <a:pPr>
              <a:lnSpc>
                <a:spcPts val="900"/>
              </a:lnSpc>
            </a:pPr>
            <a:endParaRPr lang="en-US" sz="643" spc="35" dirty="0">
              <a:solidFill>
                <a:srgbClr val="2C423D"/>
              </a:solidFill>
              <a:latin typeface="Muli Regular Bold"/>
            </a:endParaRPr>
          </a:p>
          <a:p>
            <a:pPr>
              <a:lnSpc>
                <a:spcPts val="900"/>
              </a:lnSpc>
            </a:pPr>
            <a:endParaRPr lang="en-US" sz="643" spc="35" dirty="0">
              <a:solidFill>
                <a:srgbClr val="2C423D"/>
              </a:solidFill>
              <a:latin typeface="Muli Regular Bold"/>
            </a:endParaRPr>
          </a:p>
          <a:p>
            <a:pPr>
              <a:lnSpc>
                <a:spcPts val="900"/>
              </a:lnSpc>
            </a:pPr>
            <a:endParaRPr lang="en-US" sz="643" spc="35" dirty="0">
              <a:solidFill>
                <a:srgbClr val="2C423D"/>
              </a:solidFill>
              <a:latin typeface="Muli Regular Bold"/>
            </a:endParaRPr>
          </a:p>
        </p:txBody>
      </p:sp>
      <p:sp>
        <p:nvSpPr>
          <p:cNvPr id="12" name="TextBox 11">
            <a:extLst>
              <a:ext uri="{FF2B5EF4-FFF2-40B4-BE49-F238E27FC236}">
                <a16:creationId xmlns:a16="http://schemas.microsoft.com/office/drawing/2014/main" id="{CB8EB0EE-6A3D-4AA0-842D-5185EA372A29}"/>
              </a:ext>
            </a:extLst>
          </p:cNvPr>
          <p:cNvSpPr txBox="1"/>
          <p:nvPr/>
        </p:nvSpPr>
        <p:spPr>
          <a:xfrm>
            <a:off x="766780" y="1922746"/>
            <a:ext cx="10293702" cy="3128421"/>
          </a:xfrm>
          <a:prstGeom prst="rect">
            <a:avLst/>
          </a:prstGeom>
          <a:noFill/>
        </p:spPr>
        <p:txBody>
          <a:bodyPr wrap="square">
            <a:spAutoFit/>
          </a:bodyPr>
          <a:lstStyle/>
          <a:p>
            <a:r>
              <a:rPr lang="en-US" sz="2133" dirty="0">
                <a:solidFill>
                  <a:schemeClr val="bg2">
                    <a:lumMod val="10000"/>
                  </a:schemeClr>
                </a:solidFill>
                <a:latin typeface="+mj-lt"/>
              </a:rPr>
              <a:t>Definition</a:t>
            </a:r>
          </a:p>
          <a:p>
            <a:pPr marL="381019" indent="-381019">
              <a:buFont typeface="Arial" panose="020B0604020202020204" pitchFamily="34" charset="0"/>
              <a:buChar char="•"/>
            </a:pPr>
            <a:r>
              <a:rPr lang="en-US" sz="2133" dirty="0">
                <a:solidFill>
                  <a:schemeClr val="bg2">
                    <a:lumMod val="10000"/>
                  </a:schemeClr>
                </a:solidFill>
                <a:latin typeface="+mj-lt"/>
              </a:rPr>
              <a:t>Agritourism, defined as “</a:t>
            </a:r>
            <a:r>
              <a:rPr lang="en-US" sz="2133" b="1" dirty="0">
                <a:solidFill>
                  <a:schemeClr val="bg2">
                    <a:lumMod val="10000"/>
                  </a:schemeClr>
                </a:solidFill>
                <a:latin typeface="+mj-lt"/>
              </a:rPr>
              <a:t>the business of establishing farms as travel destinations for educational and recreational purposes</a:t>
            </a:r>
            <a:r>
              <a:rPr lang="en-US" sz="2133" dirty="0">
                <a:solidFill>
                  <a:schemeClr val="bg2">
                    <a:lumMod val="10000"/>
                  </a:schemeClr>
                </a:solidFill>
                <a:latin typeface="+mj-lt"/>
              </a:rPr>
              <a:t>,” offers a viable option to help reconnect the public to the food system and bridge the growing gap of knowledge between consumer and producer </a:t>
            </a:r>
            <a:r>
              <a:rPr lang="en-US" sz="1333" dirty="0">
                <a:solidFill>
                  <a:schemeClr val="bg2">
                    <a:lumMod val="10000"/>
                  </a:schemeClr>
                </a:solidFill>
                <a:latin typeface="+mj-lt"/>
              </a:rPr>
              <a:t>(Schilling et al., 2006, p. 200). </a:t>
            </a:r>
          </a:p>
          <a:p>
            <a:pPr marL="381019" indent="-381019">
              <a:buFont typeface="Arial" panose="020B0604020202020204" pitchFamily="34" charset="0"/>
              <a:buChar char="•"/>
            </a:pPr>
            <a:endParaRPr lang="en-US" sz="1333" dirty="0">
              <a:solidFill>
                <a:schemeClr val="bg2">
                  <a:lumMod val="10000"/>
                </a:schemeClr>
              </a:solidFill>
              <a:latin typeface="+mj-lt"/>
            </a:endParaRPr>
          </a:p>
          <a:p>
            <a:r>
              <a:rPr lang="en-US" sz="2133" dirty="0">
                <a:solidFill>
                  <a:schemeClr val="bg2">
                    <a:lumMod val="10000"/>
                  </a:schemeClr>
                </a:solidFill>
                <a:latin typeface="+mj-lt"/>
              </a:rPr>
              <a:t>Motivators</a:t>
            </a:r>
          </a:p>
          <a:p>
            <a:pPr marL="762015" lvl="1" indent="-304815">
              <a:buFont typeface="Arial" panose="020B0604020202020204" pitchFamily="34" charset="0"/>
              <a:buChar char="•"/>
            </a:pPr>
            <a:r>
              <a:rPr lang="en-US" sz="2133" dirty="0">
                <a:solidFill>
                  <a:schemeClr val="bg2">
                    <a:lumMod val="10000"/>
                  </a:schemeClr>
                </a:solidFill>
                <a:latin typeface="+mj-lt"/>
              </a:rPr>
              <a:t>Additional income stream </a:t>
            </a:r>
          </a:p>
          <a:p>
            <a:pPr marL="762015" lvl="1" indent="-304815">
              <a:buFont typeface="Arial" panose="020B0604020202020204" pitchFamily="34" charset="0"/>
              <a:buChar char="•"/>
            </a:pPr>
            <a:r>
              <a:rPr lang="en-US" sz="2133" dirty="0">
                <a:solidFill>
                  <a:schemeClr val="bg2">
                    <a:lumMod val="10000"/>
                  </a:schemeClr>
                </a:solidFill>
                <a:latin typeface="+mj-lt"/>
              </a:rPr>
              <a:t>The ability to diversify operations</a:t>
            </a:r>
          </a:p>
        </p:txBody>
      </p:sp>
    </p:spTree>
    <p:extLst>
      <p:ext uri="{BB962C8B-B14F-4D97-AF65-F5344CB8AC3E}">
        <p14:creationId xmlns:p14="http://schemas.microsoft.com/office/powerpoint/2010/main" val="64251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ACC3-406D-480A-B59E-3B18BEA8AEF4}"/>
              </a:ext>
            </a:extLst>
          </p:cNvPr>
          <p:cNvSpPr>
            <a:spLocks noGrp="1"/>
          </p:cNvSpPr>
          <p:nvPr>
            <p:ph type="title"/>
          </p:nvPr>
        </p:nvSpPr>
        <p:spPr>
          <a:xfrm>
            <a:off x="1065212" y="304800"/>
            <a:ext cx="10058402" cy="1007803"/>
          </a:xfrm>
        </p:spPr>
        <p:txBody>
          <a:bodyPr>
            <a:noAutofit/>
          </a:bodyPr>
          <a:lstStyle/>
          <a:p>
            <a:r>
              <a:rPr lang="en-US" sz="2800" dirty="0"/>
              <a:t>Western SARE Professional Development Program Grant</a:t>
            </a:r>
          </a:p>
        </p:txBody>
      </p:sp>
      <p:sp>
        <p:nvSpPr>
          <p:cNvPr id="4" name="Text Placeholder 3">
            <a:extLst>
              <a:ext uri="{FF2B5EF4-FFF2-40B4-BE49-F238E27FC236}">
                <a16:creationId xmlns:a16="http://schemas.microsoft.com/office/drawing/2014/main" id="{B9D161C5-2D25-434E-9779-863AB5C3B05D}"/>
              </a:ext>
            </a:extLst>
          </p:cNvPr>
          <p:cNvSpPr>
            <a:spLocks noGrp="1"/>
          </p:cNvSpPr>
          <p:nvPr>
            <p:ph idx="1"/>
          </p:nvPr>
        </p:nvSpPr>
        <p:spPr>
          <a:xfrm>
            <a:off x="550864" y="1484053"/>
            <a:ext cx="6258207" cy="5216785"/>
          </a:xfrm>
        </p:spPr>
        <p:txBody>
          <a:bodyPr>
            <a:normAutofit/>
          </a:bodyPr>
          <a:lstStyle/>
          <a:p>
            <a:r>
              <a:rPr lang="en-US" b="0" i="0" dirty="0">
                <a:solidFill>
                  <a:schemeClr val="bg2">
                    <a:lumMod val="10000"/>
                  </a:schemeClr>
                </a:solidFill>
                <a:effectLst/>
                <a:latin typeface="Segoe Print" panose="02000600000000000000" pitchFamily="2" charset="0"/>
              </a:rPr>
              <a:t>“Improve the </a:t>
            </a:r>
            <a:r>
              <a:rPr lang="en-US" i="0" dirty="0">
                <a:solidFill>
                  <a:schemeClr val="bg2">
                    <a:lumMod val="10000"/>
                  </a:schemeClr>
                </a:solidFill>
                <a:effectLst/>
                <a:latin typeface="Segoe Print" panose="02000600000000000000" pitchFamily="2" charset="0"/>
              </a:rPr>
              <a:t>ability of agricultural professionals</a:t>
            </a:r>
            <a:r>
              <a:rPr lang="en-US" b="1" i="0" dirty="0">
                <a:solidFill>
                  <a:schemeClr val="bg2">
                    <a:lumMod val="10000"/>
                  </a:schemeClr>
                </a:solidFill>
                <a:effectLst/>
                <a:latin typeface="Segoe Print" panose="02000600000000000000" pitchFamily="2" charset="0"/>
              </a:rPr>
              <a:t> to </a:t>
            </a:r>
            <a:r>
              <a:rPr lang="en-US" b="1" i="0" u="sng" dirty="0">
                <a:solidFill>
                  <a:schemeClr val="bg2">
                    <a:lumMod val="10000"/>
                  </a:schemeClr>
                </a:solidFill>
                <a:effectLst/>
                <a:latin typeface="Segoe Print" panose="02000600000000000000" pitchFamily="2" charset="0"/>
              </a:rPr>
              <a:t>conduct educational programs and activities </a:t>
            </a:r>
            <a:r>
              <a:rPr lang="en-US" i="0" dirty="0">
                <a:solidFill>
                  <a:schemeClr val="bg2">
                    <a:lumMod val="10000"/>
                  </a:schemeClr>
                </a:solidFill>
                <a:effectLst/>
                <a:latin typeface="Segoe Print" panose="02000600000000000000" pitchFamily="2" charset="0"/>
              </a:rPr>
              <a:t>in sustainable agriculture principles and systems</a:t>
            </a:r>
            <a:endParaRPr lang="en-US" b="0" i="0" dirty="0">
              <a:solidFill>
                <a:schemeClr val="bg2">
                  <a:lumMod val="10000"/>
                </a:schemeClr>
              </a:solidFill>
              <a:effectLst/>
              <a:latin typeface="Segoe Print" panose="02000600000000000000" pitchFamily="2" charset="0"/>
            </a:endParaRPr>
          </a:p>
          <a:p>
            <a:r>
              <a:rPr lang="en-US" b="0" i="0" dirty="0">
                <a:solidFill>
                  <a:schemeClr val="bg2">
                    <a:lumMod val="10000"/>
                  </a:schemeClr>
                </a:solidFill>
                <a:effectLst/>
                <a:latin typeface="Segoe Print" panose="02000600000000000000" pitchFamily="2" charset="0"/>
              </a:rPr>
              <a:t>In a “train the trainer” fashion, this program focuses on </a:t>
            </a:r>
            <a:r>
              <a:rPr lang="en-US" b="1" i="0" u="sng" dirty="0">
                <a:solidFill>
                  <a:schemeClr val="bg2">
                    <a:lumMod val="10000"/>
                  </a:schemeClr>
                </a:solidFill>
                <a:effectLst/>
                <a:latin typeface="Segoe Print" panose="02000600000000000000" pitchFamily="2" charset="0"/>
              </a:rPr>
              <a:t>increasing knowledge and capacity </a:t>
            </a:r>
            <a:r>
              <a:rPr lang="en-US" b="1" i="0" dirty="0">
                <a:solidFill>
                  <a:schemeClr val="bg2">
                    <a:lumMod val="10000"/>
                  </a:schemeClr>
                </a:solidFill>
                <a:effectLst/>
                <a:latin typeface="Segoe Print" panose="02000600000000000000" pitchFamily="2" charset="0"/>
              </a:rPr>
              <a:t>for agricultural stakeholders </a:t>
            </a:r>
            <a:r>
              <a:rPr lang="en-US" b="1" i="0" u="sng" dirty="0">
                <a:solidFill>
                  <a:schemeClr val="bg2">
                    <a:lumMod val="10000"/>
                  </a:schemeClr>
                </a:solidFill>
                <a:effectLst/>
                <a:latin typeface="Segoe Print" panose="02000600000000000000" pitchFamily="2" charset="0"/>
              </a:rPr>
              <a:t>to provide further training </a:t>
            </a:r>
            <a:r>
              <a:rPr lang="en-US" b="0" i="0" dirty="0">
                <a:solidFill>
                  <a:schemeClr val="bg2">
                    <a:lumMod val="10000"/>
                  </a:schemeClr>
                </a:solidFill>
                <a:effectLst/>
                <a:latin typeface="Segoe Print" panose="02000600000000000000" pitchFamily="2" charset="0"/>
              </a:rPr>
              <a:t>and information to other agricultural professionals and producers.</a:t>
            </a:r>
            <a:endParaRPr lang="en-US" dirty="0">
              <a:solidFill>
                <a:schemeClr val="bg2">
                  <a:lumMod val="10000"/>
                </a:schemeClr>
              </a:solidFill>
              <a:latin typeface="Segoe Print" panose="02000600000000000000" pitchFamily="2" charset="0"/>
            </a:endParaRPr>
          </a:p>
        </p:txBody>
      </p:sp>
      <p:pic>
        <p:nvPicPr>
          <p:cNvPr id="1026" name="Picture 2" descr="graphic showing 3 legs of sustainability">
            <a:extLst>
              <a:ext uri="{FF2B5EF4-FFF2-40B4-BE49-F238E27FC236}">
                <a16:creationId xmlns:a16="http://schemas.microsoft.com/office/drawing/2014/main" id="{D3E8CE25-7416-4024-92F0-5DE671AA6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071" y="2027051"/>
            <a:ext cx="5364161" cy="334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59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8" y="349045"/>
            <a:ext cx="11400503" cy="934066"/>
          </a:xfrm>
        </p:spPr>
        <p:txBody>
          <a:bodyPr anchor="b">
            <a:normAutofit fontScale="90000"/>
          </a:bodyPr>
          <a:lstStyle/>
          <a:p>
            <a:r>
              <a:rPr lang="en-US" dirty="0"/>
              <a:t>Montana Agritourism “Fellows” Program Overview:</a:t>
            </a:r>
          </a:p>
        </p:txBody>
      </p:sp>
      <p:sp>
        <p:nvSpPr>
          <p:cNvPr id="5" name="Text Placeholder 4"/>
          <p:cNvSpPr>
            <a:spLocks noGrp="1"/>
          </p:cNvSpPr>
          <p:nvPr>
            <p:ph idx="1"/>
          </p:nvPr>
        </p:nvSpPr>
        <p:spPr>
          <a:xfrm>
            <a:off x="648929" y="1725560"/>
            <a:ext cx="11543071" cy="4991123"/>
          </a:xfrm>
        </p:spPr>
        <p:txBody>
          <a:bodyPr>
            <a:normAutofit/>
          </a:bodyPr>
          <a:lstStyle/>
          <a:p>
            <a:r>
              <a:rPr lang="en-US" sz="2800" dirty="0">
                <a:solidFill>
                  <a:schemeClr val="bg2">
                    <a:lumMod val="10000"/>
                  </a:schemeClr>
                </a:solidFill>
              </a:rPr>
              <a:t>Goal: To </a:t>
            </a:r>
            <a:r>
              <a:rPr lang="en-US" sz="2800" b="1" dirty="0">
                <a:solidFill>
                  <a:schemeClr val="bg2">
                    <a:lumMod val="10000"/>
                  </a:schemeClr>
                </a:solidFill>
              </a:rPr>
              <a:t>establish and train a cohort of leaders</a:t>
            </a:r>
            <a:r>
              <a:rPr lang="en-US" sz="2800" dirty="0">
                <a:solidFill>
                  <a:schemeClr val="bg2">
                    <a:lumMod val="10000"/>
                  </a:schemeClr>
                </a:solidFill>
              </a:rPr>
              <a:t>, the Montana Agritourism Fellows (“Fellows”), who will educate farmers, ranchers, professionals, and communities about sustainable agritourism. </a:t>
            </a:r>
          </a:p>
          <a:p>
            <a:r>
              <a:rPr lang="en-US" sz="2800" dirty="0">
                <a:solidFill>
                  <a:schemeClr val="bg2">
                    <a:lumMod val="10000"/>
                  </a:schemeClr>
                </a:solidFill>
              </a:rPr>
              <a:t>Allow fellows to </a:t>
            </a:r>
            <a:r>
              <a:rPr lang="en-US" sz="2800" b="1" dirty="0">
                <a:solidFill>
                  <a:schemeClr val="bg2">
                    <a:lumMod val="10000"/>
                  </a:schemeClr>
                </a:solidFill>
              </a:rPr>
              <a:t>effectively educate others on:</a:t>
            </a:r>
          </a:p>
          <a:p>
            <a:pPr lvl="1"/>
            <a:r>
              <a:rPr lang="en-US" sz="2800" dirty="0">
                <a:solidFill>
                  <a:schemeClr val="bg2">
                    <a:lumMod val="10000"/>
                  </a:schemeClr>
                </a:solidFill>
              </a:rPr>
              <a:t>Diversification opportunities for agritourism </a:t>
            </a:r>
          </a:p>
          <a:p>
            <a:pPr lvl="1"/>
            <a:r>
              <a:rPr lang="en-US" sz="2800" dirty="0">
                <a:solidFill>
                  <a:schemeClr val="bg2">
                    <a:lumMod val="10000"/>
                  </a:schemeClr>
                </a:solidFill>
              </a:rPr>
              <a:t>The economic benefits, environmental impacts, and social connections of agritourism </a:t>
            </a:r>
          </a:p>
          <a:p>
            <a:pPr lvl="1"/>
            <a:r>
              <a:rPr lang="en-US" sz="2800" dirty="0">
                <a:solidFill>
                  <a:schemeClr val="bg2">
                    <a:lumMod val="10000"/>
                  </a:schemeClr>
                </a:solidFill>
              </a:rPr>
              <a:t>Current agritourism industry issues</a:t>
            </a:r>
          </a:p>
          <a:p>
            <a:endParaRPr lang="en-US" dirty="0"/>
          </a:p>
          <a:p>
            <a:endParaRPr lang="en-US" b="1" dirty="0"/>
          </a:p>
        </p:txBody>
      </p:sp>
    </p:spTree>
    <p:extLst>
      <p:ext uri="{BB962C8B-B14F-4D97-AF65-F5344CB8AC3E}">
        <p14:creationId xmlns:p14="http://schemas.microsoft.com/office/powerpoint/2010/main" val="204283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C1A8-CCE0-4659-8F05-CB9A3A068BF5}"/>
              </a:ext>
            </a:extLst>
          </p:cNvPr>
          <p:cNvSpPr>
            <a:spLocks noGrp="1"/>
          </p:cNvSpPr>
          <p:nvPr>
            <p:ph type="title"/>
          </p:nvPr>
        </p:nvSpPr>
        <p:spPr/>
        <p:txBody>
          <a:bodyPr/>
          <a:lstStyle/>
          <a:p>
            <a:r>
              <a:rPr lang="en-US" dirty="0"/>
              <a:t>“Fellows” Program Objectives and Activities</a:t>
            </a:r>
          </a:p>
        </p:txBody>
      </p:sp>
      <p:sp>
        <p:nvSpPr>
          <p:cNvPr id="3" name="Content Placeholder 2">
            <a:extLst>
              <a:ext uri="{FF2B5EF4-FFF2-40B4-BE49-F238E27FC236}">
                <a16:creationId xmlns:a16="http://schemas.microsoft.com/office/drawing/2014/main" id="{CDD4B407-A932-4724-9B22-E7742133F481}"/>
              </a:ext>
            </a:extLst>
          </p:cNvPr>
          <p:cNvSpPr>
            <a:spLocks noGrp="1"/>
          </p:cNvSpPr>
          <p:nvPr>
            <p:ph sz="half" idx="1"/>
          </p:nvPr>
        </p:nvSpPr>
        <p:spPr>
          <a:xfrm>
            <a:off x="671513" y="1825625"/>
            <a:ext cx="5957887" cy="4187952"/>
          </a:xfrm>
        </p:spPr>
        <p:txBody>
          <a:bodyPr>
            <a:normAutofit fontScale="92500"/>
          </a:bodyPr>
          <a:lstStyle/>
          <a:p>
            <a:r>
              <a:rPr lang="en-US" dirty="0">
                <a:solidFill>
                  <a:schemeClr val="bg2">
                    <a:lumMod val="10000"/>
                  </a:schemeClr>
                </a:solidFill>
              </a:rPr>
              <a:t>Increase knowledge of agritourism </a:t>
            </a:r>
          </a:p>
          <a:p>
            <a:r>
              <a:rPr lang="en-US" dirty="0">
                <a:solidFill>
                  <a:schemeClr val="bg2">
                    <a:lumMod val="10000"/>
                  </a:schemeClr>
                </a:solidFill>
              </a:rPr>
              <a:t>Increase your agritourism network</a:t>
            </a:r>
          </a:p>
          <a:p>
            <a:r>
              <a:rPr lang="en-US" dirty="0">
                <a:solidFill>
                  <a:schemeClr val="bg2">
                    <a:lumMod val="10000"/>
                  </a:schemeClr>
                </a:solidFill>
              </a:rPr>
              <a:t>Increase communication, teaching, and leadership skills</a:t>
            </a:r>
          </a:p>
          <a:p>
            <a:r>
              <a:rPr lang="en-US" dirty="0">
                <a:solidFill>
                  <a:schemeClr val="bg2">
                    <a:lumMod val="10000"/>
                  </a:schemeClr>
                </a:solidFill>
              </a:rPr>
              <a:t>Increase integration strategies for a sustainable agritourism enterprise </a:t>
            </a:r>
          </a:p>
          <a:p>
            <a:pPr marL="0" indent="0">
              <a:buNone/>
            </a:pPr>
            <a:endParaRPr lang="en-US" dirty="0"/>
          </a:p>
        </p:txBody>
      </p:sp>
      <p:sp>
        <p:nvSpPr>
          <p:cNvPr id="4" name="Content Placeholder 3">
            <a:extLst>
              <a:ext uri="{FF2B5EF4-FFF2-40B4-BE49-F238E27FC236}">
                <a16:creationId xmlns:a16="http://schemas.microsoft.com/office/drawing/2014/main" id="{6C0A4A36-72EF-48DE-BA37-D665D98EC875}"/>
              </a:ext>
            </a:extLst>
          </p:cNvPr>
          <p:cNvSpPr>
            <a:spLocks noGrp="1"/>
          </p:cNvSpPr>
          <p:nvPr>
            <p:ph sz="half" idx="2"/>
          </p:nvPr>
        </p:nvSpPr>
        <p:spPr>
          <a:xfrm>
            <a:off x="6829424" y="1825625"/>
            <a:ext cx="5143501" cy="4187952"/>
          </a:xfrm>
        </p:spPr>
        <p:txBody>
          <a:bodyPr>
            <a:normAutofit fontScale="92500"/>
          </a:bodyPr>
          <a:lstStyle/>
          <a:p>
            <a:pPr marL="0" indent="0">
              <a:buNone/>
            </a:pPr>
            <a:r>
              <a:rPr lang="en-US" dirty="0">
                <a:solidFill>
                  <a:schemeClr val="bg2">
                    <a:lumMod val="10000"/>
                  </a:schemeClr>
                </a:solidFill>
              </a:rPr>
              <a:t>(1) Create a plan</a:t>
            </a:r>
            <a:r>
              <a:rPr lang="en-US" b="1" dirty="0">
                <a:solidFill>
                  <a:schemeClr val="bg2">
                    <a:lumMod val="10000"/>
                  </a:schemeClr>
                </a:solidFill>
              </a:rPr>
              <a:t> </a:t>
            </a:r>
            <a:r>
              <a:rPr lang="en-US" dirty="0">
                <a:solidFill>
                  <a:schemeClr val="bg2">
                    <a:lumMod val="10000"/>
                  </a:schemeClr>
                </a:solidFill>
              </a:rPr>
              <a:t>to educate others about agritourism</a:t>
            </a:r>
          </a:p>
          <a:p>
            <a:pPr marL="0" indent="0">
              <a:buNone/>
            </a:pPr>
            <a:r>
              <a:rPr lang="en-US" dirty="0">
                <a:solidFill>
                  <a:schemeClr val="bg2">
                    <a:lumMod val="10000"/>
                  </a:schemeClr>
                </a:solidFill>
              </a:rPr>
              <a:t>(2) Build a community repository of educational resources- Fact Sheets</a:t>
            </a:r>
          </a:p>
          <a:p>
            <a:pPr marL="0" indent="0">
              <a:buNone/>
            </a:pPr>
            <a:r>
              <a:rPr lang="en-US" dirty="0">
                <a:solidFill>
                  <a:schemeClr val="bg2">
                    <a:lumMod val="10000"/>
                  </a:schemeClr>
                </a:solidFill>
              </a:rPr>
              <a:t>(3) Assist in the initial formation of a state agritourism association </a:t>
            </a:r>
          </a:p>
          <a:p>
            <a:pPr marL="0" indent="0">
              <a:buNone/>
            </a:pPr>
            <a:r>
              <a:rPr lang="en-US" dirty="0">
                <a:solidFill>
                  <a:schemeClr val="bg2">
                    <a:lumMod val="10000"/>
                  </a:schemeClr>
                </a:solidFill>
              </a:rPr>
              <a:t>(4) Assist in hosting a statewide agritourism conference</a:t>
            </a:r>
          </a:p>
        </p:txBody>
      </p:sp>
    </p:spTree>
    <p:extLst>
      <p:ext uri="{BB962C8B-B14F-4D97-AF65-F5344CB8AC3E}">
        <p14:creationId xmlns:p14="http://schemas.microsoft.com/office/powerpoint/2010/main" val="347682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C383B3-4826-46ED-AC6F-3A03974E4894}"/>
              </a:ext>
            </a:extLst>
          </p:cNvPr>
          <p:cNvSpPr>
            <a:spLocks noGrp="1"/>
          </p:cNvSpPr>
          <p:nvPr>
            <p:ph type="title"/>
          </p:nvPr>
        </p:nvSpPr>
        <p:spPr>
          <a:xfrm>
            <a:off x="1065212" y="304800"/>
            <a:ext cx="10058402" cy="684756"/>
          </a:xfrm>
        </p:spPr>
        <p:txBody>
          <a:bodyPr/>
          <a:lstStyle/>
          <a:p>
            <a:pPr algn="ctr"/>
            <a:r>
              <a:rPr lang="en-US" dirty="0"/>
              <a:t>“Fellows” Program Schedule</a:t>
            </a:r>
          </a:p>
        </p:txBody>
      </p:sp>
      <p:sp>
        <p:nvSpPr>
          <p:cNvPr id="5" name="Content Placeholder 4">
            <a:extLst>
              <a:ext uri="{FF2B5EF4-FFF2-40B4-BE49-F238E27FC236}">
                <a16:creationId xmlns:a16="http://schemas.microsoft.com/office/drawing/2014/main" id="{6C212512-A058-454A-887E-64D6C4708E74}"/>
              </a:ext>
            </a:extLst>
          </p:cNvPr>
          <p:cNvSpPr>
            <a:spLocks noGrp="1"/>
          </p:cNvSpPr>
          <p:nvPr>
            <p:ph idx="1"/>
          </p:nvPr>
        </p:nvSpPr>
        <p:spPr>
          <a:xfrm>
            <a:off x="1065214" y="1152395"/>
            <a:ext cx="10847038" cy="5173249"/>
          </a:xfrm>
        </p:spPr>
        <p:txBody>
          <a:bodyPr>
            <a:normAutofit fontScale="55000" lnSpcReduction="20000"/>
          </a:bodyPr>
          <a:lstStyle/>
          <a:p>
            <a:pPr marL="0" indent="0">
              <a:buNone/>
            </a:pPr>
            <a:r>
              <a:rPr lang="en-US" sz="3300" b="1" dirty="0">
                <a:solidFill>
                  <a:schemeClr val="bg2">
                    <a:lumMod val="10000"/>
                  </a:schemeClr>
                </a:solidFill>
              </a:rPr>
              <a:t>Fall 2022: Application and Selection Period</a:t>
            </a:r>
          </a:p>
          <a:p>
            <a:pPr marL="0" indent="0">
              <a:buNone/>
            </a:pPr>
            <a:r>
              <a:rPr lang="en-US" sz="3300" b="1" dirty="0">
                <a:solidFill>
                  <a:schemeClr val="bg2">
                    <a:lumMod val="10000"/>
                  </a:schemeClr>
                </a:solidFill>
              </a:rPr>
              <a:t>Seminar One: Feb 15-16, 2023 in Helena</a:t>
            </a:r>
            <a:endParaRPr lang="en-US" sz="3300" dirty="0">
              <a:solidFill>
                <a:schemeClr val="bg2">
                  <a:lumMod val="10000"/>
                </a:schemeClr>
              </a:solidFill>
            </a:endParaRPr>
          </a:p>
          <a:p>
            <a:r>
              <a:rPr lang="en-US" sz="3300" dirty="0">
                <a:solidFill>
                  <a:schemeClr val="bg2">
                    <a:lumMod val="10000"/>
                  </a:schemeClr>
                </a:solidFill>
              </a:rPr>
              <a:t>Intro to Sustainable Agriculture, Tourism Management, and Agritourism </a:t>
            </a:r>
          </a:p>
          <a:p>
            <a:pPr marL="0" indent="0">
              <a:lnSpc>
                <a:spcPct val="120000"/>
              </a:lnSpc>
              <a:spcBef>
                <a:spcPts val="0"/>
              </a:spcBef>
              <a:buNone/>
            </a:pPr>
            <a:endParaRPr lang="en-US" sz="3300" b="1" dirty="0">
              <a:solidFill>
                <a:schemeClr val="bg2">
                  <a:lumMod val="10000"/>
                </a:schemeClr>
              </a:solidFill>
            </a:endParaRPr>
          </a:p>
          <a:p>
            <a:pPr marL="0" indent="0">
              <a:lnSpc>
                <a:spcPct val="120000"/>
              </a:lnSpc>
              <a:spcBef>
                <a:spcPts val="0"/>
              </a:spcBef>
              <a:buNone/>
            </a:pPr>
            <a:r>
              <a:rPr lang="en-US" sz="3300" b="1" dirty="0">
                <a:solidFill>
                  <a:schemeClr val="bg2">
                    <a:lumMod val="10000"/>
                  </a:schemeClr>
                </a:solidFill>
              </a:rPr>
              <a:t>Seminar Two: May 4-5, 2023 in Miles City/Glendive</a:t>
            </a:r>
          </a:p>
          <a:p>
            <a:pPr>
              <a:lnSpc>
                <a:spcPct val="120000"/>
              </a:lnSpc>
              <a:spcBef>
                <a:spcPts val="0"/>
              </a:spcBef>
            </a:pPr>
            <a:r>
              <a:rPr lang="en-US" sz="3300" dirty="0">
                <a:solidFill>
                  <a:schemeClr val="bg2">
                    <a:lumMod val="10000"/>
                  </a:schemeClr>
                </a:solidFill>
              </a:rPr>
              <a:t>Business Management and Agritourism Production Practices</a:t>
            </a:r>
          </a:p>
          <a:p>
            <a:pPr marL="0" indent="0">
              <a:lnSpc>
                <a:spcPct val="120000"/>
              </a:lnSpc>
              <a:spcBef>
                <a:spcPts val="0"/>
              </a:spcBef>
              <a:buNone/>
            </a:pPr>
            <a:endParaRPr lang="en-US" sz="3300" dirty="0">
              <a:solidFill>
                <a:schemeClr val="bg2">
                  <a:lumMod val="10000"/>
                </a:schemeClr>
              </a:solidFill>
            </a:endParaRPr>
          </a:p>
          <a:p>
            <a:pPr marL="0" indent="0">
              <a:lnSpc>
                <a:spcPct val="120000"/>
              </a:lnSpc>
              <a:spcBef>
                <a:spcPts val="0"/>
              </a:spcBef>
              <a:buNone/>
            </a:pPr>
            <a:r>
              <a:rPr lang="en-US" sz="3300" b="1" dirty="0">
                <a:solidFill>
                  <a:schemeClr val="bg2">
                    <a:lumMod val="10000"/>
                  </a:schemeClr>
                </a:solidFill>
              </a:rPr>
              <a:t>Seminar Three: October 5-6, 2023 in Missoula</a:t>
            </a:r>
          </a:p>
          <a:p>
            <a:pPr>
              <a:lnSpc>
                <a:spcPct val="120000"/>
              </a:lnSpc>
              <a:spcBef>
                <a:spcPts val="0"/>
              </a:spcBef>
            </a:pPr>
            <a:r>
              <a:rPr lang="en-US" sz="3300" dirty="0">
                <a:solidFill>
                  <a:schemeClr val="bg2">
                    <a:lumMod val="10000"/>
                  </a:schemeClr>
                </a:solidFill>
              </a:rPr>
              <a:t>Marketing, Communication, and Public Engagement Strategies </a:t>
            </a:r>
          </a:p>
          <a:p>
            <a:pPr>
              <a:lnSpc>
                <a:spcPct val="120000"/>
              </a:lnSpc>
              <a:spcBef>
                <a:spcPts val="0"/>
              </a:spcBef>
            </a:pPr>
            <a:endParaRPr lang="en-US" sz="3300" dirty="0">
              <a:solidFill>
                <a:schemeClr val="bg2">
                  <a:lumMod val="10000"/>
                </a:schemeClr>
              </a:solidFill>
            </a:endParaRPr>
          </a:p>
          <a:p>
            <a:pPr marL="0" indent="0">
              <a:lnSpc>
                <a:spcPct val="120000"/>
              </a:lnSpc>
              <a:spcBef>
                <a:spcPts val="0"/>
              </a:spcBef>
              <a:buNone/>
            </a:pPr>
            <a:r>
              <a:rPr lang="en-US" sz="3300" b="1" dirty="0">
                <a:solidFill>
                  <a:schemeClr val="bg2">
                    <a:lumMod val="10000"/>
                  </a:schemeClr>
                </a:solidFill>
              </a:rPr>
              <a:t>Seminar Four: March 7-8, 2024 in Billings</a:t>
            </a:r>
          </a:p>
          <a:p>
            <a:pPr>
              <a:lnSpc>
                <a:spcPct val="120000"/>
              </a:lnSpc>
              <a:spcBef>
                <a:spcPts val="0"/>
              </a:spcBef>
            </a:pPr>
            <a:r>
              <a:rPr lang="en-US" sz="3300" dirty="0">
                <a:solidFill>
                  <a:schemeClr val="bg2">
                    <a:lumMod val="10000"/>
                  </a:schemeClr>
                </a:solidFill>
              </a:rPr>
              <a:t>Safety and Risk, and Legal and Regulatory Issues</a:t>
            </a:r>
          </a:p>
          <a:p>
            <a:pPr>
              <a:lnSpc>
                <a:spcPct val="120000"/>
              </a:lnSpc>
              <a:spcBef>
                <a:spcPts val="0"/>
              </a:spcBef>
            </a:pPr>
            <a:r>
              <a:rPr lang="en-US" sz="3300" dirty="0">
                <a:solidFill>
                  <a:schemeClr val="bg2">
                    <a:lumMod val="10000"/>
                  </a:schemeClr>
                </a:solidFill>
              </a:rPr>
              <a:t>Agritourism Conference Planning</a:t>
            </a:r>
          </a:p>
          <a:p>
            <a:pPr>
              <a:lnSpc>
                <a:spcPct val="120000"/>
              </a:lnSpc>
              <a:spcBef>
                <a:spcPts val="0"/>
              </a:spcBef>
            </a:pPr>
            <a:endParaRPr lang="en-US" sz="3300" dirty="0">
              <a:solidFill>
                <a:schemeClr val="bg2">
                  <a:lumMod val="10000"/>
                </a:schemeClr>
              </a:solidFill>
            </a:endParaRPr>
          </a:p>
          <a:p>
            <a:pPr marL="0" indent="0">
              <a:lnSpc>
                <a:spcPct val="120000"/>
              </a:lnSpc>
              <a:spcBef>
                <a:spcPts val="0"/>
              </a:spcBef>
              <a:buNone/>
            </a:pPr>
            <a:r>
              <a:rPr lang="en-US" sz="3300" b="1" dirty="0">
                <a:solidFill>
                  <a:schemeClr val="bg2">
                    <a:lumMod val="10000"/>
                  </a:schemeClr>
                </a:solidFill>
              </a:rPr>
              <a:t>Montana Agritourism Conference: May 2-3, 2024 in Bozeman</a:t>
            </a:r>
          </a:p>
          <a:p>
            <a:pPr>
              <a:lnSpc>
                <a:spcPct val="120000"/>
              </a:lnSpc>
              <a:spcBef>
                <a:spcPts val="0"/>
              </a:spcBef>
            </a:pPr>
            <a:r>
              <a:rPr lang="en-US" sz="3300" dirty="0">
                <a:solidFill>
                  <a:schemeClr val="bg2">
                    <a:lumMod val="10000"/>
                  </a:schemeClr>
                </a:solidFill>
              </a:rPr>
              <a:t>Educational Presentations, Networking, and Association Planning</a:t>
            </a:r>
          </a:p>
          <a:p>
            <a:pPr marL="0" indent="0">
              <a:lnSpc>
                <a:spcPct val="120000"/>
              </a:lnSpc>
              <a:spcBef>
                <a:spcPts val="0"/>
              </a:spcBef>
              <a:buNone/>
            </a:pPr>
            <a:endParaRPr lang="en-US" sz="3300" dirty="0"/>
          </a:p>
          <a:p>
            <a:pPr>
              <a:lnSpc>
                <a:spcPct val="120000"/>
              </a:lnSpc>
              <a:spcBef>
                <a:spcPts val="0"/>
              </a:spcBef>
            </a:pPr>
            <a:endParaRPr lang="en-US" sz="3300" dirty="0"/>
          </a:p>
          <a:p>
            <a:pPr lvl="1">
              <a:lnSpc>
                <a:spcPct val="120000"/>
              </a:lnSpc>
              <a:spcBef>
                <a:spcPts val="0"/>
              </a:spcBef>
            </a:pPr>
            <a:endParaRPr lang="en-US" sz="3300" dirty="0"/>
          </a:p>
          <a:p>
            <a:pPr lvl="1">
              <a:lnSpc>
                <a:spcPct val="120000"/>
              </a:lnSpc>
              <a:spcBef>
                <a:spcPts val="0"/>
              </a:spcBef>
            </a:pPr>
            <a:endParaRPr lang="en-US" sz="3300" dirty="0"/>
          </a:p>
          <a:p>
            <a:pPr lvl="1">
              <a:lnSpc>
                <a:spcPct val="120000"/>
              </a:lnSpc>
              <a:spcBef>
                <a:spcPts val="0"/>
              </a:spcBef>
            </a:pPr>
            <a:endParaRPr lang="en-US" sz="3300" dirty="0"/>
          </a:p>
          <a:p>
            <a:pPr marL="0" indent="0">
              <a:buNone/>
            </a:pPr>
            <a:endParaRPr lang="en-US" dirty="0"/>
          </a:p>
          <a:p>
            <a:endParaRPr lang="en-US" dirty="0"/>
          </a:p>
        </p:txBody>
      </p:sp>
    </p:spTree>
    <p:extLst>
      <p:ext uri="{BB962C8B-B14F-4D97-AF65-F5344CB8AC3E}">
        <p14:creationId xmlns:p14="http://schemas.microsoft.com/office/powerpoint/2010/main" val="419198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3625</TotalTime>
  <Words>1150</Words>
  <Application>Microsoft Office PowerPoint</Application>
  <PresentationFormat>Widescreen</PresentationFormat>
  <Paragraphs>108</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Muli Regular Bold</vt:lpstr>
      <vt:lpstr>Roboto</vt:lpstr>
      <vt:lpstr>Segoe Print</vt:lpstr>
      <vt:lpstr>Times New Roman</vt:lpstr>
      <vt:lpstr>Nature Illustration 16x9</vt:lpstr>
      <vt:lpstr> </vt:lpstr>
      <vt:lpstr>Who are your program leaders?</vt:lpstr>
      <vt:lpstr>Introduction of the “Fellows”</vt:lpstr>
      <vt:lpstr>Overview of the “Fellows” Program and Logistics</vt:lpstr>
      <vt:lpstr>PowerPoint Presentation</vt:lpstr>
      <vt:lpstr>Western SARE Professional Development Program Grant</vt:lpstr>
      <vt:lpstr>Montana Agritourism “Fellows” Program Overview:</vt:lpstr>
      <vt:lpstr>“Fellows” Program Objectives and Activities</vt:lpstr>
      <vt:lpstr>“Fellows” Program Schedule</vt:lpstr>
      <vt:lpstr>Seminar 1 Schedule and Logistics</vt:lpstr>
      <vt:lpstr>Setting Personal Goals</vt:lpstr>
    </vt:vector>
  </TitlesOfParts>
  <Company>Montana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LIFE BALANCE</dc:title>
  <dc:creator>Arnold, Shannon</dc:creator>
  <cp:lastModifiedBy>Arnold, Shannon</cp:lastModifiedBy>
  <cp:revision>114</cp:revision>
  <cp:lastPrinted>2022-05-11T15:39:23Z</cp:lastPrinted>
  <dcterms:created xsi:type="dcterms:W3CDTF">2018-10-19T20:09:48Z</dcterms:created>
  <dcterms:modified xsi:type="dcterms:W3CDTF">2023-01-17T22:38:28Z</dcterms:modified>
</cp:coreProperties>
</file>