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01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684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6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6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6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96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6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13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84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8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5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57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26010-D71E-4740-891F-D7AADB36189E}" type="datetimeFigureOut">
              <a:rPr lang="en-US" smtClean="0"/>
              <a:t>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B0D06-F8C5-4AC8-A41C-6DF473AC1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53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1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6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68.png"/><Relationship Id="rId4" Type="http://schemas.microsoft.com/office/2007/relationships/hdphoto" Target="../media/hdphoto10.wdp"/><Relationship Id="rId9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microsoft.com/office/2007/relationships/hdphoto" Target="../media/hdphoto12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g"/><Relationship Id="rId7" Type="http://schemas.openxmlformats.org/officeDocument/2006/relationships/image" Target="../media/image79.jp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microsoft.com/office/2007/relationships/hdphoto" Target="../media/hdphoto13.wdp"/><Relationship Id="rId10" Type="http://schemas.openxmlformats.org/officeDocument/2006/relationships/image" Target="../media/image82.png"/><Relationship Id="rId4" Type="http://schemas.openxmlformats.org/officeDocument/2006/relationships/image" Target="../media/image77.png"/><Relationship Id="rId9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me_out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31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5298281" y="5829300"/>
            <a:ext cx="257175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4326731" y="6172200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5461397" y="5372100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4612481" y="5657850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4973241" y="5475685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5197079" y="5550694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7240191" y="4439841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6613922" y="4606529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7536656" y="4468416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7870031" y="4183856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8011716" y="3857625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4164806" y="6429375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5632847" y="5269706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auto">
          <a:xfrm>
            <a:off x="5793581" y="5128022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7" name="AutoShape 8"/>
          <p:cNvSpPr>
            <a:spLocks noChangeArrowheads="1"/>
          </p:cNvSpPr>
          <p:nvPr/>
        </p:nvSpPr>
        <p:spPr bwMode="auto">
          <a:xfrm>
            <a:off x="6094810" y="4530329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6268641" y="4791075"/>
            <a:ext cx="171450" cy="1714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1350"/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8210550" y="3890962"/>
            <a:ext cx="4347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15)</a:t>
            </a:r>
          </a:p>
        </p:txBody>
      </p:sp>
      <p:sp>
        <p:nvSpPr>
          <p:cNvPr id="3" name="TextBox 29"/>
          <p:cNvSpPr txBox="1">
            <a:spLocks noChangeArrowheads="1"/>
          </p:cNvSpPr>
          <p:nvPr/>
        </p:nvSpPr>
        <p:spPr bwMode="auto">
          <a:xfrm>
            <a:off x="7964091" y="4256485"/>
            <a:ext cx="4347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14)</a:t>
            </a:r>
          </a:p>
        </p:txBody>
      </p:sp>
      <p:sp>
        <p:nvSpPr>
          <p:cNvPr id="2069" name="TextBox 30"/>
          <p:cNvSpPr txBox="1">
            <a:spLocks noChangeArrowheads="1"/>
          </p:cNvSpPr>
          <p:nvPr/>
        </p:nvSpPr>
        <p:spPr bwMode="auto">
          <a:xfrm>
            <a:off x="7623572" y="4477941"/>
            <a:ext cx="4347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13)</a:t>
            </a:r>
          </a:p>
        </p:txBody>
      </p:sp>
      <p:sp>
        <p:nvSpPr>
          <p:cNvPr id="4" name="TextBox 31"/>
          <p:cNvSpPr txBox="1">
            <a:spLocks noChangeArrowheads="1"/>
          </p:cNvSpPr>
          <p:nvPr/>
        </p:nvSpPr>
        <p:spPr bwMode="auto">
          <a:xfrm>
            <a:off x="7261622" y="4554141"/>
            <a:ext cx="4347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12)</a:t>
            </a:r>
          </a:p>
        </p:txBody>
      </p:sp>
      <p:sp>
        <p:nvSpPr>
          <p:cNvPr id="2071" name="TextBox 32"/>
          <p:cNvSpPr txBox="1">
            <a:spLocks noChangeArrowheads="1"/>
          </p:cNvSpPr>
          <p:nvPr/>
        </p:nvSpPr>
        <p:spPr bwMode="auto">
          <a:xfrm>
            <a:off x="6584156" y="4248150"/>
            <a:ext cx="42191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11)</a:t>
            </a:r>
          </a:p>
        </p:txBody>
      </p:sp>
      <p:sp>
        <p:nvSpPr>
          <p:cNvPr id="2072" name="TextBox 33"/>
          <p:cNvSpPr txBox="1">
            <a:spLocks noChangeArrowheads="1"/>
          </p:cNvSpPr>
          <p:nvPr/>
        </p:nvSpPr>
        <p:spPr bwMode="auto">
          <a:xfrm>
            <a:off x="6321028" y="4498181"/>
            <a:ext cx="43473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10)</a:t>
            </a:r>
          </a:p>
        </p:txBody>
      </p:sp>
      <p:sp>
        <p:nvSpPr>
          <p:cNvPr id="5" name="TextBox 34"/>
          <p:cNvSpPr txBox="1">
            <a:spLocks noChangeArrowheads="1"/>
          </p:cNvSpPr>
          <p:nvPr/>
        </p:nvSpPr>
        <p:spPr bwMode="auto">
          <a:xfrm>
            <a:off x="5888831" y="5208985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8)</a:t>
            </a:r>
          </a:p>
        </p:txBody>
      </p:sp>
      <p:sp>
        <p:nvSpPr>
          <p:cNvPr id="2074" name="TextBox 35"/>
          <p:cNvSpPr txBox="1">
            <a:spLocks noChangeArrowheads="1"/>
          </p:cNvSpPr>
          <p:nvPr/>
        </p:nvSpPr>
        <p:spPr bwMode="auto">
          <a:xfrm>
            <a:off x="5951935" y="4288631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9)</a:t>
            </a:r>
          </a:p>
        </p:txBody>
      </p:sp>
      <p:sp>
        <p:nvSpPr>
          <p:cNvPr id="2075" name="TextBox 36"/>
          <p:cNvSpPr txBox="1">
            <a:spLocks noChangeArrowheads="1"/>
          </p:cNvSpPr>
          <p:nvPr/>
        </p:nvSpPr>
        <p:spPr bwMode="auto">
          <a:xfrm>
            <a:off x="5686425" y="5392341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7)</a:t>
            </a:r>
          </a:p>
        </p:txBody>
      </p:sp>
      <p:sp>
        <p:nvSpPr>
          <p:cNvPr id="2076" name="TextBox 37"/>
          <p:cNvSpPr txBox="1">
            <a:spLocks noChangeArrowheads="1"/>
          </p:cNvSpPr>
          <p:nvPr/>
        </p:nvSpPr>
        <p:spPr bwMode="auto">
          <a:xfrm>
            <a:off x="5282803" y="5070872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6)</a:t>
            </a:r>
          </a:p>
        </p:txBody>
      </p:sp>
      <p:sp>
        <p:nvSpPr>
          <p:cNvPr id="2077" name="TextBox 38"/>
          <p:cNvSpPr txBox="1">
            <a:spLocks noChangeArrowheads="1"/>
          </p:cNvSpPr>
          <p:nvPr/>
        </p:nvSpPr>
        <p:spPr bwMode="auto">
          <a:xfrm>
            <a:off x="5207794" y="5654278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5)</a:t>
            </a:r>
          </a:p>
        </p:txBody>
      </p:sp>
      <p:sp>
        <p:nvSpPr>
          <p:cNvPr id="2078" name="TextBox 39"/>
          <p:cNvSpPr txBox="1">
            <a:spLocks noChangeArrowheads="1"/>
          </p:cNvSpPr>
          <p:nvPr/>
        </p:nvSpPr>
        <p:spPr bwMode="auto">
          <a:xfrm>
            <a:off x="4814887" y="5163741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4)</a:t>
            </a:r>
          </a:p>
        </p:txBody>
      </p:sp>
      <p:sp>
        <p:nvSpPr>
          <p:cNvPr id="2079" name="TextBox 40"/>
          <p:cNvSpPr txBox="1">
            <a:spLocks noChangeArrowheads="1"/>
          </p:cNvSpPr>
          <p:nvPr/>
        </p:nvSpPr>
        <p:spPr bwMode="auto">
          <a:xfrm>
            <a:off x="4698206" y="5715000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3)</a:t>
            </a:r>
          </a:p>
        </p:txBody>
      </p:sp>
      <p:sp>
        <p:nvSpPr>
          <p:cNvPr id="2080" name="TextBox 41"/>
          <p:cNvSpPr txBox="1">
            <a:spLocks noChangeArrowheads="1"/>
          </p:cNvSpPr>
          <p:nvPr/>
        </p:nvSpPr>
        <p:spPr bwMode="auto">
          <a:xfrm>
            <a:off x="4250531" y="6462712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1)</a:t>
            </a:r>
          </a:p>
        </p:txBody>
      </p:sp>
      <p:sp>
        <p:nvSpPr>
          <p:cNvPr id="2081" name="TextBox 42"/>
          <p:cNvSpPr txBox="1">
            <a:spLocks noChangeArrowheads="1"/>
          </p:cNvSpPr>
          <p:nvPr/>
        </p:nvSpPr>
        <p:spPr bwMode="auto">
          <a:xfrm>
            <a:off x="4425553" y="6161485"/>
            <a:ext cx="33855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50"/>
              <a:t>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36735" y="3672959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Fall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943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0443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92879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475315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57751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0187" y="249381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10443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92879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75315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57751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440187" y="2554778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10443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992879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475315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957751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440187" y="4860175"/>
            <a:ext cx="922713" cy="19202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3126" y="362085"/>
            <a:ext cx="236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Towards Shore</a:t>
            </a:r>
            <a:endParaRPr lang="en-US" sz="28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570719" y="362085"/>
            <a:ext cx="2365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Towards Shore</a:t>
            </a:r>
            <a:endParaRPr lang="en-US" sz="2800" b="1" dirty="0"/>
          </a:p>
        </p:txBody>
      </p:sp>
      <p:sp>
        <p:nvSpPr>
          <p:cNvPr id="21" name="Down Arrow 20"/>
          <p:cNvSpPr/>
          <p:nvPr/>
        </p:nvSpPr>
        <p:spPr>
          <a:xfrm rot="10800000">
            <a:off x="10432473" y="1287086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 rot="10800000">
            <a:off x="1023635" y="1191213"/>
            <a:ext cx="484632" cy="978408"/>
          </a:xfrm>
          <a:prstGeom prst="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2432127" y="824278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3927616" y="87158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049316" y="3099398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6809402" y="871586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8294474" y="880917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2374564" y="3099399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5480623" y="860000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5375459" y="312967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8280850" y="312967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7014188" y="3129674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2521023" y="540479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025763" y="5404796"/>
            <a:ext cx="809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5</a:t>
            </a:r>
            <a:r>
              <a:rPr lang="en-US" sz="4800" b="1" dirty="0" smtClean="0"/>
              <a:t>0</a:t>
            </a:r>
            <a:endParaRPr lang="en-US" sz="4800" b="1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8280849" y="545271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5375458" y="5404795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2</a:t>
            </a:r>
            <a:r>
              <a:rPr lang="en-US" sz="4800" b="1" dirty="0" smtClean="0"/>
              <a:t>00</a:t>
            </a:r>
            <a:endParaRPr lang="en-US" sz="4800" b="1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6809403" y="5481444"/>
            <a:ext cx="11224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100</a:t>
            </a:r>
            <a:endParaRPr 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47896" y="4213844"/>
            <a:ext cx="1977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# Surfclam</a:t>
            </a:r>
          </a:p>
          <a:p>
            <a:pPr algn="ctr"/>
            <a:r>
              <a:rPr lang="en-US" dirty="0" smtClean="0"/>
              <a:t>juveniles per box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2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764" y="105508"/>
            <a:ext cx="4051884" cy="57987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15120" y="105508"/>
            <a:ext cx="11068050" cy="6553200"/>
            <a:chOff x="561975" y="152400"/>
            <a:chExt cx="11068050" cy="6553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1975" y="152400"/>
              <a:ext cx="11068050" cy="65532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4699" y="1627822"/>
              <a:ext cx="4210050" cy="2962275"/>
            </a:xfrm>
            <a:prstGeom prst="rect">
              <a:avLst/>
            </a:prstGeom>
          </p:spPr>
        </p:pic>
      </p:grpSp>
      <p:cxnSp>
        <p:nvCxnSpPr>
          <p:cNvPr id="13" name="Straight Arrow Connector 12"/>
          <p:cNvCxnSpPr/>
          <p:nvPr/>
        </p:nvCxnSpPr>
        <p:spPr>
          <a:xfrm>
            <a:off x="2862775" y="3812345"/>
            <a:ext cx="3713871" cy="14138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00788" y="2820572"/>
            <a:ext cx="5725163" cy="82061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52492" y="5359254"/>
            <a:ext cx="1627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Mud Hole Cove</a:t>
            </a:r>
          </a:p>
          <a:p>
            <a:r>
              <a:rPr lang="en-US" dirty="0" smtClean="0"/>
              <a:t>Beals, ME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994368" y="2279150"/>
            <a:ext cx="1767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Duck Brook Cove</a:t>
            </a:r>
          </a:p>
          <a:p>
            <a:r>
              <a:rPr lang="en-US" dirty="0" smtClean="0"/>
              <a:t>Cutler, ME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999910" y="4112759"/>
            <a:ext cx="26296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April 18-19 2019</a:t>
            </a:r>
          </a:p>
          <a:p>
            <a:pPr algn="ctr"/>
            <a:r>
              <a:rPr lang="en-US" sz="2400" b="1" dirty="0" smtClean="0"/>
              <a:t>to</a:t>
            </a:r>
          </a:p>
          <a:p>
            <a:pPr algn="ctr"/>
            <a:r>
              <a:rPr lang="en-US" sz="2400" b="1" dirty="0" smtClean="0"/>
              <a:t>Sept 29/Oct 1 2019</a:t>
            </a:r>
          </a:p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659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0"/>
            <a:ext cx="51399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62" y="0"/>
            <a:ext cx="513995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0858" y="2489981"/>
            <a:ext cx="117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 of Net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99918" y="3309425"/>
            <a:ext cx="18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Underside of Net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8761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3976"/>
            <a:ext cx="51399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87" y="-1"/>
            <a:ext cx="7765367" cy="5824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5824024"/>
            <a:ext cx="12189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Mud Hole Cove (29 September 2019)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2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9025" y="-296170"/>
            <a:ext cx="51399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78715" y="-296171"/>
            <a:ext cx="51399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5824024"/>
            <a:ext cx="12189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Mud Hole Cove (29 September 2019)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9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1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4" y="0"/>
            <a:ext cx="513995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95" y="0"/>
            <a:ext cx="5139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42868" y="37844"/>
          <a:ext cx="8360772" cy="65414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PW 14.0 Graph" r:id="rId3" imgW="5646243" imgH="4418007" progId="SigmaPlotGraphicObject.13">
                  <p:embed/>
                </p:oleObj>
              </mc:Choice>
              <mc:Fallback>
                <p:oleObj name="SPW 14.0 Graph" r:id="rId3" imgW="5646243" imgH="4418007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42868" y="37844"/>
                        <a:ext cx="8360772" cy="65414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05311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98.8%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42782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98.2%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880253" y="438773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99.1%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42868" y="122250"/>
            <a:ext cx="164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Mud Hole Cove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27835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49063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80882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5999" y="3404376"/>
            <a:ext cx="4956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48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49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42782" y="3404376"/>
            <a:ext cx="793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97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98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97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0253" y="3404376"/>
            <a:ext cx="6511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199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200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193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9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952213" y="-130635"/>
          <a:ext cx="8470442" cy="6710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SPW 14.0 Graph" r:id="rId3" imgW="5576412" imgH="4418007" progId="SigmaPlotGraphicObject.13">
                  <p:embed/>
                </p:oleObj>
              </mc:Choice>
              <mc:Fallback>
                <p:oleObj name="SPW 14.0 Graph" r:id="rId3" imgW="5576412" imgH="4418007" progId="SigmaPlotGraphicObject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2213" y="-130635"/>
                        <a:ext cx="8470442" cy="6710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42006" y="643088"/>
            <a:ext cx="119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17.2 mm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744307" y="644874"/>
            <a:ext cx="119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17.4 mm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31015" y="643088"/>
            <a:ext cx="1195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18.5 mm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952213" y="3008"/>
            <a:ext cx="164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Mud Hole Cove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8826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1682766" y="-217725"/>
          <a:ext cx="8968152" cy="8733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SPW 14.0 Graph" r:id="rId3" imgW="5576412" imgH="5431361" progId="SigmaPlotGraphicObject.13">
                  <p:embed/>
                </p:oleObj>
              </mc:Choice>
              <mc:Fallback>
                <p:oleObj name="SPW 14.0 Graph" r:id="rId3" imgW="5576412" imgH="5431361" progId="SigmaPlotGraphicObject.13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2766" y="-217725"/>
                        <a:ext cx="8968152" cy="8733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51577" y="324"/>
            <a:ext cx="164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Mud Hole Cove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61730" y="111167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10.9 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1029" y="3267600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Final Length</a:t>
            </a:r>
            <a:endParaRPr lang="en-US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108290" y="587705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Initial Length</a:t>
            </a:r>
            <a:endParaRPr lang="en-US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8404777" y="3823576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27.9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93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860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66664" y="-37707"/>
          <a:ext cx="8541418" cy="6884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SPW 14.0 Graph" r:id="rId3" imgW="5478745" imgH="4412004" progId="SigmaPlotGraphicObject.13">
                  <p:embed/>
                </p:oleObj>
              </mc:Choice>
              <mc:Fallback>
                <p:oleObj name="SPW 14.0 Graph" r:id="rId3" imgW="5478745" imgH="4412004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66664" y="-37707"/>
                        <a:ext cx="8541418" cy="6884166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52213" y="133643"/>
            <a:ext cx="17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Duck Brook Cove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932343" y="273122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7890" y="2915887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 = 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20507" y="3404376"/>
            <a:ext cx="4956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50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7290" y="3404376"/>
            <a:ext cx="7931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  99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100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84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 2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 0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1604" y="3752719"/>
            <a:ext cx="7024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194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  </a:t>
            </a:r>
            <a:r>
              <a:rPr lang="en-US" sz="2400" b="1" dirty="0" smtClean="0"/>
              <a:t>5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     </a:t>
            </a:r>
            <a:r>
              <a:rPr lang="en-US" sz="2400" b="1" dirty="0" smtClean="0"/>
              <a:t>0</a:t>
            </a:r>
          </a:p>
          <a:p>
            <a:r>
              <a:rPr lang="en-US" sz="2400" b="1" dirty="0" smtClean="0"/>
              <a:t>   85</a:t>
            </a:r>
          </a:p>
          <a:p>
            <a:r>
              <a:rPr lang="en-US" sz="2400" b="1" dirty="0" smtClean="0"/>
              <a:t>   76</a:t>
            </a:r>
            <a:endParaRPr lang="en-US" sz="2400" b="1" dirty="0"/>
          </a:p>
        </p:txBody>
      </p:sp>
      <p:sp>
        <p:nvSpPr>
          <p:cNvPr id="10" name="Oval 9"/>
          <p:cNvSpPr/>
          <p:nvPr/>
        </p:nvSpPr>
        <p:spPr>
          <a:xfrm>
            <a:off x="4059325" y="3415918"/>
            <a:ext cx="418011" cy="4093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47022" y="4517563"/>
            <a:ext cx="418011" cy="4093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59325" y="4926866"/>
            <a:ext cx="418011" cy="4093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6102138" y="3404376"/>
            <a:ext cx="418011" cy="4093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947290" y="3813679"/>
            <a:ext cx="690272" cy="4093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171604" y="3813678"/>
            <a:ext cx="641470" cy="40930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5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1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02577" y="-1141063"/>
            <a:ext cx="6827517" cy="910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75645" y="142484"/>
            <a:ext cx="4983481" cy="6649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3756"/>
            <a:ext cx="5554980" cy="7411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0740" y="83058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9060" y="713748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3144" y="2890512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9060" y="5252712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3960" y="4729492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X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45260" y="0"/>
            <a:ext cx="5029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 mesh top of 6 of the 15 boxes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remained intact during the experiment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2537409" y="-133303"/>
          <a:ext cx="8468215" cy="6895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SPW 14.0 Graph" r:id="rId3" imgW="5478745" imgH="4412004" progId="SigmaPlotGraphicObject.13">
                  <p:embed/>
                </p:oleObj>
              </mc:Choice>
              <mc:Fallback>
                <p:oleObj name="SPW 14.0 Graph" r:id="rId3" imgW="5478745" imgH="4412004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7409" y="-133303"/>
                        <a:ext cx="8468215" cy="6895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575" y="865054"/>
            <a:ext cx="243060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Survival averaged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99.3% in boxes 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where the mesh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tops remained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i</a:t>
            </a:r>
            <a:r>
              <a:rPr lang="en-US" sz="2400" b="1" dirty="0" smtClean="0">
                <a:solidFill>
                  <a:srgbClr val="FFFF00"/>
                </a:solidFill>
              </a:rPr>
              <a:t>ntact (19 April-</a:t>
            </a:r>
          </a:p>
          <a:p>
            <a:r>
              <a:rPr lang="en-US" sz="2400" b="1" dirty="0" smtClean="0">
                <a:solidFill>
                  <a:srgbClr val="FFFF00"/>
                </a:solidFill>
              </a:rPr>
              <a:t>1 October)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61813" y="37844"/>
            <a:ext cx="17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Duck Brook Cove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632959" y="18528"/>
            <a:ext cx="700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100%</a:t>
            </a:r>
          </a:p>
          <a:p>
            <a:r>
              <a:rPr lang="en-US" dirty="0" smtClean="0"/>
              <a:t>n = 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740027" y="18528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99.5%</a:t>
            </a:r>
          </a:p>
          <a:p>
            <a:r>
              <a:rPr lang="en-US" dirty="0" smtClean="0"/>
              <a:t> n = 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904803" y="94898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97.0%</a:t>
            </a:r>
          </a:p>
          <a:p>
            <a:r>
              <a:rPr lang="en-US" dirty="0" smtClean="0"/>
              <a:t> n = 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08299" y="2098765"/>
            <a:ext cx="5501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50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50</a:t>
            </a: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96482" y="2098765"/>
            <a:ext cx="7328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  99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100</a:t>
            </a: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2551" y="1674222"/>
            <a:ext cx="809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  194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0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48499" cy="52863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571625"/>
            <a:ext cx="7048500" cy="5286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5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481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198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283" y="77219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6783" y="77219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5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466"/>
            <a:ext cx="5954232" cy="44656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32" y="481265"/>
            <a:ext cx="6010940" cy="4462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5414210"/>
            <a:ext cx="2077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Bottom View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33450" y="5414210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Top View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9268" y="2412274"/>
            <a:ext cx="63166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Density (25, 50, or 100/ft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3600" b="1" dirty="0" smtClean="0">
                <a:solidFill>
                  <a:srgbClr val="FFFF00"/>
                </a:solidFill>
              </a:rPr>
              <a:t>)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Top Thickness (1-inch vs. 2-inch)</a:t>
            </a:r>
          </a:p>
          <a:p>
            <a:endParaRPr lang="en-US" sz="3600" b="1" dirty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Box Size (2 ft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3600" b="1" dirty="0" smtClean="0">
                <a:solidFill>
                  <a:srgbClr val="FFFF00"/>
                </a:solidFill>
              </a:rPr>
              <a:t> vs. 4 ft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3600" b="1" dirty="0" smtClean="0">
                <a:solidFill>
                  <a:srgbClr val="FFFF00"/>
                </a:solidFill>
              </a:rPr>
              <a:t>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4904" y="483717"/>
            <a:ext cx="51699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Three factors</a:t>
            </a:r>
            <a:r>
              <a:rPr lang="en-US" sz="6600" b="1" dirty="0" smtClean="0">
                <a:solidFill>
                  <a:srgbClr val="FFFF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893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beal\Documents\2016 documents\NOAA-SK\Photos\2018\IMG_327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44844" cy="6858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44" y="0"/>
            <a:ext cx="5147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5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807210" y="0"/>
          <a:ext cx="8574009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SPW 14.0 Graph" r:id="rId3" imgW="9336134" imgH="7467445" progId="SigmaPlotGraphicObject.13">
                  <p:embed/>
                </p:oleObj>
              </mc:Choice>
              <mc:Fallback>
                <p:oleObj name="SPW 14.0 Graph" r:id="rId3" imgW="9336134" imgH="7467445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7210" y="0"/>
                        <a:ext cx="8574009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95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655" y="0"/>
            <a:ext cx="9155352" cy="686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4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1" y="1714500"/>
            <a:ext cx="6858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7236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07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9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89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65546" y="3530661"/>
            <a:ext cx="125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2-inch top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05419" y="4597462"/>
            <a:ext cx="1017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2ft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162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37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428052">
            <a:off x="4175656" y="2579327"/>
            <a:ext cx="1257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2-inch top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087330" y="3562995"/>
            <a:ext cx="1017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4ft</a:t>
            </a:r>
            <a:r>
              <a:rPr lang="en-US" sz="2000" b="1" baseline="30000" dirty="0" smtClean="0"/>
              <a:t>2</a:t>
            </a:r>
            <a:r>
              <a:rPr lang="en-US" sz="2000" b="1" dirty="0" smtClean="0"/>
              <a:t> box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2749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0764" y="2937164"/>
            <a:ext cx="2601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April 6, 2020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8824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37000"/>
                    </a14:imgEffect>
                    <a14:imgEffect>
                      <a14:brightnessContrast bright="-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1366982" y="-350980"/>
          <a:ext cx="8950036" cy="7241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SPW 14.0 Graph" r:id="rId3" imgW="5413353" imgH="4861575" progId="SigmaPlotGraphicObject.13">
                  <p:embed/>
                </p:oleObj>
              </mc:Choice>
              <mc:Fallback>
                <p:oleObj name="SPW 14.0 Graph" r:id="rId3" imgW="5413353" imgH="4861575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6982" y="-350980"/>
                        <a:ext cx="8950036" cy="72413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049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37" y="0"/>
            <a:ext cx="913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12484" y="0"/>
          <a:ext cx="796913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SPW 14.0 Graph" r:id="rId3" imgW="5954364" imgH="5123748" progId="SigmaPlotGraphicObject.13">
                  <p:embed/>
                </p:oleObj>
              </mc:Choice>
              <mc:Fallback>
                <p:oleObj name="SPW 14.0 Graph" r:id="rId3" imgW="5954364" imgH="5123748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2484" y="0"/>
                        <a:ext cx="796913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33164" y="369454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9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08796" y="0"/>
          <a:ext cx="796913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SPW 14.0 Graph" r:id="rId3" imgW="5954364" imgH="5125191" progId="SigmaPlotGraphicObject.13">
                  <p:embed/>
                </p:oleObj>
              </mc:Choice>
              <mc:Fallback>
                <p:oleObj name="SPW 14.0 Graph" r:id="rId3" imgW="5954364" imgH="5125191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8796" y="0"/>
                        <a:ext cx="796913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33164" y="369454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108796" y="0"/>
          <a:ext cx="7969133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SPW 14.0 Graph" r:id="rId3" imgW="5954364" imgH="5125191" progId="SigmaPlotGraphicObject.13">
                  <p:embed/>
                </p:oleObj>
              </mc:Choice>
              <mc:Fallback>
                <p:oleObj name="SPW 14.0 Graph" r:id="rId3" imgW="5954364" imgH="5125191" progId="SigmaPlotGraphicObject.1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08796" y="0"/>
                        <a:ext cx="7969133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033164" y="3694545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= 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23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Summary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7736" y="965368"/>
            <a:ext cx="11830418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Cultured Arctic </a:t>
            </a:r>
            <a:r>
              <a:rPr lang="en-US" sz="2300" dirty="0" err="1" smtClean="0">
                <a:solidFill>
                  <a:schemeClr val="bg1"/>
                </a:solidFill>
              </a:rPr>
              <a:t>surfclams</a:t>
            </a:r>
            <a:r>
              <a:rPr lang="en-US" sz="2300" dirty="0" smtClean="0">
                <a:solidFill>
                  <a:schemeClr val="bg1"/>
                </a:solidFill>
              </a:rPr>
              <a:t> can be grown in the lower intertidal along the Maine coast</a:t>
            </a:r>
          </a:p>
          <a:p>
            <a:endParaRPr lang="en-US" sz="23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Long siphons/shallow burrowing, an unusual combination, creates grow-out challenges</a:t>
            </a:r>
          </a:p>
          <a:p>
            <a:endParaRPr lang="en-US" sz="23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Crustaceans (lobsters, rock crabs, Jonah crabs, and/or green crabs), perhaps working</a:t>
            </a:r>
          </a:p>
          <a:p>
            <a:r>
              <a:rPr lang="en-US" sz="2300" dirty="0">
                <a:solidFill>
                  <a:schemeClr val="bg1"/>
                </a:solidFill>
              </a:rPr>
              <a:t> </a:t>
            </a:r>
            <a:r>
              <a:rPr lang="en-US" sz="2300" dirty="0" smtClean="0">
                <a:solidFill>
                  <a:schemeClr val="bg1"/>
                </a:solidFill>
              </a:rPr>
              <a:t>    in concert with gulls, are the biggest nemesis to successful surfclam production</a:t>
            </a:r>
          </a:p>
          <a:p>
            <a:endParaRPr lang="en-US" sz="23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Whether this species emerges as a new culture candidate depends on costs to deter predators</a:t>
            </a:r>
          </a:p>
          <a:p>
            <a:endParaRPr lang="en-US" sz="23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bg1"/>
                </a:solidFill>
              </a:rPr>
              <a:t>It </a:t>
            </a:r>
            <a:r>
              <a:rPr lang="en-US" sz="2300" dirty="0">
                <a:solidFill>
                  <a:schemeClr val="bg1"/>
                </a:solidFill>
              </a:rPr>
              <a:t>will take 2-4 years depending on location (southwest - 2 </a:t>
            </a:r>
            <a:r>
              <a:rPr lang="en-US" sz="2300" dirty="0" err="1">
                <a:solidFill>
                  <a:schemeClr val="bg1"/>
                </a:solidFill>
              </a:rPr>
              <a:t>yr</a:t>
            </a:r>
            <a:r>
              <a:rPr lang="en-US" sz="2300" dirty="0">
                <a:solidFill>
                  <a:schemeClr val="bg1"/>
                </a:solidFill>
              </a:rPr>
              <a:t>; east - 4 </a:t>
            </a:r>
            <a:r>
              <a:rPr lang="en-US" sz="2300" dirty="0" err="1" smtClean="0">
                <a:solidFill>
                  <a:schemeClr val="bg1"/>
                </a:solidFill>
              </a:rPr>
              <a:t>yr</a:t>
            </a:r>
            <a:r>
              <a:rPr lang="en-US" sz="2300" dirty="0" smtClean="0">
                <a:solidFill>
                  <a:schemeClr val="bg1"/>
                </a:solidFill>
              </a:rPr>
              <a:t>) for animals to attain</a:t>
            </a:r>
          </a:p>
          <a:p>
            <a:r>
              <a:rPr lang="en-US" sz="2300" dirty="0" smtClean="0">
                <a:solidFill>
                  <a:schemeClr val="bg1"/>
                </a:solidFill>
              </a:rPr>
              <a:t>     SLs of 40-50 mm)</a:t>
            </a:r>
            <a:endParaRPr lang="en-US" sz="23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2410"/>
            <a:ext cx="2682413" cy="17455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6947" y="5112410"/>
            <a:ext cx="1842049" cy="17455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8996" y="5112371"/>
            <a:ext cx="1693949" cy="17456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2945" y="5112371"/>
            <a:ext cx="1355060" cy="19315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8005" y="5112371"/>
            <a:ext cx="2054601" cy="17456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2607" y="5112371"/>
            <a:ext cx="2649393" cy="19174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296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12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" y="0"/>
            <a:ext cx="5699760" cy="4274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3650902"/>
            <a:ext cx="5349240" cy="39919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861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91001" y="508100"/>
            <a:ext cx="3731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Acknowledgments</a:t>
            </a:r>
          </a:p>
        </p:txBody>
      </p:sp>
      <p:pic>
        <p:nvPicPr>
          <p:cNvPr id="14338" name="Picture 2" descr="http://untconflictmgmtreu.files.wordpress.com/2011/02/nsf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45" y="990502"/>
            <a:ext cx="3273426" cy="32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machias.edu/assets/images/graphic/logos/umm_seal_color_3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19" y="2536606"/>
            <a:ext cx="2794000" cy="281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2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619" y="1431000"/>
            <a:ext cx="279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931" y="1349147"/>
            <a:ext cx="2682220" cy="1840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931" y="4898898"/>
            <a:ext cx="2682220" cy="17881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45" y="4561208"/>
            <a:ext cx="3256026" cy="2081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6967" y="3384968"/>
            <a:ext cx="3219450" cy="138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44662" y="5629769"/>
            <a:ext cx="44100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4417" y="854346"/>
            <a:ext cx="6859751" cy="51475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73" y="0"/>
            <a:ext cx="5147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715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156" y="0"/>
            <a:ext cx="913912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106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468" y="0"/>
            <a:ext cx="514715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3554" y="0"/>
            <a:ext cx="514715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24" y="2961601"/>
            <a:ext cx="2924376" cy="38963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24" y="0"/>
            <a:ext cx="2924376" cy="38963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972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6437" y="0"/>
            <a:ext cx="9139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1842" cy="6857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31" y="0"/>
            <a:ext cx="514543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5077" cy="3451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605077" cy="34518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10" y="22861"/>
            <a:ext cx="2967789" cy="2390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142" y="2248703"/>
            <a:ext cx="2967789" cy="2390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125" y="4467327"/>
            <a:ext cx="2967789" cy="23906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828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409</Words>
  <Application>Microsoft Office PowerPoint</Application>
  <PresentationFormat>Widescreen</PresentationFormat>
  <Paragraphs>150</Paragraphs>
  <Slides>45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Office Theme</vt:lpstr>
      <vt:lpstr>SPW 14.0 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Maine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 Beal</dc:creator>
  <cp:lastModifiedBy> </cp:lastModifiedBy>
  <cp:revision>1</cp:revision>
  <dcterms:created xsi:type="dcterms:W3CDTF">2022-01-30T17:45:58Z</dcterms:created>
  <dcterms:modified xsi:type="dcterms:W3CDTF">2022-01-30T17:46:19Z</dcterms:modified>
</cp:coreProperties>
</file>