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78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1315" b="65229"/>
          <a:stretch/>
        </p:blipFill>
        <p:spPr bwMode="ltGray">
          <a:xfrm>
            <a:off x="0" y="2633434"/>
            <a:ext cx="12192000" cy="4224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214896"/>
          </a:xfrm>
        </p:spPr>
        <p:txBody>
          <a:bodyPr/>
          <a:lstStyle>
            <a:lvl1pPr algn="l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28411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5161E-C654-46F0-BAD9-B60EBD2038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4" r="-1"/>
          <a:stretch/>
        </p:blipFill>
        <p:spPr bwMode="ltGray">
          <a:xfrm>
            <a:off x="615871" y="609596"/>
            <a:ext cx="3571057" cy="6425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Rectangle 9"/>
          <p:cNvSpPr/>
          <p:nvPr/>
        </p:nvSpPr>
        <p:spPr>
          <a:xfrm>
            <a:off x="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© 2023 Dorsey &amp; Whitney LLP. All rights reserved.  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1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214896"/>
          </a:xfrm>
        </p:spPr>
        <p:txBody>
          <a:bodyPr/>
          <a:lstStyle>
            <a:lvl1pPr algn="l">
              <a:defRPr>
                <a:solidFill>
                  <a:srgbClr val="00A1D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28411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C5161E-C654-46F0-BAD9-B60EBD20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1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4462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A1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754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161E-C654-46F0-BAD9-B60EBD20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161E-C654-46F0-BAD9-B60EBD20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0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161E-C654-46F0-BAD9-B60EBD20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2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161E-C654-46F0-BAD9-B60EBD20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4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161E-C654-46F0-BAD9-B60EBD2038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001" y="228600"/>
            <a:ext cx="10902948" cy="4985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3600" baseline="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32313" y="917046"/>
            <a:ext cx="9127375" cy="5016731"/>
            <a:chOff x="1532313" y="917046"/>
            <a:chExt cx="9127375" cy="5016731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313" y="917046"/>
              <a:ext cx="9127375" cy="5016731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112" y="1905000"/>
              <a:ext cx="247685" cy="295316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928" y="2391240"/>
              <a:ext cx="247685" cy="29531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273" y="2971800"/>
              <a:ext cx="247685" cy="295316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154" y="5017736"/>
              <a:ext cx="247685" cy="295316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 userDrawn="1"/>
          </p:nvSpPr>
          <p:spPr>
            <a:xfrm>
              <a:off x="9481388" y="5023553"/>
              <a:ext cx="5693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London</a:t>
              </a:r>
            </a:p>
          </p:txBody>
        </p:sp>
        <p:sp>
          <p:nvSpPr>
            <p:cNvPr id="121" name="TextBox 120"/>
            <p:cNvSpPr txBox="1"/>
            <p:nvPr userDrawn="1"/>
          </p:nvSpPr>
          <p:spPr>
            <a:xfrm>
              <a:off x="9076112" y="1885444"/>
              <a:ext cx="5309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Beijing</a:t>
              </a:r>
            </a:p>
          </p:txBody>
        </p:sp>
        <p:sp>
          <p:nvSpPr>
            <p:cNvPr id="122" name="TextBox 121"/>
            <p:cNvSpPr txBox="1"/>
            <p:nvPr userDrawn="1"/>
          </p:nvSpPr>
          <p:spPr>
            <a:xfrm>
              <a:off x="9318533" y="2400006"/>
              <a:ext cx="6719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Shanghai</a:t>
              </a:r>
            </a:p>
          </p:txBody>
        </p:sp>
        <p:sp>
          <p:nvSpPr>
            <p:cNvPr id="123" name="TextBox 122"/>
            <p:cNvSpPr txBox="1"/>
            <p:nvPr userDrawn="1"/>
          </p:nvSpPr>
          <p:spPr>
            <a:xfrm>
              <a:off x="9646430" y="3095586"/>
              <a:ext cx="7617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Hong Kong</a:t>
              </a:r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025252" y="2480732"/>
              <a:ext cx="4611463" cy="2929403"/>
              <a:chOff x="2025252" y="2480732"/>
              <a:chExt cx="4611463" cy="2929403"/>
            </a:xfrm>
          </p:grpSpPr>
          <p:pic>
            <p:nvPicPr>
              <p:cNvPr id="90" name="Picture 89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5252" y="5114819"/>
                <a:ext cx="247685" cy="295316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408" y="2480732"/>
                <a:ext cx="247685" cy="29531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4948" y="2735739"/>
                <a:ext cx="247685" cy="29531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8112" y="3505200"/>
                <a:ext cx="247685" cy="29531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9179" y="3868624"/>
                <a:ext cx="247685" cy="29531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3772" y="3333244"/>
                <a:ext cx="247685" cy="295316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826" y="2947524"/>
                <a:ext cx="247685" cy="295316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9327" y="3468090"/>
                <a:ext cx="247685" cy="295316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9300" y="3529368"/>
                <a:ext cx="247685" cy="295316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6312" y="2807958"/>
                <a:ext cx="247685" cy="295316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719" y="3186913"/>
                <a:ext cx="247685" cy="29531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669" y="3425650"/>
                <a:ext cx="247685" cy="29531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8065" y="2850398"/>
                <a:ext cx="247685" cy="295316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2664" y="3217976"/>
                <a:ext cx="247685" cy="295316"/>
              </a:xfrm>
              <a:prstGeom prst="rect">
                <a:avLst/>
              </a:prstGeom>
            </p:spPr>
          </p:pic>
          <p:sp>
            <p:nvSpPr>
              <p:cNvPr id="105" name="TextBox 104"/>
              <p:cNvSpPr txBox="1"/>
              <p:nvPr userDrawn="1"/>
            </p:nvSpPr>
            <p:spPr>
              <a:xfrm>
                <a:off x="2192711" y="2499614"/>
                <a:ext cx="73609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Vancouver</a:t>
                </a: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2506728" y="2767981"/>
                <a:ext cx="54373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Seattle</a:t>
                </a: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2419975" y="3525744"/>
                <a:ext cx="64633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Palo Alto</a:t>
                </a: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2760419" y="3868624"/>
                <a:ext cx="120417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Southern California</a:t>
                </a: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2234296" y="5147061"/>
                <a:ext cx="74251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Anchorage</a:t>
                </a:r>
              </a:p>
            </p:txBody>
          </p:sp>
          <p:sp>
            <p:nvSpPr>
              <p:cNvPr id="110" name="TextBox 109"/>
              <p:cNvSpPr txBox="1"/>
              <p:nvPr userDrawn="1"/>
            </p:nvSpPr>
            <p:spPr>
              <a:xfrm>
                <a:off x="5951912" y="3352674"/>
                <a:ext cx="6848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 York</a:t>
                </a:r>
              </a:p>
            </p:txBody>
          </p:sp>
          <p:sp>
            <p:nvSpPr>
              <p:cNvPr id="111" name="TextBox 110"/>
              <p:cNvSpPr txBox="1"/>
              <p:nvPr userDrawn="1"/>
            </p:nvSpPr>
            <p:spPr>
              <a:xfrm>
                <a:off x="5866173" y="3552295"/>
                <a:ext cx="67197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Delaware</a:t>
                </a:r>
              </a:p>
            </p:txBody>
          </p:sp>
          <p:sp>
            <p:nvSpPr>
              <p:cNvPr id="112" name="TextBox 111"/>
              <p:cNvSpPr txBox="1"/>
              <p:nvPr userDrawn="1"/>
            </p:nvSpPr>
            <p:spPr>
              <a:xfrm>
                <a:off x="4666920" y="3540940"/>
                <a:ext cx="108876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Washington, D.C.</a:t>
                </a:r>
              </a:p>
            </p:txBody>
          </p:sp>
          <p:sp>
            <p:nvSpPr>
              <p:cNvPr id="113" name="TextBox 112"/>
              <p:cNvSpPr txBox="1"/>
              <p:nvPr userDrawn="1"/>
            </p:nvSpPr>
            <p:spPr>
              <a:xfrm>
                <a:off x="5622577" y="2957596"/>
                <a:ext cx="58221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Toronto</a:t>
                </a:r>
              </a:p>
            </p:txBody>
          </p:sp>
          <p:sp>
            <p:nvSpPr>
              <p:cNvPr id="115" name="TextBox 114"/>
              <p:cNvSpPr txBox="1"/>
              <p:nvPr userDrawn="1"/>
            </p:nvSpPr>
            <p:spPr>
              <a:xfrm>
                <a:off x="4788293" y="2867213"/>
                <a:ext cx="80021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Minneapolis</a:t>
                </a:r>
              </a:p>
            </p:txBody>
          </p:sp>
          <p:sp>
            <p:nvSpPr>
              <p:cNvPr id="116" name="TextBox 115"/>
              <p:cNvSpPr txBox="1"/>
              <p:nvPr userDrawn="1"/>
            </p:nvSpPr>
            <p:spPr>
              <a:xfrm>
                <a:off x="4729002" y="3241722"/>
                <a:ext cx="79380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 Moines</a:t>
                </a:r>
              </a:p>
            </p:txBody>
          </p:sp>
          <p:sp>
            <p:nvSpPr>
              <p:cNvPr id="117" name="TextBox 116"/>
              <p:cNvSpPr txBox="1"/>
              <p:nvPr userDrawn="1"/>
            </p:nvSpPr>
            <p:spPr>
              <a:xfrm>
                <a:off x="3970712" y="3445880"/>
                <a:ext cx="5565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Denver</a:t>
                </a:r>
              </a:p>
            </p:txBody>
          </p:sp>
          <p:sp>
            <p:nvSpPr>
              <p:cNvPr id="118" name="TextBox 117"/>
              <p:cNvSpPr txBox="1"/>
              <p:nvPr userDrawn="1"/>
            </p:nvSpPr>
            <p:spPr>
              <a:xfrm>
                <a:off x="3262684" y="2818196"/>
                <a:ext cx="63991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Missoula</a:t>
                </a:r>
              </a:p>
            </p:txBody>
          </p:sp>
          <p:sp>
            <p:nvSpPr>
              <p:cNvPr id="119" name="TextBox 118"/>
              <p:cNvSpPr txBox="1"/>
              <p:nvPr userDrawn="1"/>
            </p:nvSpPr>
            <p:spPr>
              <a:xfrm>
                <a:off x="3469680" y="3211002"/>
                <a:ext cx="89639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Salt Lake City</a:t>
                </a:r>
              </a:p>
            </p:txBody>
          </p:sp>
          <p:pic>
            <p:nvPicPr>
              <p:cNvPr id="124" name="Picture 123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9312" y="3895684"/>
                <a:ext cx="247685" cy="295316"/>
              </a:xfrm>
              <a:prstGeom prst="rect">
                <a:avLst/>
              </a:prstGeom>
            </p:spPr>
          </p:pic>
          <p:sp>
            <p:nvSpPr>
              <p:cNvPr id="125" name="TextBox 124"/>
              <p:cNvSpPr txBox="1"/>
              <p:nvPr userDrawn="1"/>
            </p:nvSpPr>
            <p:spPr>
              <a:xfrm>
                <a:off x="4396511" y="3919152"/>
                <a:ext cx="50526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Dallas</a:t>
                </a:r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9249" y="4009873"/>
                <a:ext cx="247685" cy="295316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 userDrawn="1"/>
            </p:nvSpPr>
            <p:spPr>
              <a:xfrm>
                <a:off x="3365268" y="4048524"/>
                <a:ext cx="6014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Phoenix</a:t>
                </a: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7198" y="3027216"/>
                <a:ext cx="247685" cy="295316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 userDrawn="1"/>
            </p:nvSpPr>
            <p:spPr>
              <a:xfrm>
                <a:off x="2921501" y="3046098"/>
                <a:ext cx="4732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Boise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653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265085" y="490771"/>
            <a:ext cx="7173383" cy="4985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Corbel" panose="020B0503020204020204" pitchFamily="34" charset="0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C5161E-C654-46F0-BAD9-B60EBD2038BF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08" y="490771"/>
            <a:ext cx="2999492" cy="53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6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B603-71BB-46D8-83F3-5F4A8D8A0719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161E-C654-46F0-BAD9-B60EBD20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418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C5161E-C654-46F0-BAD9-B60EBD2038B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78270" y="6175999"/>
            <a:ext cx="2745930" cy="5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6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A1D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i-9-central/acceptable-documents/list-documents/form-i-9-acceptable-documents?topic_id=1&amp;t=b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i-9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sites/default/files/document/forms/i-9instr.pdf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sz="4000" dirty="0"/>
              <a:t>Hiring immigrant workers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do employers need to know?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Rebecca Bernhard</a:t>
            </a:r>
          </a:p>
          <a:p>
            <a:r>
              <a:rPr lang="en-US" dirty="0"/>
              <a:t>Sonseere H. Goldenberg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155E7-E520-8ADF-4961-D0A1FD4E1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2" y="5110676"/>
            <a:ext cx="1778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Answers to pre-submitted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What paperwork does the employer need to maintain on file?</a:t>
            </a:r>
          </a:p>
          <a:p>
            <a:endParaRPr lang="en-US" dirty="0"/>
          </a:p>
          <a:p>
            <a:r>
              <a:rPr lang="en-US" dirty="0"/>
              <a:t>You must keep Form I-9 on premises as long as the employee is employed. </a:t>
            </a:r>
          </a:p>
          <a:p>
            <a:endParaRPr lang="en-US" dirty="0"/>
          </a:p>
          <a:p>
            <a:r>
              <a:rPr lang="en-US" dirty="0"/>
              <a:t>It is only when an employee quits or is terminated, that you can start calculating when you can dispose of the I-9 file for this employee. For former employees, Federal regulations state that you must retain a Form I-9 for each person you hire </a:t>
            </a:r>
            <a:r>
              <a:rPr lang="en-US" b="1" dirty="0"/>
              <a:t>for three years after the date of hire, or one year after the date employment ends, whichever is later.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Answers to pre-submitted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How can the paperwork be verified?</a:t>
            </a: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employer does not have to independently verify whether a document is authentic or not. The employer is obligated to inspect the documents when the employee presents them and determine whether it looks </a:t>
            </a:r>
            <a:r>
              <a:rPr lang="en-US" i="1" dirty="0"/>
              <a:t>reasonably</a:t>
            </a:r>
            <a:r>
              <a:rPr lang="en-US" dirty="0"/>
              <a:t> authentic.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You do not need to be a document expert, but USCIS does expect you to accept documents that </a:t>
            </a:r>
            <a:r>
              <a:rPr lang="en-US" i="1" dirty="0"/>
              <a:t>reasonably appear to be genuine and to relate to the person presenting them.</a:t>
            </a:r>
          </a:p>
        </p:txBody>
      </p:sp>
    </p:spTree>
    <p:extLst>
      <p:ext uri="{BB962C8B-B14F-4D97-AF65-F5344CB8AC3E}">
        <p14:creationId xmlns:p14="http://schemas.microsoft.com/office/powerpoint/2010/main" val="359752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Answers to pre-submitted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217"/>
            <a:ext cx="10515600" cy="438602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What is the employer's responsibility for following up with expiration dates on the documents submitted before hiring?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Page 12, of the instructions for Form I-9 addresses the employer’s obligation to follow up on expiration dates. This process is called </a:t>
            </a:r>
            <a:r>
              <a:rPr lang="en-US" i="1" dirty="0"/>
              <a:t>re-verificatio</a:t>
            </a:r>
            <a:r>
              <a:rPr lang="en-US" dirty="0"/>
              <a:t>n. There are also rules for rehiring former employees on this page. </a:t>
            </a:r>
          </a:p>
          <a:p>
            <a:r>
              <a:rPr lang="en-US" dirty="0"/>
              <a:t>Use Section 3 of the Form I-9 to both re-verify expired information and when rehiring a former employee. </a:t>
            </a:r>
          </a:p>
          <a:p>
            <a:r>
              <a:rPr lang="en-US" dirty="0"/>
              <a:t>You must use Section 3 to re-verify expired documents prior to the earlier of:</a:t>
            </a:r>
          </a:p>
          <a:p>
            <a:pPr lvl="1"/>
            <a:r>
              <a:rPr lang="en-US" dirty="0"/>
              <a:t>The expiration date of the document provided to prove employment authorization in Section 1, OR,</a:t>
            </a:r>
          </a:p>
          <a:p>
            <a:pPr lvl="1"/>
            <a:r>
              <a:rPr lang="en-US" dirty="0"/>
              <a:t>The expiration date of the document provided to prove employment authorization listed in List A or List C, previously recorded in Section 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2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Answers to pre-submitted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Can I hire someone who uses an ITIN instead of a SSN? </a:t>
            </a:r>
          </a:p>
          <a:p>
            <a:pPr marL="0" lv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Generally, no, if the ITIN is trying to be used for work authorization.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ITINs are issued regardless of immigration status, because both resident and nonresident aliens may have a U.S. tax filing requirement under the Internal Revenue Code. ITINs do not serve any purpose other than federal tax reporting.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 ITIN does not: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Authorize work in the U.S.</a:t>
            </a:r>
          </a:p>
          <a:p>
            <a:pPr lvl="1"/>
            <a:r>
              <a:rPr lang="en-US" dirty="0"/>
              <a:t>Provide eligibility for Social Security benefits</a:t>
            </a:r>
          </a:p>
          <a:p>
            <a:pPr lvl="1"/>
            <a:r>
              <a:rPr lang="en-US" dirty="0"/>
              <a:t>Qualify a dependent for Earned Income Tax Credit Purposes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0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Answers to pre-submitted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If I’m unsure of a potential hire’s immigration status, is it okay for me to ask before I hire them?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No. You cannot ask someone his or her immigration status at any time, before making an offer of employment.  You may ask if someone is authorized to work in the 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 the section above on fines and penalties for hiring discrimination.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should use the form I-9 to determine whether someone meets the requirements for hiring and can provide the required documents. </a:t>
            </a:r>
          </a:p>
        </p:txBody>
      </p:sp>
    </p:spTree>
    <p:extLst>
      <p:ext uri="{BB962C8B-B14F-4D97-AF65-F5344CB8AC3E}">
        <p14:creationId xmlns:p14="http://schemas.microsoft.com/office/powerpoint/2010/main" val="2398308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Answers to pre-submitted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Do I need to do an employment verification check if the employee is an independent contractor?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you contract with a construction company to perform renovations on your building, you do not have to complete Form I-9 for that company’s employees. The construction company is responsible for completing Form I-9 for its own employees.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you may </a:t>
            </a:r>
            <a:r>
              <a:rPr lang="en-US" u="sng" dirty="0"/>
              <a:t>not</a:t>
            </a:r>
            <a:r>
              <a:rPr lang="en-US" dirty="0"/>
              <a:t> use a contract, subcontract, or exchange to obtain the labor or services of an employee you know is unauthorized to work.</a:t>
            </a:r>
          </a:p>
        </p:txBody>
      </p:sp>
    </p:spTree>
    <p:extLst>
      <p:ext uri="{BB962C8B-B14F-4D97-AF65-F5344CB8AC3E}">
        <p14:creationId xmlns:p14="http://schemas.microsoft.com/office/powerpoint/2010/main" val="227648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 to pre-submitted questions.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happens if I properly complete and retain a Form I-9, and DHS discovers that my employee is not authorized to work?”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You cannot be charged with a verification violation.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will also have a good faith defense against employer sanctions and penalties for knowingly hiring an unauthorized individual, unless the government can show you had knowledge of the employee’s unauthorized status.</a:t>
            </a:r>
          </a:p>
        </p:txBody>
      </p:sp>
    </p:spTree>
    <p:extLst>
      <p:ext uri="{BB962C8B-B14F-4D97-AF65-F5344CB8AC3E}">
        <p14:creationId xmlns:p14="http://schemas.microsoft.com/office/powerpoint/2010/main" val="421094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 to pre-submitted questions.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</a:rPr>
              <a:t>If I want to hire an employee who doesn’t have work authorization, is there a way to do that legally?</a:t>
            </a:r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dirty="0"/>
              <a:t>Unfortunately, no.</a:t>
            </a:r>
          </a:p>
        </p:txBody>
      </p:sp>
    </p:spTree>
    <p:extLst>
      <p:ext uri="{BB962C8B-B14F-4D97-AF65-F5344CB8AC3E}">
        <p14:creationId xmlns:p14="http://schemas.microsoft.com/office/powerpoint/2010/main" val="411811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Answers to pre-submitted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I’m a processing business owner with only a few employees - can I still sponsor a worker with a visa, or is that opportunity only available for larger businesses?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most situations, the size of your company does not affect whether you can sponsor (be the immigration petitioner for) a potential employee. Which visa category to use is a complex question and beyond the scope of this presentation. </a:t>
            </a:r>
          </a:p>
          <a:p>
            <a:pPr marL="0" indent="0">
              <a:buNone/>
            </a:pPr>
            <a:r>
              <a:rPr lang="en-US" dirty="0"/>
              <a:t>That being said, the things you will need to consider are:</a:t>
            </a:r>
          </a:p>
          <a:p>
            <a:pPr lvl="1"/>
            <a:r>
              <a:rPr lang="en-US" dirty="0"/>
              <a:t>Do you want a permanent employee or a temporary employee?</a:t>
            </a:r>
          </a:p>
          <a:p>
            <a:pPr lvl="1"/>
            <a:r>
              <a:rPr lang="en-US" dirty="0"/>
              <a:t>What is the type of work this person will do? </a:t>
            </a:r>
          </a:p>
          <a:p>
            <a:pPr lvl="1"/>
            <a:r>
              <a:rPr lang="en-US" dirty="0"/>
              <a:t>What kind of experience do you require?</a:t>
            </a:r>
          </a:p>
          <a:p>
            <a:pPr lvl="1"/>
            <a:r>
              <a:rPr lang="en-US" dirty="0"/>
              <a:t>Do you require a minimum educational level?</a:t>
            </a:r>
          </a:p>
          <a:p>
            <a:pPr lvl="1"/>
            <a:r>
              <a:rPr lang="en-US" dirty="0"/>
              <a:t>How quickly do you need this person to start?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2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 to pre-submitted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What do the different types of work visas mean? Which ones could my business use? Is it a complicated process?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question is similar to the one above. </a:t>
            </a:r>
          </a:p>
          <a:p>
            <a:pPr marL="0" indent="0">
              <a:buNone/>
            </a:pPr>
            <a:r>
              <a:rPr lang="en-US" dirty="0"/>
              <a:t>Perhaps during the presentation, you could provide the specifics of your job and we could better respond to that question. </a:t>
            </a:r>
          </a:p>
          <a:p>
            <a:pPr marL="0" indent="0">
              <a:buNone/>
            </a:pPr>
            <a:r>
              <a:rPr lang="en-US" dirty="0"/>
              <a:t>Assuming that it is an unskilled position, the visa categories allowing employment are more limited.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0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we will cover in this presentation: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711"/>
            <a:ext cx="10515600" cy="4763252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Is there such a thing as a “work permit?” How the system works.</a:t>
            </a:r>
          </a:p>
          <a:p>
            <a:pPr lvl="0"/>
            <a:r>
              <a:rPr lang="en-US" dirty="0"/>
              <a:t>What are the fines and penalties for hiring undocumented workers?</a:t>
            </a:r>
          </a:p>
          <a:p>
            <a:pPr lvl="0"/>
            <a:r>
              <a:rPr lang="en-US" dirty="0"/>
              <a:t>What are an employer’s I-9 obligations upon hiring?</a:t>
            </a:r>
          </a:p>
          <a:p>
            <a:pPr lvl="0"/>
            <a:r>
              <a:rPr lang="en-US" dirty="0"/>
              <a:t>Answers to pre-submitted questions.</a:t>
            </a:r>
          </a:p>
          <a:p>
            <a:pPr lvl="0"/>
            <a:r>
              <a:rPr lang="en-US" dirty="0"/>
              <a:t>Answers to other questions.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63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Answers to other questions.</a:t>
            </a:r>
          </a:p>
        </p:txBody>
      </p:sp>
    </p:spTree>
    <p:extLst>
      <p:ext uri="{BB962C8B-B14F-4D97-AF65-F5344CB8AC3E}">
        <p14:creationId xmlns:p14="http://schemas.microsoft.com/office/powerpoint/2010/main" val="2885826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 all for attending!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don’t hesitate to contact either of us if you have any questions. It was our pleasure to be with you today. </a:t>
            </a:r>
          </a:p>
        </p:txBody>
      </p:sp>
    </p:spTree>
    <p:extLst>
      <p:ext uri="{BB962C8B-B14F-4D97-AF65-F5344CB8AC3E}">
        <p14:creationId xmlns:p14="http://schemas.microsoft.com/office/powerpoint/2010/main" val="340833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there such a thing as a “work permit?” </a:t>
            </a:r>
            <a:br>
              <a:rPr lang="en-US" dirty="0"/>
            </a:br>
            <a:r>
              <a:rPr lang="en-US" dirty="0"/>
              <a:t>How the system works.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A common myth is that someone can apply for an employment authorization card, called an EAD, as a standalone immigration document. </a:t>
            </a:r>
          </a:p>
          <a:p>
            <a:endParaRPr lang="en-US"/>
          </a:p>
          <a:p>
            <a:r>
              <a:rPr lang="en-US"/>
              <a:t>The reality is that someone can only work in the U.S. if they have an immigration status that permits them to work.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What are the fines and penalties for hiring undocumented workers?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5895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Civil Violations	Criminal Violations	Discrimination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Payment of attorneys’ fees to someone who claims discrimination and court costs.</a:t>
            </a:r>
          </a:p>
          <a:p>
            <a:pPr lvl="0"/>
            <a:r>
              <a:rPr lang="en-US" dirty="0"/>
              <a:t>Payment of a civil money penalty.</a:t>
            </a:r>
          </a:p>
          <a:p>
            <a:pPr lvl="0"/>
            <a:r>
              <a:rPr lang="en-US" dirty="0"/>
              <a:t>Reinstatement of the employee. </a:t>
            </a:r>
          </a:p>
          <a:p>
            <a:pPr lvl="0"/>
            <a:r>
              <a:rPr lang="en-US" dirty="0"/>
              <a:t>Removal of unlawful employment rules or practices.</a:t>
            </a:r>
          </a:p>
          <a:p>
            <a:pPr lvl="0"/>
            <a:r>
              <a:rPr lang="en-US" dirty="0"/>
              <a:t>Cease and desist orders.</a:t>
            </a:r>
          </a:p>
          <a:p>
            <a:pPr lvl="0"/>
            <a:r>
              <a:rPr lang="en-US" dirty="0"/>
              <a:t>Notice posting at the workplace.</a:t>
            </a:r>
          </a:p>
          <a:p>
            <a:r>
              <a:rPr lang="en-US" dirty="0"/>
              <a:t>Payment of compensatory damages to pay victims.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605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V="1">
            <a:off x="511342" y="916769"/>
            <a:ext cx="1129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Penalties – Knowingly hiring/continue to employ unauthorized workers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035"/>
          <a:stretch/>
        </p:blipFill>
        <p:spPr>
          <a:xfrm>
            <a:off x="330193" y="1548644"/>
            <a:ext cx="11512046" cy="43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7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Penalties – Substantive/Uncorrected Technical Violations Fine Schedule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127" b="-1"/>
          <a:stretch/>
        </p:blipFill>
        <p:spPr>
          <a:xfrm>
            <a:off x="712064" y="1498059"/>
            <a:ext cx="10597961" cy="45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0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800" dirty="0">
                <a:latin typeface="Arial" panose="020B0604020202020204" pitchFamily="34" charset="0"/>
              </a:rPr>
              <a:t>E-Verify uses information from Form I-9, there are some important differences between Form I-9 and E-Verify requirements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783113"/>
              </p:ext>
            </p:extLst>
          </p:nvPr>
        </p:nvGraphicFramePr>
        <p:xfrm>
          <a:off x="609600" y="1371600"/>
          <a:ext cx="10973192" cy="414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596">
                  <a:extLst>
                    <a:ext uri="{9D8B030D-6E8A-4147-A177-3AD203B41FA5}">
                      <a16:colId xmlns:a16="http://schemas.microsoft.com/office/drawing/2014/main" val="3894749155"/>
                    </a:ext>
                  </a:extLst>
                </a:gridCol>
                <a:gridCol w="5486596">
                  <a:extLst>
                    <a:ext uri="{9D8B030D-6E8A-4147-A177-3AD203B41FA5}">
                      <a16:colId xmlns:a16="http://schemas.microsoft.com/office/drawing/2014/main" val="3902730550"/>
                    </a:ext>
                  </a:extLst>
                </a:gridCol>
              </a:tblGrid>
              <a:tr h="55777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Form I-9</a:t>
                      </a:r>
                      <a:endParaRPr lang="en-US" sz="2400" b="0" dirty="0">
                        <a:effectLst/>
                        <a:latin typeface="source_sans_pro_semi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E-Verify</a:t>
                      </a:r>
                      <a:endParaRPr lang="en-US" sz="2400" b="0" dirty="0">
                        <a:effectLst/>
                        <a:latin typeface="source_sans_pro_semi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071698"/>
                  </a:ext>
                </a:extLst>
              </a:tr>
              <a:tr h="681525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Is mandatory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Is voluntary for most employers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752823"/>
                  </a:ext>
                </a:extLst>
              </a:tr>
              <a:tr h="682733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Does not require a Social Security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Requires a Social Security number*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835770"/>
                  </a:ext>
                </a:extLst>
              </a:tr>
              <a:tr h="909409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Does not require a photo on identity documents (</a:t>
                      </a:r>
                      <a:r>
                        <a:rPr lang="en-US" sz="1600" u="sng" dirty="0">
                          <a:effectLst/>
                          <a:hlinkClick r:id="rId2"/>
                        </a:rPr>
                        <a:t>List B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Requires a photo on identity documents (</a:t>
                      </a:r>
                      <a:r>
                        <a:rPr lang="en-US" sz="1600" u="sng" dirty="0">
                          <a:effectLst/>
                          <a:hlinkClick r:id="rId2"/>
                        </a:rPr>
                        <a:t>List B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625570"/>
                  </a:ext>
                </a:extLst>
              </a:tr>
              <a:tr h="1318374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Must be used to </a:t>
                      </a:r>
                      <a:r>
                        <a:rPr lang="en-US" sz="1600" dirty="0" err="1">
                          <a:effectLst/>
                        </a:rPr>
                        <a:t>reverify</a:t>
                      </a:r>
                      <a:r>
                        <a:rPr lang="en-US" sz="1600" dirty="0">
                          <a:effectLst/>
                        </a:rPr>
                        <a:t> expired employment authorization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MAY NOT be used to </a:t>
                      </a:r>
                      <a:r>
                        <a:rPr lang="en-US" sz="1600" dirty="0" err="1">
                          <a:effectLst/>
                        </a:rPr>
                        <a:t>reverify</a:t>
                      </a:r>
                      <a:r>
                        <a:rPr lang="en-US" sz="1600" dirty="0">
                          <a:effectLst/>
                        </a:rPr>
                        <a:t> expired employment authorization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742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62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are an employer’s I-9 obligations upon hiring?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comply with the law, employers must:</a:t>
            </a:r>
          </a:p>
          <a:p>
            <a:endParaRPr lang="en-US" dirty="0"/>
          </a:p>
          <a:p>
            <a:pPr lvl="1"/>
            <a:r>
              <a:rPr lang="en-US" dirty="0"/>
              <a:t>Verify the identity and employment authorization of each person they hire;</a:t>
            </a:r>
          </a:p>
          <a:p>
            <a:pPr lvl="1"/>
            <a:r>
              <a:rPr lang="en-US" dirty="0"/>
              <a:t>Complete and retain a </a:t>
            </a:r>
            <a:r>
              <a:rPr lang="en-US" u="sng" dirty="0">
                <a:hlinkClick r:id="rId2" tooltip="Form I-9"/>
              </a:rPr>
              <a:t>Form I-9, Employment Eligibility Verification</a:t>
            </a:r>
            <a:r>
              <a:rPr lang="en-US" dirty="0"/>
              <a:t>, for each employee; and</a:t>
            </a:r>
          </a:p>
          <a:p>
            <a:pPr lvl="1"/>
            <a:r>
              <a:rPr lang="en-US" dirty="0"/>
              <a:t>Refrain from discriminating against individuals on the basis of national origin or citizenship.</a:t>
            </a:r>
          </a:p>
        </p:txBody>
      </p:sp>
    </p:spTree>
    <p:extLst>
      <p:ext uri="{BB962C8B-B14F-4D97-AF65-F5344CB8AC3E}">
        <p14:creationId xmlns:p14="http://schemas.microsoft.com/office/powerpoint/2010/main" val="296034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Answers to pre-submitted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025" y="1383632"/>
            <a:ext cx="11526253" cy="52036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What paperwork does an immigrant employee need to provide before and during employment to the employer?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Within three days of starting employment for pay, ALL employees must present documents that verify their identity and their authorization to work. </a:t>
            </a:r>
          </a:p>
          <a:p>
            <a:r>
              <a:rPr lang="en-US" dirty="0"/>
              <a:t>The employer should use Form I-9 to record the documents the employee presents. The employer is obligated to complete the form I-9.</a:t>
            </a:r>
          </a:p>
          <a:p>
            <a:endParaRPr lang="en-US" dirty="0"/>
          </a:p>
          <a:p>
            <a:pPr lvl="1"/>
            <a:r>
              <a:rPr lang="en-US" dirty="0"/>
              <a:t>The general instructions for completing the I-9 form are here: </a:t>
            </a:r>
            <a:r>
              <a:rPr lang="en-US" u="sng" dirty="0">
                <a:hlinkClick r:id="rId2"/>
              </a:rPr>
              <a:t>https://www.uscis.gov/sites/default/files/document/forms/i-9instr.pdf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paperwork every employee must submit falls into two categories,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identification</a:t>
            </a:r>
            <a:r>
              <a:rPr lang="en-US" dirty="0"/>
              <a:t> and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employment authorization</a:t>
            </a:r>
            <a:r>
              <a:rPr lang="en-US" dirty="0"/>
              <a:t>. Some documents will satisfy both requirements. </a:t>
            </a:r>
          </a:p>
          <a:p>
            <a:pPr lvl="1"/>
            <a:r>
              <a:rPr lang="en-US" dirty="0"/>
              <a:t>The link above is also in your materials from today.</a:t>
            </a:r>
          </a:p>
        </p:txBody>
      </p:sp>
    </p:spTree>
    <p:extLst>
      <p:ext uri="{BB962C8B-B14F-4D97-AF65-F5344CB8AC3E}">
        <p14:creationId xmlns:p14="http://schemas.microsoft.com/office/powerpoint/2010/main" val="662302478"/>
      </p:ext>
    </p:extLst>
  </p:cSld>
  <p:clrMapOvr>
    <a:masterClrMapping/>
  </p:clrMapOvr>
</p:sld>
</file>

<file path=ppt/theme/theme1.xml><?xml version="1.0" encoding="utf-8"?>
<a:theme xmlns:a="http://schemas.openxmlformats.org/drawingml/2006/main" name="dorsey_brande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1DF"/>
      </a:accent1>
      <a:accent2>
        <a:srgbClr val="E3B000"/>
      </a:accent2>
      <a:accent3>
        <a:srgbClr val="085087"/>
      </a:accent3>
      <a:accent4>
        <a:srgbClr val="C15727"/>
      </a:accent4>
      <a:accent5>
        <a:srgbClr val="73984A"/>
      </a:accent5>
      <a:accent6>
        <a:srgbClr val="662414"/>
      </a:accent6>
      <a:hlink>
        <a:srgbClr val="1F497D"/>
      </a:hlink>
      <a:folHlink>
        <a:srgbClr val="800080"/>
      </a:folHlink>
    </a:clrScheme>
    <a:fontScheme name="Custom 7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rsey_WIDE_template.pptx" id="{833CD0EF-64CA-45DE-A7DE-F5D82AE6AF1F}" vid="{DE8B6A1D-FAAE-4E94-A7C2-7A68349D4C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Dorsey_WIDE_template</Template>
  <TotalTime>224</TotalTime>
  <Words>1481</Words>
  <Application>Microsoft Macintosh PowerPoint</Application>
  <PresentationFormat>Widescreen</PresentationFormat>
  <Paragraphs>136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Corbel</vt:lpstr>
      <vt:lpstr>source_sans_pro_semibold</vt:lpstr>
      <vt:lpstr>dorsey_branded</vt:lpstr>
      <vt:lpstr> Hiring immigrant workers  What do employers need to know?</vt:lpstr>
      <vt:lpstr>What we will cover in this presentation: </vt:lpstr>
      <vt:lpstr>Is there such a thing as a “work permit?”  How the system works.</vt:lpstr>
      <vt:lpstr>What are the fines and penalties for hiring undocumented workers?</vt:lpstr>
      <vt:lpstr>Penalties – Knowingly hiring/continue to employ unauthorized workers</vt:lpstr>
      <vt:lpstr>Penalties – Substantive/Uncorrected Technical Violations Fine Schedule</vt:lpstr>
      <vt:lpstr>E-Verify uses information from Form I-9, there are some important differences between Form I-9 and E-Verify requirements</vt:lpstr>
      <vt:lpstr>What are an employer’s I-9 obligations upon hiring?</vt:lpstr>
      <vt:lpstr>Answers to pre-submitted questions.</vt:lpstr>
      <vt:lpstr>Answers to pre-submitted questions.</vt:lpstr>
      <vt:lpstr>Answers to pre-submitted questions.</vt:lpstr>
      <vt:lpstr>Answers to pre-submitted questions.</vt:lpstr>
      <vt:lpstr>Answers to pre-submitted questions.</vt:lpstr>
      <vt:lpstr>Answers to pre-submitted questions.</vt:lpstr>
      <vt:lpstr>Answers to pre-submitted questions.</vt:lpstr>
      <vt:lpstr>Answers to pre-submitted questions.</vt:lpstr>
      <vt:lpstr>Answers to pre-submitted questions.</vt:lpstr>
      <vt:lpstr>Answers to pre-submitted questions.</vt:lpstr>
      <vt:lpstr>Answers to pre-submitted questions.</vt:lpstr>
      <vt:lpstr>Additional questions</vt:lpstr>
      <vt:lpstr>Thank you all for attending!</vt:lpstr>
    </vt:vector>
  </TitlesOfParts>
  <Company>Dorsey &amp; Whitney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MMPA  Presentation on hiring immigrant workers What do employers need to know?</dc:title>
  <dc:creator>Goldenberg, Sonseere</dc:creator>
  <cp:lastModifiedBy>Maya Benedict</cp:lastModifiedBy>
  <cp:revision>33</cp:revision>
  <dcterms:created xsi:type="dcterms:W3CDTF">2023-04-01T20:15:37Z</dcterms:created>
  <dcterms:modified xsi:type="dcterms:W3CDTF">2023-08-15T17:47:12Z</dcterms:modified>
</cp:coreProperties>
</file>