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</p:sldMasterIdLst>
  <p:notesMasterIdLst>
    <p:notesMasterId r:id="rId3"/>
  </p:notesMasterIdLst>
  <p:sldIdLst>
    <p:sldId id="259" r:id="rId2"/>
  </p:sldIdLst>
  <p:sldSz cx="36576000" cy="32918400"/>
  <p:notesSz cx="7315200" cy="96012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Univers" panose="020B0503020202020204" pitchFamily="34" charset="0"/>
      <p:regular r:id="rId8"/>
      <p:bold r:id="rId9"/>
    </p:embeddedFont>
  </p:embeddedFontLst>
  <p:defaultTextStyle>
    <a:defPPr>
      <a:defRPr lang="en-US"/>
    </a:defPPr>
    <a:lvl1pPr marL="0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1pPr>
    <a:lvl2pPr marL="1667866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2pPr>
    <a:lvl3pPr marL="3335731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3pPr>
    <a:lvl4pPr marL="5003597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4pPr>
    <a:lvl5pPr marL="6671462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5pPr>
    <a:lvl6pPr marL="8339328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6pPr>
    <a:lvl7pPr marL="10007194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7pPr>
    <a:lvl8pPr marL="11675059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8pPr>
    <a:lvl9pPr marL="13342925" algn="l" defTabSz="3335731" rtl="0" eaLnBrk="1" latinLnBrk="0" hangingPunct="1">
      <a:defRPr sz="65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72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0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h Rusch" initials="HR" lastIdx="1" clrIdx="0">
    <p:extLst>
      <p:ext uri="{19B8F6BF-5375-455C-9EA6-DF929625EA0E}">
        <p15:presenceInfo xmlns:p15="http://schemas.microsoft.com/office/powerpoint/2012/main" userId="Hannah Rus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62A"/>
    <a:srgbClr val="0432FF"/>
    <a:srgbClr val="005093"/>
    <a:srgbClr val="FB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D96E92-C14B-4BF0-BE61-C0D6B46FC3D3}" v="1" dt="2022-07-18T18:23:05.614"/>
    <p1510:client id="{9106EF4A-2FA6-4ABA-9956-A04338F3F174}" v="29" dt="2022-07-18T13:18:20.344"/>
    <p1510:client id="{D873D545-5059-9F9C-5A60-350B605BD5E2}" v="35" dt="2022-07-18T19:20:06.413"/>
    <p1510:client id="{F2E67831-A545-4AD8-99BB-501D8108568D}" v="403" dt="2023-11-07T19:42:40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1906" y="82"/>
      </p:cViewPr>
      <p:guideLst>
        <p:guide orient="horz" pos="10272"/>
        <p:guide pos="7536"/>
        <p:guide pos="14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64" tIns="48332" rIns="96664" bIns="483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64" tIns="48332" rIns="96664" bIns="48332" rtlCol="0"/>
          <a:lstStyle>
            <a:lvl1pPr algn="r">
              <a:defRPr sz="1300"/>
            </a:lvl1pPr>
          </a:lstStyle>
          <a:p>
            <a:fld id="{31A52E93-F6F7-FC4A-BED3-347E8A351BB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57375" y="1200150"/>
            <a:ext cx="3600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4" tIns="48332" rIns="96664" bIns="48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4" tIns="48332" rIns="96664" bIns="4833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6664" tIns="48332" rIns="96664" bIns="483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7"/>
          </a:xfrm>
          <a:prstGeom prst="rect">
            <a:avLst/>
          </a:prstGeom>
        </p:spPr>
        <p:txBody>
          <a:bodyPr vert="horz" lIns="96664" tIns="48332" rIns="96664" bIns="48332" rtlCol="0" anchor="b"/>
          <a:lstStyle>
            <a:lvl1pPr algn="r">
              <a:defRPr sz="1300"/>
            </a:lvl1pPr>
          </a:lstStyle>
          <a:p>
            <a:fld id="{897A4371-4132-0949-80F5-DFA61622D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8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6788C-DC8F-F544-BE53-B10FDEF356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3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96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9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5387342"/>
            <a:ext cx="27432000" cy="11460480"/>
          </a:xfrm>
        </p:spPr>
        <p:txBody>
          <a:bodyPr anchor="b"/>
          <a:lstStyle>
            <a:lvl1pPr algn="l">
              <a:defRPr sz="18000" b="1" i="0" cap="none" baseline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7289782"/>
            <a:ext cx="27432000" cy="7947658"/>
          </a:xfrm>
        </p:spPr>
        <p:txBody>
          <a:bodyPr/>
          <a:lstStyle>
            <a:lvl1pPr marL="0" indent="0" algn="l">
              <a:buNone/>
              <a:defRPr sz="7200">
                <a:latin typeface="Gentona Book" pitchFamily="2" charset="77"/>
              </a:defRPr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747DA-91B6-7C40-BA75-BF96E770E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2"/>
          <a:stretch/>
        </p:blipFill>
        <p:spPr>
          <a:xfrm rot="5400000">
            <a:off x="17610960" y="-17610960"/>
            <a:ext cx="1354080" cy="3657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3BDC5-E392-1140-B08E-997D1CAAF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45"/>
          <a:stretch/>
        </p:blipFill>
        <p:spPr>
          <a:xfrm rot="5400000">
            <a:off x="15562697" y="15417794"/>
            <a:ext cx="467126" cy="315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4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emf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Relationship Id="rId1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DAA3171-445F-0E1C-73F0-5F625A4054E2}"/>
              </a:ext>
            </a:extLst>
          </p:cNvPr>
          <p:cNvSpPr/>
          <p:nvPr/>
        </p:nvSpPr>
        <p:spPr>
          <a:xfrm>
            <a:off x="-2444" y="30772701"/>
            <a:ext cx="36590288" cy="141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58E62-B11F-C444-AAE7-B286C132A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6897" y="-74196"/>
            <a:ext cx="36576000" cy="3352209"/>
          </a:xfrm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Toward an optimum legume proportion in grass-legume pastures:</a:t>
            </a:r>
            <a:b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from radiation use efficiency to animal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CDD68-1AF8-B045-8A74-BB76FAC9A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172" y="3328043"/>
            <a:ext cx="35253828" cy="1773078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Caram</a:t>
            </a:r>
            <a:r>
              <a:rPr lang="en-US" sz="44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L.E. Sollenberger</a:t>
            </a:r>
            <a:r>
              <a:rPr lang="en-US" sz="44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M.O. Wallau</a:t>
            </a:r>
            <a:r>
              <a:rPr lang="en-US" sz="44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J.C.B. Dubeux</a:t>
            </a:r>
            <a:r>
              <a:rPr lang="en-US" sz="44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Agronomy Department, University of Florida, Gainesville, FL, </a:t>
            </a:r>
            <a:r>
              <a:rPr lang="en-US" sz="2800" baseline="300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2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Florida Research and Education Center, Marianna, FL.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B851DA-E56C-5FBE-48B6-6A2771F09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65" r="61993"/>
          <a:stretch/>
        </p:blipFill>
        <p:spPr>
          <a:xfrm>
            <a:off x="128831" y="5132059"/>
            <a:ext cx="8786569" cy="27018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1168E8-7AB3-BFB4-A9DE-B77F1E1D6A54}"/>
              </a:ext>
            </a:extLst>
          </p:cNvPr>
          <p:cNvSpPr txBox="1">
            <a:spLocks/>
          </p:cNvSpPr>
          <p:nvPr/>
        </p:nvSpPr>
        <p:spPr>
          <a:xfrm>
            <a:off x="252862" y="5179125"/>
            <a:ext cx="8543944" cy="268654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	</a:t>
            </a:r>
            <a:endParaRPr lang="en-US" sz="655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Integration of legumes into grass monocultures:</a:t>
            </a:r>
            <a:endParaRPr lang="en-US" sz="6550">
              <a:solidFill>
                <a:schemeClr val="bg1"/>
              </a:solidFill>
              <a:ea typeface="Calibri"/>
              <a:cs typeface="Calibri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N cycling in the system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nutritive value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animal performance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N fertilizer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Legume proportion affects: 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establishment costs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	- complexity of management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radiation use efficiency (RUE) given the C4:C3 ratio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N losses</a:t>
            </a: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	- animal gain response</a:t>
            </a:r>
          </a:p>
          <a:p>
            <a:pPr defTabSz="914400">
              <a:spcBef>
                <a:spcPts val="1000"/>
              </a:spcBef>
            </a:pP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Objective: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Identify the optimum range of legume proportion maximizing primary and secondary production to increase efficiency of grazing systems 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spcBef>
                <a:spcPts val="1000"/>
              </a:spcBef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Legume proportion analyzed as continuous data: regression approach.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Pastures in Gainesville, FL: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bahiagrass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monoculture (</a:t>
            </a:r>
            <a:r>
              <a:rPr lang="en-US" sz="3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Paspalum notatum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C4 grass)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bahiagrass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rhizoma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peanut  (</a:t>
            </a:r>
            <a:r>
              <a:rPr lang="en-US" sz="3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Arachis glabrata,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legume)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	Eight experimental units (0-50% legume) were grazed (summer 2022, 23)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	Responses: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biomass production and RUE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legume proportion in diet</a:t>
            </a:r>
          </a:p>
          <a:p>
            <a:pPr defTabSz="914400">
              <a:spcBef>
                <a:spcPts val="1000"/>
              </a:spcBef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gain per animal and per hectare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72DE18-D38F-BDF7-5B41-282D013FA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165" r="61993"/>
          <a:stretch/>
        </p:blipFill>
        <p:spPr>
          <a:xfrm>
            <a:off x="27642579" y="5133066"/>
            <a:ext cx="8783236" cy="270312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049853-EC95-32DB-3D9B-ACF6AA890C8F}"/>
              </a:ext>
            </a:extLst>
          </p:cNvPr>
          <p:cNvSpPr txBox="1">
            <a:spLocks/>
          </p:cNvSpPr>
          <p:nvPr/>
        </p:nvSpPr>
        <p:spPr>
          <a:xfrm>
            <a:off x="28032369" y="5389555"/>
            <a:ext cx="8419005" cy="10159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Results &amp; Discussion</a:t>
            </a: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Primary and secondary production were maximized at  30-40% legume in the pasture</a:t>
            </a: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In this optimum range:</a:t>
            </a:r>
          </a:p>
          <a:p>
            <a:pPr defTabSz="914400">
              <a:spcBef>
                <a:spcPts val="1000"/>
              </a:spcBef>
            </a:pPr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- biomass production and RUE increased at least 100% over 0% legume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- RUE was at a maximum; it decreased with legume pro- portion &gt;30% due a physio-logical limitation from sub-</a:t>
            </a:r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stituting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a C3 for a C4 species</a:t>
            </a:r>
            <a:endParaRPr lang="en-US" sz="655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- animal gain and gain per area increased 85% and 110%, respectively, over 0% legume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- cattle actively selected </a:t>
            </a: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legume, composing a diet of 70% 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legume when 40% was offered</a:t>
            </a:r>
          </a:p>
          <a:p>
            <a:pPr defTabSz="914400">
              <a:spcBef>
                <a:spcPts val="1000"/>
              </a:spcBef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	- no increase in animal gain beyond 40% legume in pasture, despite the perception that the more legume the better</a:t>
            </a:r>
          </a:p>
          <a:p>
            <a:pPr defTabSz="914400">
              <a:spcBef>
                <a:spcPts val="1000"/>
              </a:spcBef>
            </a:pP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spcBef>
                <a:spcPts val="1000"/>
              </a:spcBef>
            </a:pPr>
            <a:r>
              <a:rPr lang="en-US" sz="6000" b="1" dirty="0">
                <a:solidFill>
                  <a:schemeClr val="bg1"/>
                </a:solidFill>
                <a:latin typeface="Arial"/>
                <a:cs typeface="Arial"/>
              </a:rPr>
              <a:t>Conclusion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spcBef>
                <a:spcPts val="1000"/>
              </a:spcBef>
            </a:pPr>
            <a: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  <a:t>30-40% legume in the </a:t>
            </a:r>
          </a:p>
          <a:p>
            <a:pPr algn="ctr" defTabSz="914400">
              <a:spcBef>
                <a:spcPts val="1000"/>
              </a:spcBef>
            </a:pPr>
            <a: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  <a:t>pasture maximizes </a:t>
            </a:r>
            <a:endParaRPr lang="en-US" sz="48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 defTabSz="914400">
              <a:spcBef>
                <a:spcPts val="1000"/>
              </a:spcBef>
            </a:pPr>
            <a: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  <a:t>primary and secondary production of this warm-climate grazing system</a:t>
            </a:r>
            <a:endParaRPr lang="en-US" sz="48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2C26210-3AF2-98CF-D6B4-6134DBB79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002" r="13622" b="3834"/>
          <a:stretch/>
        </p:blipFill>
        <p:spPr>
          <a:xfrm>
            <a:off x="0" y="32236894"/>
            <a:ext cx="36576000" cy="712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29E528-46D0-A7DA-C48D-68794C6F2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418" r="13743" b="3887"/>
          <a:stretch/>
        </p:blipFill>
        <p:spPr>
          <a:xfrm>
            <a:off x="-14288" y="4710198"/>
            <a:ext cx="36576000" cy="39258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DE097-94D5-3773-B0CF-E24455FE5106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0"/>
            <a:ext cx="4459509" cy="4704562"/>
            <a:chOff x="0" y="0"/>
            <a:chExt cx="1456340" cy="153636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2510C23-08D7-DD14-E3C3-8C65A2F1C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898"/>
              <a:ext cx="1456340" cy="69047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AAB0522-F1FC-4CC2-6F1F-7144A8D33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456340" cy="42223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1931377-E4DB-2F7D-94F5-6DD4D760E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081774"/>
              <a:ext cx="1456340" cy="454589"/>
            </a:xfrm>
            <a:prstGeom prst="rect">
              <a:avLst/>
            </a:prstGeom>
          </p:spPr>
        </p:pic>
      </p:grpSp>
      <p:pic>
        <p:nvPicPr>
          <p:cNvPr id="93" name="Picture 92" descr="Logo, company name&#10;&#10;Description automatically generated">
            <a:extLst>
              <a:ext uri="{FF2B5EF4-FFF2-40B4-BE49-F238E27FC236}">
                <a16:creationId xmlns:a16="http://schemas.microsoft.com/office/drawing/2014/main" id="{B146A823-37B3-03AC-1A08-36458EB5EB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5263" y="-58424"/>
            <a:ext cx="4102581" cy="4836213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90EAF709-896E-9FBD-76F1-2142CF63D116}"/>
              </a:ext>
            </a:extLst>
          </p:cNvPr>
          <p:cNvGrpSpPr/>
          <p:nvPr/>
        </p:nvGrpSpPr>
        <p:grpSpPr>
          <a:xfrm>
            <a:off x="9007596" y="25337286"/>
            <a:ext cx="18406808" cy="6813580"/>
            <a:chOff x="9076524" y="19665867"/>
            <a:chExt cx="18406808" cy="681358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328426-F9B4-4E3F-54FE-9E8238C0C756}"/>
                </a:ext>
              </a:extLst>
            </p:cNvPr>
            <p:cNvGrpSpPr/>
            <p:nvPr/>
          </p:nvGrpSpPr>
          <p:grpSpPr>
            <a:xfrm>
              <a:off x="9076524" y="19832452"/>
              <a:ext cx="17984513" cy="6299571"/>
              <a:chOff x="9076524" y="19832452"/>
              <a:chExt cx="17984513" cy="6299571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7E929F1-79AF-6789-81E6-3E31133FC6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8118" t="14599" r="19529" b="12240"/>
              <a:stretch/>
            </p:blipFill>
            <p:spPr>
              <a:xfrm>
                <a:off x="9076524" y="21175102"/>
                <a:ext cx="8658378" cy="4924851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A0D1F75-65A2-5384-B954-924FBF0C9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008" t="9804" r="18681" b="12279"/>
              <a:stretch/>
            </p:blipFill>
            <p:spPr>
              <a:xfrm>
                <a:off x="18390623" y="21172267"/>
                <a:ext cx="8670414" cy="4959756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0629EDA-F89A-60D4-3470-9A134FBB41D0}"/>
                  </a:ext>
                </a:extLst>
              </p:cNvPr>
              <p:cNvSpPr txBox="1"/>
              <p:nvPr/>
            </p:nvSpPr>
            <p:spPr>
              <a:xfrm>
                <a:off x="10039584" y="21333367"/>
                <a:ext cx="3791238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43200"/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30-40%</a:t>
                </a:r>
              </a:p>
              <a:p>
                <a:pPr algn="ctr" defTabSz="2743200"/>
                <a:r>
                  <a:rPr lang="en-US" sz="3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optimum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551756B-8FB6-50B0-0F81-9DA6ADA3FAB9}"/>
                  </a:ext>
                </a:extLst>
              </p:cNvPr>
              <p:cNvSpPr txBox="1"/>
              <p:nvPr/>
            </p:nvSpPr>
            <p:spPr>
              <a:xfrm>
                <a:off x="11443727" y="24107829"/>
                <a:ext cx="37912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43200"/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+85%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BC794EE-C3F6-481A-7BFA-5377021C90E4}"/>
                  </a:ext>
                </a:extLst>
              </p:cNvPr>
              <p:cNvSpPr txBox="1"/>
              <p:nvPr/>
            </p:nvSpPr>
            <p:spPr>
              <a:xfrm>
                <a:off x="19764086" y="21299173"/>
                <a:ext cx="3791238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43200"/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30-40%</a:t>
                </a:r>
              </a:p>
              <a:p>
                <a:pPr algn="ctr" defTabSz="2743200"/>
                <a:r>
                  <a:rPr lang="en-US" sz="3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optimum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94D0A01-FB17-1980-E51C-DE3D82B3C5FC}"/>
                  </a:ext>
                </a:extLst>
              </p:cNvPr>
              <p:cNvSpPr txBox="1"/>
              <p:nvPr/>
            </p:nvSpPr>
            <p:spPr>
              <a:xfrm>
                <a:off x="21059306" y="24209935"/>
                <a:ext cx="37912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743200"/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+110%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DAE1C4-9F7A-C27F-4ED9-58EB26257C93}"/>
                  </a:ext>
                </a:extLst>
              </p:cNvPr>
              <p:cNvSpPr txBox="1"/>
              <p:nvPr/>
            </p:nvSpPr>
            <p:spPr>
              <a:xfrm>
                <a:off x="10056650" y="19832452"/>
                <a:ext cx="1683050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6000" b="1">
                    <a:solidFill>
                      <a:srgbClr val="0021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Animal responses</a:t>
                </a: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8250336-3496-FF58-DC2A-177114ADB4E2}"/>
                </a:ext>
              </a:extLst>
            </p:cNvPr>
            <p:cNvSpPr/>
            <p:nvPr/>
          </p:nvSpPr>
          <p:spPr>
            <a:xfrm>
              <a:off x="9252815" y="19665867"/>
              <a:ext cx="18230517" cy="6813580"/>
            </a:xfrm>
            <a:prstGeom prst="rect">
              <a:avLst/>
            </a:prstGeom>
            <a:noFill/>
            <a:ln w="76200">
              <a:solidFill>
                <a:srgbClr val="F88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3BD7AA3-3F8E-0A96-B7BA-2F9433E0A872}"/>
              </a:ext>
            </a:extLst>
          </p:cNvPr>
          <p:cNvGrpSpPr/>
          <p:nvPr/>
        </p:nvGrpSpPr>
        <p:grpSpPr>
          <a:xfrm>
            <a:off x="8893929" y="11057083"/>
            <a:ext cx="18992503" cy="12405612"/>
            <a:chOff x="8929098" y="5179126"/>
            <a:chExt cx="18992503" cy="1240561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AF4268-AEBC-B4D2-9C85-CEA8670D686C}"/>
                </a:ext>
              </a:extLst>
            </p:cNvPr>
            <p:cNvSpPr txBox="1"/>
            <p:nvPr/>
          </p:nvSpPr>
          <p:spPr>
            <a:xfrm>
              <a:off x="10032788" y="5345711"/>
              <a:ext cx="1683050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</a:pPr>
              <a:r>
                <a:rPr lang="en-US" sz="6000" b="1">
                  <a:solidFill>
                    <a:srgbClr val="0021A5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Plant responses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10DCECD-3163-ED0B-C745-1928345269A0}"/>
                </a:ext>
              </a:extLst>
            </p:cNvPr>
            <p:cNvGrpSpPr/>
            <p:nvPr/>
          </p:nvGrpSpPr>
          <p:grpSpPr>
            <a:xfrm>
              <a:off x="8929098" y="6793244"/>
              <a:ext cx="9092162" cy="4918164"/>
              <a:chOff x="9310098" y="6547061"/>
              <a:chExt cx="9092162" cy="491816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791C53E-AE22-9044-DD99-4E2395A9C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3694" t="23607" r="12781" b="2320"/>
              <a:stretch/>
            </p:blipFill>
            <p:spPr>
              <a:xfrm>
                <a:off x="9723545" y="6547061"/>
                <a:ext cx="8678715" cy="491816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CB50E3-93A4-FAFE-B4BB-6BAB545651B9}"/>
                  </a:ext>
                </a:extLst>
              </p:cNvPr>
              <p:cNvSpPr txBox="1"/>
              <p:nvPr/>
            </p:nvSpPr>
            <p:spPr>
              <a:xfrm>
                <a:off x="9310098" y="6626251"/>
                <a:ext cx="5876916" cy="1246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2743200">
                  <a:defRPr/>
                </a:pPr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30-40%</a:t>
                </a:r>
              </a:p>
              <a:p>
                <a:pPr algn="ctr" defTabSz="2743200">
                  <a:defRPr/>
                </a:pPr>
                <a:r>
                  <a:rPr lang="en-US" sz="2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optimum</a:t>
                </a:r>
                <a:endParaRPr lang="en-US" sz="4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3DE81-E5EF-9CE0-BE6B-48A84F0D2866}"/>
                  </a:ext>
                </a:extLst>
              </p:cNvPr>
              <p:cNvSpPr txBox="1"/>
              <p:nvPr/>
            </p:nvSpPr>
            <p:spPr>
              <a:xfrm>
                <a:off x="11130960" y="9495527"/>
                <a:ext cx="587691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2743200">
                  <a:defRPr/>
                </a:pPr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+130%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727EC8E-14C1-0FD0-E462-219F8F1AE4A0}"/>
                </a:ext>
              </a:extLst>
            </p:cNvPr>
            <p:cNvGrpSpPr/>
            <p:nvPr/>
          </p:nvGrpSpPr>
          <p:grpSpPr>
            <a:xfrm>
              <a:off x="16315288" y="6600246"/>
              <a:ext cx="11606313" cy="10984492"/>
              <a:chOff x="16315288" y="6600246"/>
              <a:chExt cx="11606313" cy="1098449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DF2C952-B401-C880-B728-605658792221}"/>
                  </a:ext>
                </a:extLst>
              </p:cNvPr>
              <p:cNvGrpSpPr/>
              <p:nvPr/>
            </p:nvGrpSpPr>
            <p:grpSpPr>
              <a:xfrm>
                <a:off x="16315288" y="6600246"/>
                <a:ext cx="11606313" cy="10984492"/>
                <a:chOff x="-1696165" y="15302043"/>
                <a:chExt cx="11606313" cy="1098449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2BC03D7-F415-653D-D169-F71B4C4B2408}"/>
                    </a:ext>
                  </a:extLst>
                </p:cNvPr>
                <p:cNvSpPr/>
                <p:nvPr/>
              </p:nvSpPr>
              <p:spPr>
                <a:xfrm>
                  <a:off x="497191" y="15302043"/>
                  <a:ext cx="8678715" cy="4918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743200"/>
                  <a:endParaRPr lang="en-US" sz="5400">
                    <a:solidFill>
                      <a:srgbClr val="FFFFFF"/>
                    </a:solidFill>
                    <a:latin typeface="Univers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C46AFF9-8E7A-D07D-A49A-FD4F9A9E5266}"/>
                    </a:ext>
                  </a:extLst>
                </p:cNvPr>
                <p:cNvSpPr txBox="1"/>
                <p:nvPr/>
              </p:nvSpPr>
              <p:spPr>
                <a:xfrm rot="16200000">
                  <a:off x="-82983" y="17538023"/>
                  <a:ext cx="17938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/>
                  <a:r>
                    <a:rPr lang="en-US" sz="3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RUE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DAF0833-605C-6308-F916-FD0BB0D404DF}"/>
                    </a:ext>
                  </a:extLst>
                </p:cNvPr>
                <p:cNvSpPr txBox="1"/>
                <p:nvPr/>
              </p:nvSpPr>
              <p:spPr>
                <a:xfrm>
                  <a:off x="3497287" y="19459742"/>
                  <a:ext cx="42512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/>
                  <a:r>
                    <a:rPr lang="en-US" sz="3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Legume (%) </a:t>
                  </a:r>
                </a:p>
              </p:txBody>
            </p: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B5F636CD-9B46-118E-FB28-D5D6319828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450949">
                  <a:off x="-1696165" y="16867219"/>
                  <a:ext cx="11389770" cy="9419316"/>
                </a:xfrm>
                <a:prstGeom prst="arc">
                  <a:avLst>
                    <a:gd name="adj1" fmla="val 16200000"/>
                    <a:gd name="adj2" fmla="val 21319855"/>
                  </a:avLst>
                </a:prstGeom>
                <a:ln w="7620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2743200"/>
                  <a:endParaRPr lang="en-US" sz="5400">
                    <a:solidFill>
                      <a:srgbClr val="000000"/>
                    </a:solidFill>
                    <a:latin typeface="Univers"/>
                  </a:endParaRP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50AD0F11-B41B-282B-457B-A71AFD4B3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2491" y="16666059"/>
                  <a:ext cx="4523715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D86B76DA-6B95-F2A5-D9DC-4EBD4B86B807}"/>
                    </a:ext>
                  </a:extLst>
                </p:cNvPr>
                <p:cNvSpPr txBox="1"/>
                <p:nvPr/>
              </p:nvSpPr>
              <p:spPr>
                <a:xfrm rot="20031795">
                  <a:off x="1893431" y="17258669"/>
                  <a:ext cx="234462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/>
                  <a:r>
                    <a:rPr lang="en-US" sz="24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Unfertilized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221F442-6B21-F360-A78F-521F16DA3798}"/>
                    </a:ext>
                  </a:extLst>
                </p:cNvPr>
                <p:cNvSpPr txBox="1"/>
                <p:nvPr/>
              </p:nvSpPr>
              <p:spPr>
                <a:xfrm>
                  <a:off x="1370187" y="16113332"/>
                  <a:ext cx="234462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/>
                  <a:r>
                    <a:rPr lang="en-US" sz="2400">
                      <a:solidFill>
                        <a:srgbClr val="ED7D3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N-fertilized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4B9FAAB-B59F-BAA3-7FE4-3BD51AC358B0}"/>
                    </a:ext>
                  </a:extLst>
                </p:cNvPr>
                <p:cNvSpPr txBox="1"/>
                <p:nvPr/>
              </p:nvSpPr>
              <p:spPr>
                <a:xfrm>
                  <a:off x="169650" y="15456355"/>
                  <a:ext cx="9383874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2743200">
                    <a:defRPr/>
                  </a:pPr>
                  <a:r>
                    <a:rPr lang="en-US" sz="3000" kern="1400" spc="-15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Theorical model for tropical grass-legume mixtures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A051241-6B80-01E4-9BCE-704A19432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67200" y="16759662"/>
                  <a:ext cx="4350498" cy="193875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00961927-A79F-8BE7-5AB4-35646EA0D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93092" y="16795850"/>
                  <a:ext cx="3354275" cy="1805955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FC219F4-FF35-8D2C-BCE1-6B83C0A7C243}"/>
                    </a:ext>
                  </a:extLst>
                </p:cNvPr>
                <p:cNvSpPr txBox="1"/>
                <p:nvPr/>
              </p:nvSpPr>
              <p:spPr>
                <a:xfrm rot="20099127">
                  <a:off x="2332984" y="17736337"/>
                  <a:ext cx="249636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>
                    <a:defRPr/>
                  </a:pPr>
                  <a:r>
                    <a:rPr lang="en-US" sz="3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limitation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D6F4710-A613-16A5-3BE0-20BFE35D57D4}"/>
                    </a:ext>
                  </a:extLst>
                </p:cNvPr>
                <p:cNvSpPr txBox="1"/>
                <p:nvPr/>
              </p:nvSpPr>
              <p:spPr>
                <a:xfrm rot="1665920">
                  <a:off x="5330717" y="17814697"/>
                  <a:ext cx="457943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743200">
                    <a:defRPr/>
                  </a:pPr>
                  <a:r>
                    <a:rPr lang="en-US" sz="3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Physiological limitation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B4F7404-6285-1EDE-0370-C4089879B1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4220" y="16126945"/>
                  <a:ext cx="0" cy="3413841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6F571B2-A4C0-A76F-BD74-B72CA4418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096" y="19540784"/>
                  <a:ext cx="7712550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16A5290-9949-4F14-1762-747F55A8117D}"/>
                  </a:ext>
                </a:extLst>
              </p:cNvPr>
              <p:cNvSpPr/>
              <p:nvPr/>
            </p:nvSpPr>
            <p:spPr>
              <a:xfrm>
                <a:off x="22708322" y="7501769"/>
                <a:ext cx="1672191" cy="33450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optimum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F7A9E52-1B8B-70A0-B20D-096C1454123E}"/>
                </a:ext>
              </a:extLst>
            </p:cNvPr>
            <p:cNvSpPr/>
            <p:nvPr/>
          </p:nvSpPr>
          <p:spPr>
            <a:xfrm>
              <a:off x="9228953" y="5179126"/>
              <a:ext cx="18230517" cy="6813580"/>
            </a:xfrm>
            <a:prstGeom prst="rect">
              <a:avLst/>
            </a:prstGeom>
            <a:noFill/>
            <a:ln w="76200">
              <a:solidFill>
                <a:srgbClr val="F88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47B424-20DA-C77D-3115-061896842863}"/>
              </a:ext>
            </a:extLst>
          </p:cNvPr>
          <p:cNvCxnSpPr>
            <a:cxnSpLocks/>
          </p:cNvCxnSpPr>
          <p:nvPr/>
        </p:nvCxnSpPr>
        <p:spPr>
          <a:xfrm flipV="1">
            <a:off x="10681812" y="14287225"/>
            <a:ext cx="4329015" cy="2100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645ED16-5426-C655-EF4C-24E623EA73EA}"/>
              </a:ext>
            </a:extLst>
          </p:cNvPr>
          <p:cNvCxnSpPr>
            <a:cxnSpLocks/>
          </p:cNvCxnSpPr>
          <p:nvPr/>
        </p:nvCxnSpPr>
        <p:spPr>
          <a:xfrm flipH="1" flipV="1">
            <a:off x="23702561" y="13825980"/>
            <a:ext cx="3289548" cy="174629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1EC025D-5223-E4F7-2F20-9E4BDD0CCC5B}"/>
              </a:ext>
            </a:extLst>
          </p:cNvPr>
          <p:cNvGrpSpPr/>
          <p:nvPr/>
        </p:nvGrpSpPr>
        <p:grpSpPr>
          <a:xfrm>
            <a:off x="9170546" y="18210367"/>
            <a:ext cx="18230517" cy="6813580"/>
            <a:chOff x="9170546" y="12437917"/>
            <a:chExt cx="18230517" cy="681358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0F80-7E63-927D-54FC-9215A14920A9}"/>
                </a:ext>
              </a:extLst>
            </p:cNvPr>
            <p:cNvSpPr txBox="1"/>
            <p:nvPr/>
          </p:nvSpPr>
          <p:spPr>
            <a:xfrm>
              <a:off x="9974381" y="12604502"/>
              <a:ext cx="1683050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</a:pPr>
              <a:r>
                <a:rPr lang="en-US" sz="6000" b="1">
                  <a:solidFill>
                    <a:srgbClr val="0021A5"/>
                  </a:solidFill>
                  <a:latin typeface="Arial"/>
                  <a:ea typeface="+mj-ea"/>
                  <a:cs typeface="Arial"/>
                </a:rPr>
                <a:t>Plant-animal interactions</a:t>
              </a:r>
              <a:endParaRPr lang="en-US" sz="6000" b="1">
                <a:solidFill>
                  <a:srgbClr val="0021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052FE7A-67B7-5118-7B1C-1436C12CA4F5}"/>
                </a:ext>
              </a:extLst>
            </p:cNvPr>
            <p:cNvSpPr/>
            <p:nvPr/>
          </p:nvSpPr>
          <p:spPr>
            <a:xfrm>
              <a:off x="9170546" y="12437917"/>
              <a:ext cx="18230517" cy="6813580"/>
            </a:xfrm>
            <a:prstGeom prst="rect">
              <a:avLst/>
            </a:prstGeom>
            <a:noFill/>
            <a:ln w="76200">
              <a:solidFill>
                <a:srgbClr val="F88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F0EEC69-C5B2-18FF-220D-D7EABC9F93DA}"/>
                </a:ext>
              </a:extLst>
            </p:cNvPr>
            <p:cNvSpPr txBox="1"/>
            <p:nvPr/>
          </p:nvSpPr>
          <p:spPr>
            <a:xfrm>
              <a:off x="16970320" y="14086585"/>
              <a:ext cx="9517641" cy="304698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857250" indent="-857250" defTabSz="2743200">
                <a:spcAft>
                  <a:spcPts val="3600"/>
                </a:spcAft>
                <a:buFont typeface="Arial" panose="020B0604020202020204" pitchFamily="34" charset="0"/>
                <a:buChar char="•"/>
                <a:tabLst>
                  <a:tab pos="0" algn="l"/>
                </a:tabLst>
                <a:defRPr/>
              </a:pPr>
              <a:r>
                <a:rPr lang="en-US" sz="5400" b="1">
                  <a:solidFill>
                    <a:srgbClr val="0021A5"/>
                  </a:solidFill>
                  <a:latin typeface="Arial"/>
                  <a:cs typeface="Arial"/>
                </a:rPr>
                <a:t>cattle select for legume </a:t>
              </a:r>
            </a:p>
            <a:p>
              <a:pPr marL="857250" indent="-857250" defTabSz="2743200">
                <a:spcAft>
                  <a:spcPts val="3600"/>
                </a:spcAft>
                <a:buFont typeface="Arial" panose="020B0604020202020204" pitchFamily="34" charset="0"/>
                <a:buChar char="•"/>
                <a:tabLst>
                  <a:tab pos="0" algn="l"/>
                </a:tabLst>
                <a:defRPr/>
              </a:pPr>
              <a:r>
                <a:rPr lang="en-US" sz="5400" b="1">
                  <a:solidFill>
                    <a:srgbClr val="0021A5"/>
                  </a:solidFill>
                  <a:latin typeface="Arial"/>
                  <a:cs typeface="Arial"/>
                </a:rPr>
                <a:t>30 - 40% in pasture, 60 - 70% in diet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22DB728-C263-AF63-A760-68E4CBC4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390" t="26892" r="34314" b="4510"/>
            <a:stretch/>
          </p:blipFill>
          <p:spPr>
            <a:xfrm>
              <a:off x="9737538" y="13504803"/>
              <a:ext cx="7037805" cy="5508725"/>
            </a:xfrm>
            <a:prstGeom prst="rect">
              <a:avLst/>
            </a:prstGeom>
          </p:spPr>
        </p:pic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5966D04-10AD-A9A5-9F8D-6785D56F76FE}"/>
              </a:ext>
            </a:extLst>
          </p:cNvPr>
          <p:cNvCxnSpPr/>
          <p:nvPr/>
        </p:nvCxnSpPr>
        <p:spPr>
          <a:xfrm flipV="1">
            <a:off x="10946497" y="28263254"/>
            <a:ext cx="3662220" cy="2084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F68B79C-33ED-DB2A-9BBE-D221BDFF241C}"/>
              </a:ext>
            </a:extLst>
          </p:cNvPr>
          <p:cNvCxnSpPr>
            <a:cxnSpLocks/>
          </p:cNvCxnSpPr>
          <p:nvPr/>
        </p:nvCxnSpPr>
        <p:spPr>
          <a:xfrm flipV="1">
            <a:off x="20464553" y="28510799"/>
            <a:ext cx="3463197" cy="19687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itle 1">
            <a:extLst>
              <a:ext uri="{FF2B5EF4-FFF2-40B4-BE49-F238E27FC236}">
                <a16:creationId xmlns:a16="http://schemas.microsoft.com/office/drawing/2014/main" id="{4D7959C2-BECA-18C5-A634-E357200414A3}"/>
              </a:ext>
            </a:extLst>
          </p:cNvPr>
          <p:cNvSpPr txBox="1">
            <a:spLocks/>
          </p:cNvSpPr>
          <p:nvPr/>
        </p:nvSpPr>
        <p:spPr>
          <a:xfrm>
            <a:off x="9467907" y="6740459"/>
            <a:ext cx="17524202" cy="3352209"/>
          </a:xfr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0" b="1" i="0" kern="1200" cap="none" baseline="0">
                <a:solidFill>
                  <a:srgbClr val="0021A5"/>
                </a:solidFill>
                <a:latin typeface="Gentona Boo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/>
                <a:cs typeface="Arial"/>
              </a:rPr>
              <a:t>How much legume do we need in the pasture to maximize primary and secondary production of warm-climate grazing systems?</a:t>
            </a:r>
          </a:p>
        </p:txBody>
      </p:sp>
    </p:spTree>
    <p:extLst>
      <p:ext uri="{BB962C8B-B14F-4D97-AF65-F5344CB8AC3E}">
        <p14:creationId xmlns:p14="http://schemas.microsoft.com/office/powerpoint/2010/main" val="4319871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3BCB8E4-70FB-BE48-A9B3-FA5F1E9C0E16}" vid="{E6F977B9-524D-D648-912A-1EDBD38E38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IFAS_BetterPosterTemplate-1</Template>
  <TotalTime>0</TotalTime>
  <Words>456</Words>
  <Application>Microsoft Office PowerPoint</Application>
  <PresentationFormat>Custom</PresentationFormat>
  <Paragraphs>75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Gentona Book</vt:lpstr>
      <vt:lpstr>Calibri</vt:lpstr>
      <vt:lpstr>Univers</vt:lpstr>
      <vt:lpstr>Custom Design</vt:lpstr>
      <vt:lpstr>Toward an optimum legume proportion in grass-legume pastures: from radiation use efficiency to animal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Rusch</dc:creator>
  <cp:lastModifiedBy>Reviewer</cp:lastModifiedBy>
  <cp:revision>39</cp:revision>
  <cp:lastPrinted>2021-11-03T21:21:34Z</cp:lastPrinted>
  <dcterms:created xsi:type="dcterms:W3CDTF">2021-09-19T16:42:21Z</dcterms:created>
  <dcterms:modified xsi:type="dcterms:W3CDTF">2023-11-08T12:17:36Z</dcterms:modified>
</cp:coreProperties>
</file>