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0" r:id="rId5"/>
    <p:sldId id="261" r:id="rId6"/>
    <p:sldId id="258" r:id="rId7"/>
    <p:sldId id="259" r:id="rId8"/>
    <p:sldId id="262" r:id="rId9"/>
    <p:sldId id="263" r:id="rId10"/>
    <p:sldId id="264" r:id="rId11"/>
    <p:sldId id="265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66" r:id="rId23"/>
    <p:sldId id="279" r:id="rId24"/>
    <p:sldId id="280" r:id="rId25"/>
    <p:sldId id="281" r:id="rId26"/>
    <p:sldId id="282" r:id="rId27"/>
    <p:sldId id="283" r:id="rId28"/>
    <p:sldId id="286" r:id="rId29"/>
    <p:sldId id="285" r:id="rId30"/>
    <p:sldId id="287" r:id="rId31"/>
    <p:sldId id="288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84" r:id="rId41"/>
    <p:sldId id="289" r:id="rId42"/>
    <p:sldId id="290" r:id="rId43"/>
    <p:sldId id="29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33" autoAdjust="0"/>
  </p:normalViewPr>
  <p:slideViewPr>
    <p:cSldViewPr snapToGrid="0">
      <p:cViewPr varScale="1">
        <p:scale>
          <a:sx n="103" d="100"/>
          <a:sy n="103" d="100"/>
        </p:scale>
        <p:origin x="138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0439-EC6B-4D99-83DF-3E6DC9A8D82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F39E-49FD-4789-982E-45BCFFAB2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8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0439-EC6B-4D99-83DF-3E6DC9A8D82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F39E-49FD-4789-982E-45BCFFAB2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55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0439-EC6B-4D99-83DF-3E6DC9A8D82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F39E-49FD-4789-982E-45BCFFAB2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2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0439-EC6B-4D99-83DF-3E6DC9A8D82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F39E-49FD-4789-982E-45BCFFAB2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76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0439-EC6B-4D99-83DF-3E6DC9A8D82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F39E-49FD-4789-982E-45BCFFAB2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9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0439-EC6B-4D99-83DF-3E6DC9A8D82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F39E-49FD-4789-982E-45BCFFAB2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1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0439-EC6B-4D99-83DF-3E6DC9A8D82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F39E-49FD-4789-982E-45BCFFAB2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6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0439-EC6B-4D99-83DF-3E6DC9A8D82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F39E-49FD-4789-982E-45BCFFAB2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2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0439-EC6B-4D99-83DF-3E6DC9A8D82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F39E-49FD-4789-982E-45BCFFAB2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0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0439-EC6B-4D99-83DF-3E6DC9A8D82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F39E-49FD-4789-982E-45BCFFAB2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98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0439-EC6B-4D99-83DF-3E6DC9A8D82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F39E-49FD-4789-982E-45BCFFAB2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1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D0439-EC6B-4D99-83DF-3E6DC9A8D82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AF39E-49FD-4789-982E-45BCFFAB2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9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image" Target="../media/image51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69.jpeg"/><Relationship Id="rId5" Type="http://schemas.openxmlformats.org/officeDocument/2006/relationships/image" Target="../media/image64.jpeg"/><Relationship Id="rId10" Type="http://schemas.openxmlformats.org/officeDocument/2006/relationships/image" Target="../media/image68.jpe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mailto:jdyer@mainepotatoes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jp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g"/><Relationship Id="rId10" Type="http://schemas.openxmlformats.org/officeDocument/2006/relationships/image" Target="../media/image9.jpeg"/><Relationship Id="rId4" Type="http://schemas.openxmlformats.org/officeDocument/2006/relationships/image" Target="../media/image4.jpg"/><Relationship Id="rId9" Type="http://schemas.openxmlformats.org/officeDocument/2006/relationships/image" Target="../media/image8.jpeg"/><Relationship Id="rId1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Pulse Crops in Maine Potato Rotations - My $0.02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Jake Dyer</a:t>
            </a:r>
          </a:p>
          <a:p>
            <a:r>
              <a:rPr lang="en-US" dirty="0" smtClean="0"/>
              <a:t>Maine Potato Board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6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994704"/>
              </p:ext>
            </p:extLst>
          </p:nvPr>
        </p:nvGraphicFramePr>
        <p:xfrm>
          <a:off x="1649380" y="1808747"/>
          <a:ext cx="8893240" cy="324050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778648"/>
                <a:gridCol w="1778648"/>
                <a:gridCol w="1778648"/>
                <a:gridCol w="1778648"/>
                <a:gridCol w="1778648"/>
              </a:tblGrid>
              <a:tr h="9660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Variety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Harvest </a:t>
                      </a:r>
                      <a:r>
                        <a:rPr lang="en-US" sz="1800" dirty="0" smtClean="0">
                          <a:effectLst/>
                        </a:rPr>
                        <a:t>Moisture 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Yield (#/A)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Yield @ 14%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Bushels/A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68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AC Agassiz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15.9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3151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3081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51.4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68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Jetset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13.9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4078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4082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68.0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68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SW Midas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15.7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3791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3716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61.9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68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Nette 2010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14.1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4094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4090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68.2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– 1</a:t>
            </a:r>
            <a:r>
              <a:rPr lang="en-US" baseline="30000" dirty="0"/>
              <a:t>st</a:t>
            </a:r>
            <a:r>
              <a:rPr lang="en-US" dirty="0"/>
              <a:t> go at OG Yellow Peas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– Replicated Plot Trials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Planted at University of Maine Aroostook </a:t>
            </a:r>
            <a:r>
              <a:rPr lang="en-US" dirty="0" smtClean="0"/>
              <a:t>Farm</a:t>
            </a:r>
          </a:p>
          <a:p>
            <a:r>
              <a:rPr lang="en-US" dirty="0" smtClean="0"/>
              <a:t>Kabuli Chickpea, Small Red Lentil, Yellow Field Pea</a:t>
            </a:r>
          </a:p>
          <a:p>
            <a:pPr marL="457200" lvl="1" indent="0">
              <a:buNone/>
            </a:pPr>
            <a:r>
              <a:rPr lang="en-US" u="sng" dirty="0" smtClean="0"/>
              <a:t>Strip </a:t>
            </a:r>
            <a:r>
              <a:rPr lang="en-US" u="sng" dirty="0"/>
              <a:t>trial to </a:t>
            </a:r>
            <a:r>
              <a:rPr lang="en-US" u="sng" dirty="0" smtClean="0"/>
              <a:t>evaluate:</a:t>
            </a:r>
          </a:p>
          <a:p>
            <a:pPr lvl="1"/>
            <a:r>
              <a:rPr lang="en-US" sz="2400" dirty="0" smtClean="0"/>
              <a:t>Production </a:t>
            </a:r>
            <a:r>
              <a:rPr lang="en-US" sz="2400" dirty="0"/>
              <a:t>practices – population, weed control, </a:t>
            </a:r>
            <a:r>
              <a:rPr lang="en-US" sz="2400" dirty="0" err="1" smtClean="0"/>
              <a:t>harvestability</a:t>
            </a:r>
            <a:endParaRPr lang="en-US" dirty="0"/>
          </a:p>
          <a:p>
            <a:pPr lvl="1"/>
            <a:r>
              <a:rPr lang="en-US" dirty="0" smtClean="0"/>
              <a:t>Yield potential</a:t>
            </a:r>
          </a:p>
          <a:p>
            <a:pPr lvl="1"/>
            <a:r>
              <a:rPr lang="en-US" dirty="0" smtClean="0"/>
              <a:t>Disease </a:t>
            </a:r>
            <a:r>
              <a:rPr lang="en-US" dirty="0"/>
              <a:t>incidence and </a:t>
            </a:r>
            <a:r>
              <a:rPr lang="en-US" dirty="0" smtClean="0"/>
              <a:t>severity</a:t>
            </a:r>
          </a:p>
          <a:p>
            <a:pPr lvl="1"/>
            <a:r>
              <a:rPr lang="en-US" dirty="0" smtClean="0"/>
              <a:t>Compatibility </a:t>
            </a:r>
            <a:r>
              <a:rPr lang="en-US" dirty="0"/>
              <a:t>with potato/grain </a:t>
            </a:r>
            <a:r>
              <a:rPr lang="en-US" dirty="0" smtClean="0"/>
              <a:t>rotation</a:t>
            </a:r>
          </a:p>
          <a:p>
            <a:pPr marL="457200" lvl="1" indent="0">
              <a:buNone/>
            </a:pPr>
            <a:r>
              <a:rPr lang="en-US" u="sng" dirty="0" smtClean="0"/>
              <a:t>Project Details:</a:t>
            </a:r>
          </a:p>
          <a:p>
            <a:pPr lvl="1"/>
            <a:r>
              <a:rPr lang="en-US" dirty="0" smtClean="0"/>
              <a:t>Previous Crop:  Potato</a:t>
            </a:r>
          </a:p>
          <a:p>
            <a:pPr lvl="1"/>
            <a:r>
              <a:rPr lang="en-US" dirty="0" smtClean="0"/>
              <a:t>Soil Type:  Caribou Loam</a:t>
            </a:r>
          </a:p>
          <a:p>
            <a:pPr lvl="1"/>
            <a:r>
              <a:rPr lang="en-US" dirty="0" smtClean="0"/>
              <a:t>pH:  5.8, OM:  3.4%, P &amp; K sufficient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0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– Replicated Plot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RCBD – 6 reps - 6’ X 25’ plot dimensions – </a:t>
            </a:r>
            <a:r>
              <a:rPr lang="en-US" sz="2400" dirty="0" err="1" smtClean="0"/>
              <a:t>Hege</a:t>
            </a:r>
            <a:r>
              <a:rPr lang="en-US" sz="2400" dirty="0" smtClean="0"/>
              <a:t> cone seeder 7” RS</a:t>
            </a:r>
          </a:p>
          <a:p>
            <a:pPr marL="0" indent="0">
              <a:buNone/>
            </a:pPr>
            <a:r>
              <a:rPr lang="en-US" sz="2400" dirty="0"/>
              <a:t>Planting Date – May 19</a:t>
            </a:r>
          </a:p>
          <a:p>
            <a:pPr marL="0" indent="0">
              <a:buNone/>
            </a:pPr>
            <a:r>
              <a:rPr lang="en-US" sz="2400" dirty="0" smtClean="0"/>
              <a:t>Production methods based on publications from NDSU and SPG</a:t>
            </a:r>
          </a:p>
          <a:p>
            <a:pPr marL="0" indent="0">
              <a:buNone/>
            </a:pPr>
            <a:r>
              <a:rPr lang="en-US" sz="2400" dirty="0" smtClean="0"/>
              <a:t>Seeding Information</a:t>
            </a:r>
          </a:p>
          <a:p>
            <a:pPr lvl="1"/>
            <a:r>
              <a:rPr lang="en-US" dirty="0" smtClean="0"/>
              <a:t>Kabuli Chickpea (</a:t>
            </a:r>
            <a:r>
              <a:rPr lang="en-US" i="1" dirty="0" smtClean="0"/>
              <a:t>var. Frontier) – </a:t>
            </a:r>
            <a:r>
              <a:rPr lang="en-US" dirty="0" smtClean="0"/>
              <a:t>9 </a:t>
            </a:r>
            <a:r>
              <a:rPr lang="en-US" dirty="0" err="1" smtClean="0"/>
              <a:t>pl</a:t>
            </a:r>
            <a:r>
              <a:rPr lang="en-US" dirty="0" smtClean="0"/>
              <a:t>/ft² - 250 </a:t>
            </a:r>
            <a:r>
              <a:rPr lang="en-US" dirty="0" err="1" smtClean="0"/>
              <a:t>lb</a:t>
            </a:r>
            <a:r>
              <a:rPr lang="en-US" dirty="0" smtClean="0"/>
              <a:t>/a – </a:t>
            </a:r>
            <a:r>
              <a:rPr lang="en-US" dirty="0" err="1" smtClean="0"/>
              <a:t>ApronMaxx</a:t>
            </a:r>
            <a:r>
              <a:rPr lang="en-US" dirty="0" smtClean="0"/>
              <a:t> + </a:t>
            </a:r>
            <a:r>
              <a:rPr lang="en-US" dirty="0" err="1" smtClean="0"/>
              <a:t>Mertect</a:t>
            </a:r>
            <a:endParaRPr lang="en-US" i="1" dirty="0" smtClean="0"/>
          </a:p>
          <a:p>
            <a:pPr lvl="1"/>
            <a:r>
              <a:rPr lang="en-US" dirty="0" smtClean="0"/>
              <a:t>Small Red Lentil </a:t>
            </a:r>
            <a:r>
              <a:rPr lang="en-US" i="1" dirty="0" smtClean="0"/>
              <a:t>(var. Maxim CL)</a:t>
            </a:r>
            <a:r>
              <a:rPr lang="en-US" dirty="0" smtClean="0"/>
              <a:t> – 13.5 </a:t>
            </a:r>
            <a:r>
              <a:rPr lang="en-US" dirty="0" err="1" smtClean="0"/>
              <a:t>pl</a:t>
            </a:r>
            <a:r>
              <a:rPr lang="en-US" dirty="0" smtClean="0"/>
              <a:t>/ft² - 59 </a:t>
            </a:r>
            <a:r>
              <a:rPr lang="en-US" dirty="0" err="1" smtClean="0"/>
              <a:t>lb</a:t>
            </a:r>
            <a:r>
              <a:rPr lang="en-US" dirty="0" smtClean="0"/>
              <a:t>/a – </a:t>
            </a:r>
            <a:r>
              <a:rPr lang="en-US" dirty="0" err="1" smtClean="0"/>
              <a:t>ApronMaxx</a:t>
            </a:r>
            <a:endParaRPr lang="en-US" i="1" dirty="0" smtClean="0"/>
          </a:p>
          <a:p>
            <a:pPr lvl="1"/>
            <a:r>
              <a:rPr lang="en-US" dirty="0" smtClean="0"/>
              <a:t>Yellow Field Pea </a:t>
            </a:r>
            <a:r>
              <a:rPr lang="en-US" i="1" dirty="0" smtClean="0"/>
              <a:t>(var. </a:t>
            </a:r>
            <a:r>
              <a:rPr lang="en-US" i="1" dirty="0" err="1" smtClean="0"/>
              <a:t>Jetset</a:t>
            </a:r>
            <a:r>
              <a:rPr lang="en-US" i="1" dirty="0" smtClean="0"/>
              <a:t>) </a:t>
            </a:r>
            <a:r>
              <a:rPr lang="en-US" dirty="0" smtClean="0"/>
              <a:t>- 4 </a:t>
            </a:r>
            <a:r>
              <a:rPr lang="en-US" dirty="0" err="1" smtClean="0"/>
              <a:t>pl</a:t>
            </a:r>
            <a:r>
              <a:rPr lang="en-US" dirty="0" smtClean="0"/>
              <a:t>/ft² - 204 </a:t>
            </a:r>
            <a:r>
              <a:rPr lang="en-US" dirty="0" err="1" smtClean="0"/>
              <a:t>lb</a:t>
            </a:r>
            <a:r>
              <a:rPr lang="en-US" dirty="0" smtClean="0"/>
              <a:t>/a – </a:t>
            </a:r>
            <a:r>
              <a:rPr lang="en-US" dirty="0" err="1" smtClean="0"/>
              <a:t>ApronMaxx</a:t>
            </a:r>
            <a:endParaRPr lang="en-US" dirty="0"/>
          </a:p>
          <a:p>
            <a:pPr marL="0" indent="0">
              <a:buNone/>
            </a:pPr>
            <a:r>
              <a:rPr lang="en-US" sz="2400" dirty="0" smtClean="0"/>
              <a:t>Fertilizer – none</a:t>
            </a:r>
          </a:p>
          <a:p>
            <a:pPr marL="0" indent="0">
              <a:buNone/>
            </a:pPr>
            <a:r>
              <a:rPr lang="en-US" sz="2400" dirty="0" smtClean="0"/>
              <a:t>Herbicide – CP/FP =  5oz/a Spartan Charge + 1.33 </a:t>
            </a:r>
            <a:r>
              <a:rPr lang="en-US" sz="2400" dirty="0" err="1" smtClean="0"/>
              <a:t>pt</a:t>
            </a:r>
            <a:r>
              <a:rPr lang="en-US" sz="2400" dirty="0" smtClean="0"/>
              <a:t>/acre Dual II Magnum - PRE</a:t>
            </a:r>
          </a:p>
          <a:p>
            <a:pPr marL="0" indent="0">
              <a:buNone/>
            </a:pPr>
            <a:r>
              <a:rPr lang="en-US" dirty="0" smtClean="0"/>
              <a:t>             </a:t>
            </a:r>
            <a:r>
              <a:rPr lang="en-US" sz="2400" dirty="0"/>
              <a:t> </a:t>
            </a:r>
            <a:r>
              <a:rPr lang="en-US" sz="2400" dirty="0" smtClean="0"/>
              <a:t>  – Lentil = 6oz/a Beyond (</a:t>
            </a:r>
            <a:r>
              <a:rPr lang="en-US" sz="2400" dirty="0" err="1" smtClean="0"/>
              <a:t>imazamox</a:t>
            </a:r>
            <a:r>
              <a:rPr lang="en-US" sz="2400" dirty="0" smtClean="0"/>
              <a:t>) - POST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03" y="329514"/>
            <a:ext cx="3015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Chickpea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18" y="1197941"/>
            <a:ext cx="2697480" cy="2023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703" y="3575417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June 07 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44" y="860756"/>
            <a:ext cx="2082624" cy="2705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5344" y="3575417"/>
            <a:ext cx="2276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June 23 </a:t>
            </a:r>
          </a:p>
          <a:p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58" y="852734"/>
            <a:ext cx="2085616" cy="27066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94414" y="3575417"/>
            <a:ext cx="2085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July 06 </a:t>
            </a:r>
          </a:p>
          <a:p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477" y="860755"/>
            <a:ext cx="2084174" cy="27055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86477" y="3649362"/>
            <a:ext cx="1753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July 22 (64 DAP)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60" y="4040242"/>
            <a:ext cx="3383740" cy="25378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0703" y="4570480"/>
            <a:ext cx="5733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Slow to develop competitive canopy – early weed control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Flowering began - July 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Pods beginning to develop – July 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Bravo applications to prevent foliar diseases</a:t>
            </a:r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8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941" y="329512"/>
            <a:ext cx="301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Chickpea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32" y="1260647"/>
            <a:ext cx="2704071" cy="2028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2050" y="1258413"/>
            <a:ext cx="2706624" cy="2029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5403" y="1258413"/>
            <a:ext cx="2706624" cy="2029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7938" y="1258413"/>
            <a:ext cx="2706624" cy="2029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2084" y="4259539"/>
            <a:ext cx="2706624" cy="2029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4049" y="4259539"/>
            <a:ext cx="2706624" cy="20299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10412" y="6614560"/>
            <a:ext cx="2029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October 20 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892377" y="6614559"/>
            <a:ext cx="1837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October 20 (154 DAP)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78941" y="3626709"/>
            <a:ext cx="1861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August 22 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263730" y="3588150"/>
            <a:ext cx="2029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September 23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78941" y="4397360"/>
            <a:ext cx="41024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Strong indeterminate – flowering continuously since July 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Dense canopy – very difficult to penetrate – low airflow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Frost tolerant – should have desiccated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Hand harvest on October 20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227" y="288324"/>
            <a:ext cx="2207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Lentil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99" y="1149872"/>
            <a:ext cx="2706624" cy="2029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471" y="811543"/>
            <a:ext cx="2010032" cy="2706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227" y="3518167"/>
            <a:ext cx="2029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June 07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319849" y="3518167"/>
            <a:ext cx="1672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June 23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2131" y="1149871"/>
            <a:ext cx="2706624" cy="20299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20459" y="3518167"/>
            <a:ext cx="1548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July 05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383" y="811544"/>
            <a:ext cx="2029968" cy="27066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23383" y="3518167"/>
            <a:ext cx="1491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July 22 (64 DAP)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087" y="4056603"/>
            <a:ext cx="3383280" cy="25374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4227" y="4448170"/>
            <a:ext cx="4530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Slow to develop competitive canopy – should have used Dual II pre-emerge in addition to Beyond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Flowering began – July 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Pods began to develop – July 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Bravo applications to prevent foliar disease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990" y="296564"/>
            <a:ext cx="2907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Lentil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2" y="1158112"/>
            <a:ext cx="2706624" cy="2029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990" y="3526408"/>
            <a:ext cx="1993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Aug 01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46" y="819782"/>
            <a:ext cx="2029968" cy="2733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3945" y="3553253"/>
            <a:ext cx="144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Aug 04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3574" y="1158110"/>
            <a:ext cx="2706624" cy="20299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1902" y="3553253"/>
            <a:ext cx="2196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Aug 22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1530" y="1184957"/>
            <a:ext cx="2706624" cy="20299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69858" y="3553253"/>
            <a:ext cx="122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Aug 29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2535" y="4073477"/>
            <a:ext cx="2429770" cy="22248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44982" y="6378184"/>
            <a:ext cx="2669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Sept 23 (127 DAP)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45990" y="4170252"/>
            <a:ext cx="49509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White mold progression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Limited efficacy of registered fungicides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Dense canopy – low penetration – low air flow – long flowering period</a:t>
            </a:r>
          </a:p>
          <a:p>
            <a:r>
              <a:rPr lang="en-US" dirty="0" smtClean="0"/>
              <a:t>Harvest on September 29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harvest losses due to shatter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2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324" y="378940"/>
            <a:ext cx="2199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Field Pea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004" y="1240488"/>
            <a:ext cx="2706624" cy="2029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8324" y="3608784"/>
            <a:ext cx="1771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June 07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5992" y="1240487"/>
            <a:ext cx="2706626" cy="2029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4320" y="3655580"/>
            <a:ext cx="2117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June 16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1989" y="1240487"/>
            <a:ext cx="2706625" cy="20299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20317" y="3655580"/>
            <a:ext cx="1556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July 05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780" y="902158"/>
            <a:ext cx="3459892" cy="27066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16780" y="3655580"/>
            <a:ext cx="173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July 22 (64 DAP)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3718" y="3484415"/>
            <a:ext cx="2533135" cy="38040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8324" y="4370782"/>
            <a:ext cx="47959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Develop much faster than chickpea or lentil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Canopy closed by start of flowering – July 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Determinate type – flowering complete in 17 days – matures evenly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Foliar fungicides were not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4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62" y="378940"/>
            <a:ext cx="2504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Field Pea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298" y="1240488"/>
            <a:ext cx="2706624" cy="2029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030" y="3608784"/>
            <a:ext cx="1787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Aug 01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90" y="902159"/>
            <a:ext cx="3608834" cy="2706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60" y="902159"/>
            <a:ext cx="3703311" cy="4253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0290" y="3608783"/>
            <a:ext cx="2274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Aug 01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08454" y="4572000"/>
            <a:ext cx="56511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Semi leafless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Bred so that leaflets are reduced to tendrils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Tendrils support adjacent plants – decreased lodging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Less foliage allows increased airflow through canopy</a:t>
            </a:r>
          </a:p>
          <a:p>
            <a:r>
              <a:rPr lang="en-US" dirty="0" smtClean="0"/>
              <a:t>Harvested on August 16 (89 DAP)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Minor lodging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5-7% harvest loss due to shatter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4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891819"/>
              </p:ext>
            </p:extLst>
          </p:nvPr>
        </p:nvGraphicFramePr>
        <p:xfrm>
          <a:off x="838200" y="1690688"/>
          <a:ext cx="9300730" cy="3245466"/>
        </p:xfrm>
        <a:graphic>
          <a:graphicData uri="http://schemas.openxmlformats.org/drawingml/2006/table">
            <a:tbl>
              <a:tblPr/>
              <a:tblGrid>
                <a:gridCol w="1052293"/>
                <a:gridCol w="1052293"/>
                <a:gridCol w="1227674"/>
                <a:gridCol w="1096138"/>
                <a:gridCol w="1227674"/>
                <a:gridCol w="1096138"/>
                <a:gridCol w="1216713"/>
                <a:gridCol w="1331807"/>
              </a:tblGrid>
              <a:tr h="139091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Moisture at Cleaning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Yield at Cleaning Moisture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Safe Storage Moisture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Yield at Storage Moisture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Yield at Storage Moisture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2013-2015 US Average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363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Lbs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Lbs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Bu/A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Lbs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Bu/A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63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3422.6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3685.0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1851¹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63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CHICKP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1842.6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1895.5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1388²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3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LENTIL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1829.6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1843.8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1295³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38200" y="5161598"/>
            <a:ext cx="8036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¹ID, MT, ND, OR, WA  ²CA, ID, MT, NE, ND, OR, SD, WA  ³ID, MT, ND, OR, WA</a:t>
            </a:r>
          </a:p>
          <a:p>
            <a:r>
              <a:rPr lang="en-US" sz="1400" b="1" dirty="0" smtClean="0"/>
              <a:t>Source:  Crop Production 2015 Summary (Jan 2016).  USDA, NASS</a:t>
            </a:r>
            <a:endParaRPr lang="en-US" sz="1400" b="1" dirty="0"/>
          </a:p>
        </p:txBody>
      </p:sp>
      <p:sp>
        <p:nvSpPr>
          <p:cNvPr id="10" name="Oval 9"/>
          <p:cNvSpPr/>
          <p:nvPr/>
        </p:nvSpPr>
        <p:spPr>
          <a:xfrm>
            <a:off x="5188982" y="2869942"/>
            <a:ext cx="1390919" cy="22916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52295" y="2869942"/>
            <a:ext cx="1390918" cy="22916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2001 - </a:t>
            </a:r>
            <a:r>
              <a:rPr lang="en-US" dirty="0" err="1" smtClean="0"/>
              <a:t>UMaine</a:t>
            </a:r>
            <a:r>
              <a:rPr lang="en-US" dirty="0"/>
              <a:t> </a:t>
            </a:r>
            <a:r>
              <a:rPr lang="en-US" dirty="0" smtClean="0"/>
              <a:t>BSc, Sustainable Agriculture</a:t>
            </a:r>
          </a:p>
          <a:p>
            <a:r>
              <a:rPr lang="en-US" dirty="0" smtClean="0"/>
              <a:t>1998-2015 - </a:t>
            </a:r>
            <a:r>
              <a:rPr lang="en-US" dirty="0" err="1" smtClean="0"/>
              <a:t>UMaine</a:t>
            </a:r>
            <a:r>
              <a:rPr lang="en-US" dirty="0" smtClean="0"/>
              <a:t> J.F. Witter Teaching and Research Center</a:t>
            </a:r>
          </a:p>
          <a:p>
            <a:pPr lvl="1"/>
            <a:r>
              <a:rPr lang="en-US" dirty="0" smtClean="0"/>
              <a:t>1998-2001 - Farm Laborer</a:t>
            </a:r>
          </a:p>
          <a:p>
            <a:pPr lvl="1"/>
            <a:r>
              <a:rPr lang="en-US" dirty="0" smtClean="0"/>
              <a:t>2001-2010 - Farm Facilities and Field Coordinator</a:t>
            </a:r>
          </a:p>
          <a:p>
            <a:pPr lvl="1"/>
            <a:r>
              <a:rPr lang="en-US" dirty="0" smtClean="0"/>
              <a:t>2010-2015 - Farm Superintendent</a:t>
            </a:r>
          </a:p>
          <a:p>
            <a:r>
              <a:rPr lang="en-US" dirty="0" smtClean="0"/>
              <a:t>2008 - Present - VP Benedicta Grain Co., LLC</a:t>
            </a:r>
          </a:p>
          <a:p>
            <a:pPr lvl="1"/>
            <a:r>
              <a:rPr lang="en-US" dirty="0" smtClean="0"/>
              <a:t>200 acres organic grain, buckwheat, and field pea</a:t>
            </a:r>
          </a:p>
          <a:p>
            <a:r>
              <a:rPr lang="en-US" dirty="0" smtClean="0"/>
              <a:t>2015 - Present </a:t>
            </a:r>
            <a:r>
              <a:rPr lang="en-US" dirty="0"/>
              <a:t>-</a:t>
            </a:r>
            <a:r>
              <a:rPr lang="en-US" dirty="0" smtClean="0"/>
              <a:t> MPB</a:t>
            </a:r>
          </a:p>
          <a:p>
            <a:pPr lvl="1"/>
            <a:r>
              <a:rPr lang="en-US" dirty="0" smtClean="0"/>
              <a:t>Agronomist/Crop and Variety Development Specialist</a:t>
            </a:r>
          </a:p>
          <a:p>
            <a:pPr lvl="2"/>
            <a:r>
              <a:rPr lang="en-US" dirty="0" smtClean="0"/>
              <a:t>Investigate cash crop options for 3+ year rotation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0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and Dirty Economics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4211151"/>
              </p:ext>
            </p:extLst>
          </p:nvPr>
        </p:nvGraphicFramePr>
        <p:xfrm>
          <a:off x="838200" y="1690688"/>
          <a:ext cx="9753601" cy="3771900"/>
        </p:xfrm>
        <a:graphic>
          <a:graphicData uri="http://schemas.openxmlformats.org/drawingml/2006/table">
            <a:tbl>
              <a:tblPr/>
              <a:tblGrid>
                <a:gridCol w="1897358"/>
                <a:gridCol w="1986295"/>
                <a:gridCol w="1986295"/>
                <a:gridCol w="1897358"/>
                <a:gridCol w="1986295"/>
              </a:tblGrid>
              <a:tr h="2315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CHICKP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LENTIL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OAT³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315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 ACRE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1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$112.00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$25.40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1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Inoculant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Herbicide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$2.78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Fungicide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$67.00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Fertilizer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$123.00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$228.00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$68.00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</a:tr>
              <a:tr h="231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YIELD¹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$/CWT²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3.94⁴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Gr. REV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$491.21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$492.96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$553.20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$149.72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ROInput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$368.21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$264.96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$485.20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$108.54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8200" y="5462588"/>
            <a:ext cx="8228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¹CWT/A  ²USDA/AMS Jan 2016  ³$7/</a:t>
            </a:r>
            <a:r>
              <a:rPr lang="en-US" dirty="0" err="1" smtClean="0"/>
              <a:t>bu</a:t>
            </a:r>
            <a:r>
              <a:rPr lang="en-US" dirty="0" smtClean="0"/>
              <a:t> seed, 38 </a:t>
            </a:r>
            <a:r>
              <a:rPr lang="en-US" dirty="0" err="1" smtClean="0"/>
              <a:t>lb</a:t>
            </a:r>
            <a:r>
              <a:rPr lang="en-US" dirty="0" smtClean="0"/>
              <a:t>/</a:t>
            </a:r>
            <a:r>
              <a:rPr lang="en-US" dirty="0" err="1" smtClean="0"/>
              <a:t>bu</a:t>
            </a:r>
            <a:r>
              <a:rPr lang="en-US" dirty="0" smtClean="0"/>
              <a:t>, 100 </a:t>
            </a:r>
            <a:r>
              <a:rPr lang="en-US" dirty="0" err="1" smtClean="0"/>
              <a:t>bu</a:t>
            </a:r>
            <a:r>
              <a:rPr lang="en-US" dirty="0" smtClean="0"/>
              <a:t>/a  ⁴$1.50/</a:t>
            </a:r>
            <a:r>
              <a:rPr lang="en-US" dirty="0" err="1" smtClean="0"/>
              <a:t>bu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4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– </a:t>
            </a:r>
            <a:r>
              <a:rPr lang="en-US" dirty="0" smtClean="0"/>
              <a:t>Black </a:t>
            </a:r>
            <a:r>
              <a:rPr lang="en-US" dirty="0"/>
              <a:t>Bean Scene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600" dirty="0"/>
              <a:t>Why Black Beans</a:t>
            </a:r>
            <a:r>
              <a:rPr lang="en-US" sz="3600" dirty="0" smtClean="0"/>
              <a:t>?</a:t>
            </a:r>
          </a:p>
          <a:p>
            <a:r>
              <a:rPr lang="en-US" dirty="0" smtClean="0"/>
              <a:t>Typically </a:t>
            </a:r>
            <a:r>
              <a:rPr lang="en-US" dirty="0"/>
              <a:t>produced in Northern areas</a:t>
            </a:r>
          </a:p>
          <a:p>
            <a:pPr marL="0" indent="0">
              <a:buNone/>
            </a:pPr>
            <a:r>
              <a:rPr lang="en-US" dirty="0"/>
              <a:t>	-ND, MI, NY, MB, ON</a:t>
            </a:r>
          </a:p>
          <a:p>
            <a:r>
              <a:rPr lang="en-US" dirty="0" smtClean="0"/>
              <a:t>Improved varieties</a:t>
            </a:r>
          </a:p>
          <a:p>
            <a:pPr lvl="1"/>
            <a:r>
              <a:rPr lang="en-US" dirty="0" smtClean="0"/>
              <a:t>Type II:  upright, short vine growth, suitable for narrow row and direct 	  	  		           harvest</a:t>
            </a:r>
          </a:p>
          <a:p>
            <a:pPr lvl="1"/>
            <a:r>
              <a:rPr lang="en-US" dirty="0" smtClean="0"/>
              <a:t>RM </a:t>
            </a:r>
            <a:r>
              <a:rPr lang="en-US" dirty="0"/>
              <a:t>≤ 100 </a:t>
            </a:r>
            <a:r>
              <a:rPr lang="en-US" dirty="0" smtClean="0"/>
              <a:t>days</a:t>
            </a:r>
          </a:p>
          <a:p>
            <a:pPr lvl="1"/>
            <a:r>
              <a:rPr lang="en-US" dirty="0" smtClean="0"/>
              <a:t>High </a:t>
            </a:r>
            <a:r>
              <a:rPr lang="en-US" dirty="0"/>
              <a:t>yield potential of up to 30 CWT/A – Irrigated</a:t>
            </a:r>
          </a:p>
          <a:p>
            <a:r>
              <a:rPr lang="en-US" dirty="0" smtClean="0"/>
              <a:t>Dark </a:t>
            </a:r>
            <a:r>
              <a:rPr lang="en-US" dirty="0"/>
              <a:t>seed color –  forgiving in event of wet conditions at harvest</a:t>
            </a:r>
          </a:p>
          <a:p>
            <a:r>
              <a:rPr lang="en-US" dirty="0" smtClean="0"/>
              <a:t>Small </a:t>
            </a:r>
            <a:r>
              <a:rPr lang="en-US" dirty="0"/>
              <a:t>seed size – can be planted and harvested with grain equipment</a:t>
            </a:r>
          </a:p>
          <a:p>
            <a:r>
              <a:rPr lang="en-US" dirty="0" smtClean="0"/>
              <a:t>High </a:t>
            </a:r>
            <a:r>
              <a:rPr lang="en-US" dirty="0"/>
              <a:t>potential return – 3 year average grower price $33/CWT</a:t>
            </a:r>
          </a:p>
          <a:p>
            <a:r>
              <a:rPr lang="en-US" dirty="0" smtClean="0"/>
              <a:t>Marketable </a:t>
            </a:r>
            <a:r>
              <a:rPr lang="en-US" dirty="0"/>
              <a:t>– NY buyer interested in working with Maine growers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29" y="1027906"/>
            <a:ext cx="3761437" cy="21823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8839196">
            <a:off x="9457392" y="2567809"/>
            <a:ext cx="16161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Michigan Bean Commission</a:t>
            </a:r>
          </a:p>
        </p:txBody>
      </p:sp>
    </p:spTree>
    <p:extLst>
      <p:ext uri="{BB962C8B-B14F-4D97-AF65-F5344CB8AC3E}">
        <p14:creationId xmlns:p14="http://schemas.microsoft.com/office/powerpoint/2010/main" val="356579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– Black Bean Scene	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680" y="1690688"/>
            <a:ext cx="4692535" cy="3516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1690688"/>
            <a:ext cx="6096000" cy="40010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Limestone</a:t>
            </a:r>
          </a:p>
          <a:p>
            <a:r>
              <a:rPr lang="en-US" sz="2800" dirty="0" smtClean="0"/>
              <a:t>Littleton </a:t>
            </a:r>
            <a:endParaRPr lang="en-US" sz="2800" dirty="0"/>
          </a:p>
          <a:p>
            <a:r>
              <a:rPr lang="en-US" sz="2800" dirty="0"/>
              <a:t>New Limerick</a:t>
            </a:r>
            <a:r>
              <a:rPr lang="en-US" dirty="0"/>
              <a:t> </a:t>
            </a:r>
          </a:p>
          <a:p>
            <a:endParaRPr lang="en-US" sz="2800" u="sng" dirty="0"/>
          </a:p>
          <a:p>
            <a:r>
              <a:rPr lang="en-US" sz="2800" u="sng" dirty="0" smtClean="0"/>
              <a:t>Varieties</a:t>
            </a:r>
            <a:endParaRPr lang="en-US" sz="2800" u="sng" dirty="0"/>
          </a:p>
          <a:p>
            <a:r>
              <a:rPr lang="en-US" sz="2400" dirty="0"/>
              <a:t>Zorro and Zenith (2360 and 1836 </a:t>
            </a:r>
            <a:r>
              <a:rPr lang="en-US" sz="2400" dirty="0" err="1"/>
              <a:t>spp</a:t>
            </a:r>
            <a:r>
              <a:rPr lang="en-US" sz="24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Small seeded – grain drill/corn planter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89 </a:t>
            </a:r>
            <a:r>
              <a:rPr lang="en-US" sz="2400" dirty="0"/>
              <a:t>day </a:t>
            </a:r>
            <a:r>
              <a:rPr lang="en-US" sz="2400" dirty="0" smtClean="0"/>
              <a:t>RM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Developed by MSU</a:t>
            </a:r>
            <a:endParaRPr lang="en-US" sz="2400" dirty="0"/>
          </a:p>
          <a:p>
            <a:pPr lvl="1"/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3196127" y="1914258"/>
            <a:ext cx="358923" cy="97422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86200" y="2170535"/>
            <a:ext cx="2281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52 Acres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568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– Black Bean Scene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Planted June 07 </a:t>
            </a:r>
          </a:p>
          <a:p>
            <a:pPr lvl="1"/>
            <a:r>
              <a:rPr lang="en-US" dirty="0"/>
              <a:t>Soil Temp 55F</a:t>
            </a:r>
          </a:p>
          <a:p>
            <a:pPr lvl="1"/>
            <a:r>
              <a:rPr lang="en-US" dirty="0"/>
              <a:t>Target population 100,000 </a:t>
            </a:r>
            <a:r>
              <a:rPr lang="en-US" dirty="0" err="1"/>
              <a:t>pl</a:t>
            </a:r>
            <a:r>
              <a:rPr lang="en-US" dirty="0"/>
              <a:t>/A</a:t>
            </a:r>
          </a:p>
          <a:p>
            <a:pPr lvl="1"/>
            <a:r>
              <a:rPr lang="en-US" dirty="0" smtClean="0"/>
              <a:t>PRE - Dual </a:t>
            </a:r>
            <a:r>
              <a:rPr lang="en-US" dirty="0"/>
              <a:t>II 1.5 </a:t>
            </a:r>
            <a:r>
              <a:rPr lang="en-US" dirty="0" err="1" smtClean="0"/>
              <a:t>pt</a:t>
            </a:r>
            <a:r>
              <a:rPr lang="en-US" dirty="0" smtClean="0"/>
              <a:t>/A</a:t>
            </a:r>
          </a:p>
          <a:p>
            <a:pPr lvl="1"/>
            <a:r>
              <a:rPr lang="en-US" dirty="0" smtClean="0"/>
              <a:t>POST – Reflex 1.25 </a:t>
            </a:r>
            <a:r>
              <a:rPr lang="en-US" dirty="0" err="1" smtClean="0"/>
              <a:t>pt</a:t>
            </a:r>
            <a:r>
              <a:rPr lang="en-US" dirty="0" smtClean="0"/>
              <a:t>/A </a:t>
            </a:r>
            <a:endParaRPr lang="en-US" dirty="0"/>
          </a:p>
          <a:p>
            <a:pPr lvl="1"/>
            <a:r>
              <a:rPr lang="en-US" dirty="0"/>
              <a:t>300 </a:t>
            </a:r>
            <a:r>
              <a:rPr lang="en-US" dirty="0" err="1"/>
              <a:t>lbs</a:t>
            </a:r>
            <a:r>
              <a:rPr lang="en-US" dirty="0"/>
              <a:t> 11-14-17</a:t>
            </a:r>
          </a:p>
          <a:p>
            <a:pPr marL="0" indent="0">
              <a:buNone/>
            </a:pPr>
            <a:r>
              <a:rPr lang="en-US" dirty="0"/>
              <a:t>Harvested October 10</a:t>
            </a:r>
          </a:p>
          <a:p>
            <a:pPr lvl="1"/>
            <a:r>
              <a:rPr lang="en-US" dirty="0"/>
              <a:t>2370 – 3000 </a:t>
            </a:r>
            <a:r>
              <a:rPr lang="en-US" dirty="0" err="1"/>
              <a:t>lb</a:t>
            </a:r>
            <a:r>
              <a:rPr lang="en-US" dirty="0"/>
              <a:t>/a</a:t>
            </a:r>
          </a:p>
          <a:p>
            <a:pPr lvl="1"/>
            <a:r>
              <a:rPr lang="en-US" dirty="0"/>
              <a:t>$</a:t>
            </a:r>
            <a:r>
              <a:rPr lang="en-US" dirty="0" smtClean="0"/>
              <a:t>32.00/cwt</a:t>
            </a:r>
          </a:p>
          <a:p>
            <a:pPr lvl="1"/>
            <a:r>
              <a:rPr lang="en-US" dirty="0" smtClean="0"/>
              <a:t>$758 - $960/acre gross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7232" y="2245626"/>
            <a:ext cx="4439506" cy="332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5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– Black Bean Scene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Good!</a:t>
            </a:r>
          </a:p>
          <a:p>
            <a:pPr lvl="1"/>
            <a:r>
              <a:rPr lang="en-US" dirty="0"/>
              <a:t>Yielded very well </a:t>
            </a:r>
          </a:p>
          <a:p>
            <a:pPr lvl="1"/>
            <a:r>
              <a:rPr lang="en-US" dirty="0"/>
              <a:t>Marketable</a:t>
            </a:r>
          </a:p>
          <a:p>
            <a:pPr lvl="1"/>
            <a:r>
              <a:rPr lang="en-US" dirty="0"/>
              <a:t>Plant after grain and potato – warm </a:t>
            </a:r>
            <a:r>
              <a:rPr lang="en-US" dirty="0" smtClean="0"/>
              <a:t>soil</a:t>
            </a:r>
          </a:p>
          <a:p>
            <a:pPr lvl="1"/>
            <a:r>
              <a:rPr lang="en-US" dirty="0" smtClean="0"/>
              <a:t>October 10 harvest allowed for fall rye crop</a:t>
            </a:r>
          </a:p>
          <a:p>
            <a:pPr lvl="1"/>
            <a:r>
              <a:rPr lang="en-US" dirty="0" smtClean="0"/>
              <a:t>Relatively low fertilizer requirement</a:t>
            </a:r>
          </a:p>
          <a:p>
            <a:pPr lvl="2"/>
            <a:r>
              <a:rPr lang="en-US" dirty="0" smtClean="0"/>
              <a:t>Split N application – hindsight</a:t>
            </a:r>
          </a:p>
          <a:p>
            <a:pPr lvl="1"/>
            <a:r>
              <a:rPr lang="en-US" dirty="0" smtClean="0"/>
              <a:t>Straight cutting better in 18” rows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04" y="3813576"/>
            <a:ext cx="3665394" cy="2749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6795" y="1499190"/>
            <a:ext cx="3126374" cy="302877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2605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– Black Bean Scene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Volunteer Potatoes</a:t>
            </a:r>
          </a:p>
          <a:p>
            <a:pPr lvl="1"/>
            <a:r>
              <a:rPr lang="en-US" dirty="0" smtClean="0"/>
              <a:t>Weed control</a:t>
            </a:r>
          </a:p>
          <a:p>
            <a:pPr lvl="1"/>
            <a:r>
              <a:rPr lang="en-US" dirty="0" smtClean="0"/>
              <a:t>White mold</a:t>
            </a:r>
          </a:p>
          <a:p>
            <a:pPr lvl="1"/>
            <a:r>
              <a:rPr lang="en-US" dirty="0" smtClean="0"/>
              <a:t>Baldhead</a:t>
            </a:r>
          </a:p>
          <a:p>
            <a:pPr lvl="1"/>
            <a:r>
              <a:rPr lang="en-US" dirty="0" smtClean="0"/>
              <a:t>Fertilizer</a:t>
            </a:r>
          </a:p>
          <a:p>
            <a:pPr lvl="1"/>
            <a:r>
              <a:rPr lang="en-US" dirty="0" smtClean="0"/>
              <a:t>Cold Wet Spring </a:t>
            </a:r>
          </a:p>
          <a:p>
            <a:pPr lvl="1"/>
            <a:r>
              <a:rPr lang="en-US" dirty="0" smtClean="0"/>
              <a:t>Heavy showers mid/late season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1042" y="2073097"/>
            <a:ext cx="3183309" cy="2368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7583" y="2063795"/>
            <a:ext cx="3183308" cy="2387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8" b="13688"/>
          <a:stretch/>
        </p:blipFill>
        <p:spPr>
          <a:xfrm>
            <a:off x="6044454" y="3746159"/>
            <a:ext cx="4800439" cy="2614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169524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4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Pulse Trials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“Developing Best Management Practices for Pulse and Oilseed Crops in the Northeast”</a:t>
            </a:r>
          </a:p>
          <a:p>
            <a:r>
              <a:rPr lang="en-US" dirty="0"/>
              <a:t>Northeast SARE Research and Education Grant (LNE17-358)</a:t>
            </a:r>
          </a:p>
          <a:p>
            <a:r>
              <a:rPr lang="en-US" dirty="0" smtClean="0"/>
              <a:t>2 years funding for plot and field trials</a:t>
            </a:r>
          </a:p>
          <a:p>
            <a:r>
              <a:rPr lang="en-US" dirty="0" smtClean="0"/>
              <a:t>Variety of pulse crops:  Field Pea, </a:t>
            </a:r>
            <a:r>
              <a:rPr lang="en-US" dirty="0" err="1" smtClean="0"/>
              <a:t>Faba</a:t>
            </a:r>
            <a:r>
              <a:rPr lang="en-US" dirty="0" smtClean="0"/>
              <a:t> Bean, Chickpea, Lentil</a:t>
            </a:r>
          </a:p>
          <a:p>
            <a:r>
              <a:rPr lang="en-US" dirty="0" smtClean="0"/>
              <a:t>Variety of oilseed crops:  Sunflower, canola, condiment mustard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4589"/>
          <a:stretch/>
        </p:blipFill>
        <p:spPr>
          <a:xfrm>
            <a:off x="9258" y="5029200"/>
            <a:ext cx="1828800" cy="182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Plot Trials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Tried switching things up…</a:t>
            </a:r>
          </a:p>
          <a:p>
            <a:pPr lvl="1"/>
            <a:r>
              <a:rPr lang="en-US" dirty="0" smtClean="0"/>
              <a:t>Chickpea – May 16</a:t>
            </a:r>
          </a:p>
          <a:p>
            <a:pPr lvl="2"/>
            <a:r>
              <a:rPr lang="en-US" dirty="0" smtClean="0"/>
              <a:t>14” row spacing, fertilizer (200 </a:t>
            </a:r>
            <a:r>
              <a:rPr lang="en-US" dirty="0" err="1" smtClean="0"/>
              <a:t>lb</a:t>
            </a:r>
            <a:r>
              <a:rPr lang="en-US" dirty="0" smtClean="0"/>
              <a:t>/a AS (21-0-0-24) split application) rather than inoculant – hoping for natural senescence</a:t>
            </a:r>
          </a:p>
          <a:p>
            <a:pPr lvl="2"/>
            <a:r>
              <a:rPr lang="en-US" dirty="0" smtClean="0"/>
              <a:t>Limited desiccant options – </a:t>
            </a:r>
            <a:r>
              <a:rPr lang="en-US" dirty="0" err="1" smtClean="0"/>
              <a:t>Reglone</a:t>
            </a:r>
            <a:r>
              <a:rPr lang="en-US" dirty="0" smtClean="0"/>
              <a:t> not labelled in ME, </a:t>
            </a:r>
            <a:r>
              <a:rPr lang="en-US" dirty="0" err="1" smtClean="0"/>
              <a:t>Paraquat</a:t>
            </a:r>
            <a:r>
              <a:rPr lang="en-US" dirty="0" smtClean="0"/>
              <a:t> requires training</a:t>
            </a:r>
          </a:p>
          <a:p>
            <a:pPr lvl="2"/>
            <a:r>
              <a:rPr lang="en-US" dirty="0" smtClean="0"/>
              <a:t>Disease pressure low, 1 application of </a:t>
            </a:r>
            <a:r>
              <a:rPr lang="en-US" dirty="0" err="1" smtClean="0"/>
              <a:t>Priaxor</a:t>
            </a:r>
            <a:r>
              <a:rPr lang="en-US" dirty="0" smtClean="0"/>
              <a:t> on July 19</a:t>
            </a:r>
          </a:p>
          <a:p>
            <a:pPr lvl="2"/>
            <a:r>
              <a:rPr lang="en-US" dirty="0" smtClean="0"/>
              <a:t>Yield average 1930 </a:t>
            </a:r>
            <a:r>
              <a:rPr lang="en-US" dirty="0" err="1" smtClean="0"/>
              <a:t>lb</a:t>
            </a:r>
            <a:r>
              <a:rPr lang="en-US" dirty="0" smtClean="0"/>
              <a:t>/acre</a:t>
            </a:r>
          </a:p>
          <a:p>
            <a:pPr lvl="1"/>
            <a:r>
              <a:rPr lang="en-US" dirty="0" smtClean="0"/>
              <a:t>Lentil – May 16</a:t>
            </a:r>
          </a:p>
          <a:p>
            <a:pPr lvl="2"/>
            <a:r>
              <a:rPr lang="en-US" dirty="0" smtClean="0"/>
              <a:t>7” vs. 14” row spacing – thinking reduction in canopy density may decrease disease</a:t>
            </a:r>
          </a:p>
          <a:p>
            <a:pPr lvl="2"/>
            <a:r>
              <a:rPr lang="en-US" dirty="0" smtClean="0"/>
              <a:t>1 application of </a:t>
            </a:r>
            <a:r>
              <a:rPr lang="en-US" dirty="0" err="1" smtClean="0"/>
              <a:t>Priaxor</a:t>
            </a:r>
            <a:r>
              <a:rPr lang="en-US" dirty="0" smtClean="0"/>
              <a:t> on July 19</a:t>
            </a:r>
          </a:p>
          <a:p>
            <a:pPr lvl="2"/>
            <a:r>
              <a:rPr lang="en-US" dirty="0" smtClean="0"/>
              <a:t>2 pass system of Dual II Magnum and Beyond more effective than Beyond-POST</a:t>
            </a:r>
          </a:p>
          <a:p>
            <a:pPr lvl="2"/>
            <a:r>
              <a:rPr lang="en-US" dirty="0" smtClean="0"/>
              <a:t>Lodging increased substantially in 14” rows and yield was depressed.</a:t>
            </a:r>
          </a:p>
          <a:p>
            <a:pPr lvl="2"/>
            <a:r>
              <a:rPr lang="en-US" dirty="0" smtClean="0"/>
              <a:t>Yield average 1656 in 7” row spacing vs. 1380 in 14” row spacing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4589"/>
          <a:stretch/>
        </p:blipFill>
        <p:spPr>
          <a:xfrm>
            <a:off x="9258" y="5029200"/>
            <a:ext cx="1828800" cy="182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9542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Plot Trials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818" y="2095071"/>
            <a:ext cx="3235057" cy="2426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8470" y="2095069"/>
            <a:ext cx="3235058" cy="2426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3123" y="2095070"/>
            <a:ext cx="3235059" cy="24262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925745"/>
            <a:ext cx="2136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Chickpea @ 14”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882852" y="4925744"/>
            <a:ext cx="1880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Lentil @ 14”	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927505" y="4925743"/>
            <a:ext cx="2199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Lentil @ 7”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4589"/>
          <a:stretch/>
        </p:blipFill>
        <p:spPr>
          <a:xfrm>
            <a:off x="9258" y="5029200"/>
            <a:ext cx="1828800" cy="182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9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Plot Trials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Tried something new…</a:t>
            </a:r>
          </a:p>
          <a:p>
            <a:pPr lvl="1"/>
            <a:r>
              <a:rPr lang="en-US" dirty="0" err="1" smtClean="0"/>
              <a:t>Faba</a:t>
            </a:r>
            <a:r>
              <a:rPr lang="en-US" dirty="0" smtClean="0"/>
              <a:t> Bean – May 16 – later than ideal</a:t>
            </a:r>
          </a:p>
          <a:p>
            <a:pPr lvl="2"/>
            <a:r>
              <a:rPr lang="en-US" dirty="0" smtClean="0"/>
              <a:t>CDC Snowdrop – low tannin – suitable for feed market</a:t>
            </a:r>
          </a:p>
          <a:p>
            <a:pPr lvl="2"/>
            <a:r>
              <a:rPr lang="en-US" dirty="0" smtClean="0"/>
              <a:t>Seeding rate trial – 4, 6, and 8 plants/ft²</a:t>
            </a:r>
          </a:p>
          <a:p>
            <a:pPr lvl="2"/>
            <a:r>
              <a:rPr lang="en-US" dirty="0" smtClean="0"/>
              <a:t>No herbicides or fungicides used</a:t>
            </a:r>
          </a:p>
          <a:p>
            <a:pPr lvl="2"/>
            <a:r>
              <a:rPr lang="en-US" dirty="0" smtClean="0"/>
              <a:t>Plant height and lodging increased with population</a:t>
            </a:r>
          </a:p>
          <a:p>
            <a:pPr lvl="2"/>
            <a:r>
              <a:rPr lang="en-US" dirty="0" smtClean="0"/>
              <a:t>Struggled through hot/dry weather</a:t>
            </a:r>
          </a:p>
          <a:p>
            <a:pPr lvl="2"/>
            <a:r>
              <a:rPr lang="en-US" dirty="0" smtClean="0"/>
              <a:t>Yields were inconsistent</a:t>
            </a:r>
          </a:p>
          <a:p>
            <a:pPr lvl="3"/>
            <a:r>
              <a:rPr lang="en-US" dirty="0" smtClean="0"/>
              <a:t>1552 </a:t>
            </a:r>
            <a:r>
              <a:rPr lang="en-US" dirty="0" err="1" smtClean="0"/>
              <a:t>lbs</a:t>
            </a:r>
            <a:r>
              <a:rPr lang="en-US" dirty="0" smtClean="0"/>
              <a:t>/acre @ 4 plants/ft², 1794 </a:t>
            </a:r>
            <a:r>
              <a:rPr lang="en-US" dirty="0" err="1" smtClean="0"/>
              <a:t>lbs</a:t>
            </a:r>
            <a:r>
              <a:rPr lang="en-US" dirty="0" smtClean="0"/>
              <a:t>/acre @ 6 plants/ft², 1684 </a:t>
            </a:r>
            <a:r>
              <a:rPr lang="en-US" dirty="0" err="1" smtClean="0"/>
              <a:t>lbs</a:t>
            </a:r>
            <a:r>
              <a:rPr lang="en-US" dirty="0" smtClean="0"/>
              <a:t>/acre @ 8 plants/ft²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4589"/>
          <a:stretch/>
        </p:blipFill>
        <p:spPr>
          <a:xfrm>
            <a:off x="9258" y="5029200"/>
            <a:ext cx="1828800" cy="182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3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Maine Potato Industry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50,000 acres – average production</a:t>
            </a:r>
          </a:p>
          <a:p>
            <a:r>
              <a:rPr lang="en-US" dirty="0"/>
              <a:t>Utilization</a:t>
            </a:r>
          </a:p>
          <a:p>
            <a:pPr lvl="1"/>
            <a:r>
              <a:rPr lang="en-US" dirty="0"/>
              <a:t>14% </a:t>
            </a:r>
            <a:r>
              <a:rPr lang="en-US" dirty="0" err="1"/>
              <a:t>Tablestock</a:t>
            </a:r>
            <a:endParaRPr lang="en-US" dirty="0"/>
          </a:p>
          <a:p>
            <a:pPr lvl="1"/>
            <a:r>
              <a:rPr lang="en-US" dirty="0"/>
              <a:t>22% Seed</a:t>
            </a:r>
          </a:p>
          <a:p>
            <a:pPr lvl="1"/>
            <a:r>
              <a:rPr lang="en-US" dirty="0"/>
              <a:t>64% Processing</a:t>
            </a:r>
          </a:p>
          <a:p>
            <a:r>
              <a:rPr lang="en-US" dirty="0" smtClean="0"/>
              <a:t>3 geographic areas</a:t>
            </a:r>
          </a:p>
          <a:p>
            <a:pPr lvl="1"/>
            <a:r>
              <a:rPr lang="en-US" dirty="0" smtClean="0"/>
              <a:t>Aroostook County</a:t>
            </a:r>
          </a:p>
          <a:p>
            <a:pPr lvl="1"/>
            <a:r>
              <a:rPr lang="en-US" dirty="0" smtClean="0"/>
              <a:t>Central Maine</a:t>
            </a:r>
          </a:p>
          <a:p>
            <a:pPr lvl="1"/>
            <a:r>
              <a:rPr lang="en-US" dirty="0" smtClean="0"/>
              <a:t>SW </a:t>
            </a:r>
            <a:r>
              <a:rPr lang="en-US" dirty="0" smtClean="0"/>
              <a:t>Maine</a:t>
            </a:r>
          </a:p>
          <a:p>
            <a:r>
              <a:rPr lang="en-US" dirty="0" smtClean="0"/>
              <a:t>Most acreage on 3 year rotation</a:t>
            </a:r>
          </a:p>
          <a:p>
            <a:pPr lvl="1"/>
            <a:r>
              <a:rPr lang="en-US" dirty="0" smtClean="0"/>
              <a:t>Potato-SG w/</a:t>
            </a:r>
            <a:r>
              <a:rPr lang="en-US" dirty="0" err="1" smtClean="0"/>
              <a:t>underseeding</a:t>
            </a:r>
            <a:r>
              <a:rPr lang="en-US" dirty="0" smtClean="0"/>
              <a:t>-GM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735" y="1825625"/>
            <a:ext cx="3452952" cy="47607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969459" y="4324865"/>
            <a:ext cx="708454" cy="5436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52735" y="4959178"/>
            <a:ext cx="337751" cy="906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888627" y="1977080"/>
            <a:ext cx="716691" cy="1589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8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Plot Trials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4589"/>
          <a:stretch/>
        </p:blipFill>
        <p:spPr>
          <a:xfrm>
            <a:off x="9258" y="5029200"/>
            <a:ext cx="1828800" cy="182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7610" y="2144519"/>
            <a:ext cx="3296779" cy="2472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860" y="2141763"/>
            <a:ext cx="3274724" cy="2456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0898" y="2144520"/>
            <a:ext cx="3296778" cy="24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5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plot trials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Yellow Field Peas – May 16</a:t>
            </a:r>
          </a:p>
          <a:p>
            <a:pPr lvl="1"/>
            <a:r>
              <a:rPr lang="en-US" dirty="0" smtClean="0"/>
              <a:t>CDC Saffron and AAC Lacombe</a:t>
            </a:r>
          </a:p>
          <a:p>
            <a:pPr lvl="1"/>
            <a:r>
              <a:rPr lang="en-US" dirty="0" smtClean="0"/>
              <a:t>7 treatments – seed treatment, starter fertilizer, K, Mg, S comparison</a:t>
            </a:r>
          </a:p>
          <a:p>
            <a:pPr lvl="2"/>
            <a:r>
              <a:rPr lang="en-US" dirty="0" smtClean="0"/>
              <a:t>Saffron – untreated – 0 fertility</a:t>
            </a:r>
          </a:p>
          <a:p>
            <a:pPr lvl="2"/>
            <a:r>
              <a:rPr lang="en-US" dirty="0" smtClean="0"/>
              <a:t>Saffron – treated – 100 </a:t>
            </a:r>
            <a:r>
              <a:rPr lang="en-US" dirty="0" err="1" smtClean="0"/>
              <a:t>lbs</a:t>
            </a:r>
            <a:r>
              <a:rPr lang="en-US" dirty="0" smtClean="0"/>
              <a:t>/a KMAG (0-0-21-10.6Mg-21S)</a:t>
            </a:r>
          </a:p>
          <a:p>
            <a:pPr lvl="2"/>
            <a:r>
              <a:rPr lang="en-US" dirty="0" smtClean="0"/>
              <a:t>Saffron – treated – 150 </a:t>
            </a:r>
            <a:r>
              <a:rPr lang="en-US" dirty="0" err="1" smtClean="0"/>
              <a:t>lbs</a:t>
            </a:r>
            <a:r>
              <a:rPr lang="en-US" dirty="0" smtClean="0"/>
              <a:t>/a Pea Blend (7-19-17-5.5Mg-11S)</a:t>
            </a:r>
          </a:p>
          <a:p>
            <a:pPr lvl="2"/>
            <a:r>
              <a:rPr lang="en-US" dirty="0" smtClean="0"/>
              <a:t>Lacombe </a:t>
            </a:r>
            <a:r>
              <a:rPr lang="en-US" dirty="0"/>
              <a:t>Pea – treated seed + 100 </a:t>
            </a:r>
            <a:r>
              <a:rPr lang="en-US" dirty="0" err="1"/>
              <a:t>lb</a:t>
            </a:r>
            <a:r>
              <a:rPr lang="en-US" dirty="0"/>
              <a:t>/a </a:t>
            </a:r>
            <a:r>
              <a:rPr lang="en-US" dirty="0" smtClean="0"/>
              <a:t>KMAG(0-0-21-10.6Mg-21S)</a:t>
            </a:r>
          </a:p>
          <a:p>
            <a:pPr lvl="2"/>
            <a:r>
              <a:rPr lang="en-US" dirty="0" smtClean="0"/>
              <a:t>Lacombe </a:t>
            </a:r>
            <a:r>
              <a:rPr lang="en-US" dirty="0"/>
              <a:t>Pea – treated seed + 150 </a:t>
            </a:r>
            <a:r>
              <a:rPr lang="en-US" dirty="0" err="1"/>
              <a:t>lb</a:t>
            </a:r>
            <a:r>
              <a:rPr lang="en-US" dirty="0"/>
              <a:t>/a (</a:t>
            </a:r>
            <a:r>
              <a:rPr lang="en-US" dirty="0" smtClean="0"/>
              <a:t>7.3-18.6-16.8-5.45Mg-10.9S)</a:t>
            </a:r>
          </a:p>
          <a:p>
            <a:pPr lvl="2"/>
            <a:r>
              <a:rPr lang="en-US" dirty="0" smtClean="0"/>
              <a:t>Lacombe </a:t>
            </a:r>
            <a:r>
              <a:rPr lang="en-US" dirty="0"/>
              <a:t>Pea – treated seed + 0 fertility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4589"/>
          <a:stretch/>
        </p:blipFill>
        <p:spPr>
          <a:xfrm>
            <a:off x="9258" y="5029200"/>
            <a:ext cx="1828800" cy="182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2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Plot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Yellow Field Pea	</a:t>
            </a:r>
          </a:p>
          <a:p>
            <a:pPr lvl="1"/>
            <a:r>
              <a:rPr lang="en-US" dirty="0" smtClean="0"/>
              <a:t>No SD between Saffron and Lacombe</a:t>
            </a:r>
          </a:p>
          <a:p>
            <a:pPr lvl="1"/>
            <a:r>
              <a:rPr lang="en-US" dirty="0" smtClean="0"/>
              <a:t>No SD between fertility treatments</a:t>
            </a:r>
          </a:p>
          <a:p>
            <a:pPr lvl="1"/>
            <a:r>
              <a:rPr lang="en-US" dirty="0" smtClean="0"/>
              <a:t>No SD between seed treatments</a:t>
            </a:r>
          </a:p>
          <a:p>
            <a:pPr lvl="1"/>
            <a:r>
              <a:rPr lang="en-US" dirty="0" smtClean="0"/>
              <a:t>Yield average 3517 </a:t>
            </a:r>
            <a:r>
              <a:rPr lang="en-US" dirty="0" err="1" smtClean="0"/>
              <a:t>lb</a:t>
            </a:r>
            <a:r>
              <a:rPr lang="en-US" dirty="0" smtClean="0"/>
              <a:t>/a @ 16% moisture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7711" y="4562179"/>
            <a:ext cx="2623795" cy="1967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4589"/>
          <a:stretch/>
        </p:blipFill>
        <p:spPr>
          <a:xfrm>
            <a:off x="9258" y="5029200"/>
            <a:ext cx="1828800" cy="182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2617" y="4562180"/>
            <a:ext cx="2623795" cy="1967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7523" y="4562179"/>
            <a:ext cx="2623794" cy="1967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2429" y="4562181"/>
            <a:ext cx="2623794" cy="196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07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Field Trials – Chapman, 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4589"/>
          <a:stretch/>
        </p:blipFill>
        <p:spPr>
          <a:xfrm>
            <a:off x="9258" y="5029200"/>
            <a:ext cx="1828800" cy="182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CDC Lacombe Yellow Field Pea</a:t>
            </a:r>
          </a:p>
          <a:p>
            <a:r>
              <a:rPr lang="en-US" sz="1600" dirty="0" smtClean="0"/>
              <a:t>Target Population = 9 plants/ft² (280 </a:t>
            </a:r>
            <a:r>
              <a:rPr lang="en-US" sz="1600" dirty="0" err="1" smtClean="0"/>
              <a:t>lb</a:t>
            </a:r>
            <a:r>
              <a:rPr lang="en-US" sz="1600" dirty="0" smtClean="0"/>
              <a:t>/acre)</a:t>
            </a:r>
          </a:p>
          <a:p>
            <a:r>
              <a:rPr lang="en-US" sz="1600" dirty="0" smtClean="0"/>
              <a:t>Seeding date = May 19 / Harvest date = September 05</a:t>
            </a:r>
          </a:p>
          <a:p>
            <a:r>
              <a:rPr lang="en-US" sz="1600" dirty="0" smtClean="0"/>
              <a:t>Pre-Emergence Herbicide = Spartan 4F @ 6oz/a + Dual II Magnum @ 1.33 </a:t>
            </a:r>
            <a:r>
              <a:rPr lang="en-US" sz="1600" dirty="0" err="1" smtClean="0"/>
              <a:t>pt</a:t>
            </a:r>
            <a:r>
              <a:rPr lang="en-US" sz="1600" dirty="0" smtClean="0"/>
              <a:t>/a</a:t>
            </a:r>
          </a:p>
          <a:p>
            <a:r>
              <a:rPr lang="en-US" sz="1600" dirty="0" smtClean="0"/>
              <a:t>Fertility - </a:t>
            </a:r>
            <a:r>
              <a:rPr lang="en-US" sz="1600" dirty="0"/>
              <a:t>150 </a:t>
            </a:r>
            <a:r>
              <a:rPr lang="en-US" sz="1600" dirty="0" err="1"/>
              <a:t>lbs</a:t>
            </a:r>
            <a:r>
              <a:rPr lang="en-US" sz="1600" dirty="0"/>
              <a:t>/a Pea Blend (7-19-17-5.5Mg-11S</a:t>
            </a:r>
            <a:r>
              <a:rPr lang="en-US" sz="1600" dirty="0" smtClean="0"/>
              <a:t>) alone vs. Pea blend + </a:t>
            </a:r>
            <a:r>
              <a:rPr lang="en-US" sz="1600" dirty="0"/>
              <a:t>100 </a:t>
            </a:r>
            <a:r>
              <a:rPr lang="en-US" sz="1600" dirty="0" err="1"/>
              <a:t>lbs</a:t>
            </a:r>
            <a:r>
              <a:rPr lang="en-US" sz="1600" dirty="0"/>
              <a:t>/a KMAG (0-0-21-10.6Mg-21S</a:t>
            </a:r>
            <a:r>
              <a:rPr lang="en-US" sz="1600" dirty="0" smtClean="0"/>
              <a:t>)</a:t>
            </a:r>
          </a:p>
          <a:p>
            <a:r>
              <a:rPr lang="en-US" sz="1600" dirty="0" err="1" smtClean="0"/>
              <a:t>Vitaflow</a:t>
            </a:r>
            <a:r>
              <a:rPr lang="en-US" sz="1600" dirty="0" smtClean="0"/>
              <a:t> seed treatment vs. untreated</a:t>
            </a:r>
          </a:p>
          <a:p>
            <a:r>
              <a:rPr lang="en-US" sz="1600" dirty="0" smtClean="0"/>
              <a:t>Rolling prior to and after seeding</a:t>
            </a:r>
          </a:p>
          <a:p>
            <a:r>
              <a:rPr lang="en-US" sz="1600" dirty="0" smtClean="0"/>
              <a:t>Compared foliar fungicides </a:t>
            </a:r>
            <a:r>
              <a:rPr lang="en-US" sz="1600" dirty="0" err="1" smtClean="0"/>
              <a:t>Stratego</a:t>
            </a:r>
            <a:r>
              <a:rPr lang="en-US" sz="1600" dirty="0" smtClean="0"/>
              <a:t> YLD (</a:t>
            </a:r>
            <a:r>
              <a:rPr lang="en-US" sz="1600" dirty="0" err="1" smtClean="0"/>
              <a:t>Prothioconazole</a:t>
            </a:r>
            <a:r>
              <a:rPr lang="en-US" sz="1600" dirty="0" smtClean="0"/>
              <a:t> + </a:t>
            </a:r>
            <a:r>
              <a:rPr lang="en-US" sz="1600" dirty="0" err="1" smtClean="0"/>
              <a:t>Trifloxystrobin</a:t>
            </a:r>
            <a:r>
              <a:rPr lang="en-US" sz="1600" dirty="0" smtClean="0"/>
              <a:t>), </a:t>
            </a:r>
            <a:r>
              <a:rPr lang="en-US" sz="1600" dirty="0" err="1" smtClean="0"/>
              <a:t>Aproach</a:t>
            </a:r>
            <a:r>
              <a:rPr lang="en-US" sz="1600" dirty="0" smtClean="0"/>
              <a:t> (Picoxystrobin), and </a:t>
            </a:r>
            <a:r>
              <a:rPr lang="en-US" sz="1600" dirty="0" err="1" smtClean="0"/>
              <a:t>Endura</a:t>
            </a:r>
            <a:r>
              <a:rPr lang="en-US" sz="1600" dirty="0" smtClean="0"/>
              <a:t> (</a:t>
            </a:r>
            <a:r>
              <a:rPr lang="en-US" sz="1600" dirty="0" err="1" smtClean="0"/>
              <a:t>Boscalid</a:t>
            </a:r>
            <a:r>
              <a:rPr lang="en-US" sz="1600" dirty="0" smtClean="0"/>
              <a:t>).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56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Field Trials – Chapman, 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Combine yield monitor used for measurements</a:t>
            </a:r>
          </a:p>
          <a:p>
            <a:r>
              <a:rPr lang="en-US" dirty="0" smtClean="0"/>
              <a:t>Average yield across all treatments = 3007 </a:t>
            </a:r>
            <a:r>
              <a:rPr lang="en-US" dirty="0" err="1" smtClean="0"/>
              <a:t>lbs</a:t>
            </a:r>
            <a:r>
              <a:rPr lang="en-US" dirty="0" smtClean="0"/>
              <a:t>/acre</a:t>
            </a:r>
          </a:p>
          <a:p>
            <a:r>
              <a:rPr lang="en-US" dirty="0" smtClean="0"/>
              <a:t>Strips where KMAG was used and rolled after seeding yielded 500 </a:t>
            </a:r>
            <a:r>
              <a:rPr lang="en-US" dirty="0" err="1" smtClean="0"/>
              <a:t>lbs</a:t>
            </a:r>
            <a:r>
              <a:rPr lang="en-US" dirty="0" smtClean="0"/>
              <a:t> more per acre regardless of seed treatment.</a:t>
            </a:r>
          </a:p>
          <a:p>
            <a:r>
              <a:rPr lang="en-US" dirty="0" smtClean="0"/>
              <a:t>No difference between foliar fungicides vs. untreated</a:t>
            </a:r>
          </a:p>
          <a:p>
            <a:r>
              <a:rPr lang="en-US" dirty="0" smtClean="0"/>
              <a:t>Peas were desiccated on August 10 – late season showers caused regrowth and </a:t>
            </a:r>
            <a:r>
              <a:rPr lang="en-US" dirty="0" err="1" smtClean="0"/>
              <a:t>reflowering</a:t>
            </a:r>
            <a:r>
              <a:rPr lang="en-US" dirty="0" smtClean="0"/>
              <a:t>.</a:t>
            </a:r>
          </a:p>
          <a:p>
            <a:pPr lvl="2"/>
            <a:r>
              <a:rPr lang="en-US" sz="2800" dirty="0" smtClean="0"/>
              <a:t>Delayed harvest caused substantial shattering</a:t>
            </a:r>
          </a:p>
          <a:p>
            <a:pPr lvl="2"/>
            <a:r>
              <a:rPr lang="en-US" sz="2800" dirty="0" smtClean="0"/>
              <a:t>Fall rye no-tilled into pea stubble – yield 3100 </a:t>
            </a:r>
            <a:r>
              <a:rPr lang="en-US" sz="2800" dirty="0" err="1" smtClean="0"/>
              <a:t>lbs</a:t>
            </a:r>
            <a:r>
              <a:rPr lang="en-US" sz="2800" dirty="0" smtClean="0"/>
              <a:t>/a 2019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4589"/>
          <a:stretch/>
        </p:blipFill>
        <p:spPr>
          <a:xfrm>
            <a:off x="9258" y="5029200"/>
            <a:ext cx="1828800" cy="182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01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Field Trials – Chapman, ME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8" y="1690688"/>
            <a:ext cx="2929378" cy="219703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4589"/>
          <a:stretch/>
        </p:blipFill>
        <p:spPr>
          <a:xfrm>
            <a:off x="9258" y="5029200"/>
            <a:ext cx="1828800" cy="182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91" y="1688935"/>
            <a:ext cx="2934055" cy="2200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291" y="1693590"/>
            <a:ext cx="2925509" cy="2194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55" y="2913279"/>
            <a:ext cx="2912181" cy="21841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29" y="3531557"/>
            <a:ext cx="2912181" cy="2184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93" y="3531557"/>
            <a:ext cx="2912181" cy="2184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51" y="4623625"/>
            <a:ext cx="2723865" cy="2042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49" y="4625168"/>
            <a:ext cx="2721808" cy="20413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9480" y="4949606"/>
            <a:ext cx="2042900" cy="153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23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 Plot Trials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4589"/>
          <a:stretch/>
        </p:blipFill>
        <p:spPr>
          <a:xfrm>
            <a:off x="9258" y="5029200"/>
            <a:ext cx="1828800" cy="182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Lentil and Fava Bean not continued in 2019 due to poor performance and impracticality.</a:t>
            </a:r>
          </a:p>
          <a:p>
            <a:r>
              <a:rPr lang="en-US" dirty="0" smtClean="0"/>
              <a:t>Chickpea plot trials expanded to include shorter season </a:t>
            </a:r>
            <a:r>
              <a:rPr lang="en-US" dirty="0" err="1" smtClean="0"/>
              <a:t>kabuli</a:t>
            </a:r>
            <a:r>
              <a:rPr lang="en-US" dirty="0" smtClean="0"/>
              <a:t> varieties CDC Leader and CDC Palmer, however due to poor stand establishment and </a:t>
            </a:r>
            <a:r>
              <a:rPr lang="en-US" dirty="0" err="1" smtClean="0"/>
              <a:t>ascochyta</a:t>
            </a:r>
            <a:r>
              <a:rPr lang="en-US" dirty="0" smtClean="0"/>
              <a:t> infection, plots were terminated.</a:t>
            </a:r>
          </a:p>
          <a:p>
            <a:r>
              <a:rPr lang="en-US" dirty="0" smtClean="0"/>
              <a:t>Field pea trialing continued with both yellow varieties (AAC Carver, AC </a:t>
            </a:r>
            <a:r>
              <a:rPr lang="en-US" dirty="0" err="1" smtClean="0"/>
              <a:t>Earlystar</a:t>
            </a:r>
            <a:r>
              <a:rPr lang="en-US" dirty="0" smtClean="0"/>
              <a:t>, and CDC Saffron) and green varieties (AAC Comfort and CDC </a:t>
            </a:r>
            <a:r>
              <a:rPr lang="en-US" dirty="0" err="1" smtClean="0"/>
              <a:t>Greenwater</a:t>
            </a:r>
            <a:r>
              <a:rPr lang="en-US" dirty="0" smtClean="0"/>
              <a:t>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07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 Plot Trials	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May was cold and wet!!!</a:t>
            </a:r>
          </a:p>
          <a:p>
            <a:r>
              <a:rPr lang="en-US" dirty="0" smtClean="0"/>
              <a:t>Field peas planted on May 29</a:t>
            </a:r>
          </a:p>
          <a:p>
            <a:r>
              <a:rPr lang="en-US" dirty="0" smtClean="0"/>
              <a:t>Target population = 9 plants/ft² (155-261 </a:t>
            </a:r>
            <a:r>
              <a:rPr lang="en-US" dirty="0" err="1" smtClean="0"/>
              <a:t>lbs</a:t>
            </a:r>
            <a:r>
              <a:rPr lang="en-US" dirty="0" smtClean="0"/>
              <a:t>/acre)</a:t>
            </a:r>
          </a:p>
          <a:p>
            <a:r>
              <a:rPr lang="en-US" dirty="0" smtClean="0"/>
              <a:t>Spartan Charge/Dual II Magnum herbicide</a:t>
            </a:r>
          </a:p>
          <a:p>
            <a:r>
              <a:rPr lang="en-US" dirty="0" smtClean="0"/>
              <a:t>No seed treatment, fertilizer, or foliar fungicides used.</a:t>
            </a:r>
          </a:p>
          <a:p>
            <a:r>
              <a:rPr lang="en-US" dirty="0" smtClean="0"/>
              <a:t>No desiccant used</a:t>
            </a:r>
          </a:p>
          <a:p>
            <a:pPr lvl="2"/>
            <a:r>
              <a:rPr lang="en-US" sz="2800" dirty="0" smtClean="0"/>
              <a:t>Harvested September 03.</a:t>
            </a:r>
          </a:p>
          <a:p>
            <a:pPr lvl="2"/>
            <a:r>
              <a:rPr lang="en-US" sz="2800" dirty="0" smtClean="0"/>
              <a:t>Green and Yellow yields similar – No SD – (Y)-3600 (G) - 3740</a:t>
            </a:r>
          </a:p>
          <a:p>
            <a:pPr lvl="2"/>
            <a:r>
              <a:rPr lang="en-US" sz="2800" dirty="0" smtClean="0"/>
              <a:t>Lodging was problematic.  Saffron (Y) and Comfort (G) </a:t>
            </a:r>
          </a:p>
          <a:p>
            <a:pPr marL="1371600" lvl="3" indent="0">
              <a:buNone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4589"/>
          <a:stretch/>
        </p:blipFill>
        <p:spPr>
          <a:xfrm>
            <a:off x="9258" y="5029200"/>
            <a:ext cx="1828800" cy="182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48263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 Field Trials – Mapleton, 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4589"/>
          <a:stretch/>
        </p:blipFill>
        <p:spPr>
          <a:xfrm>
            <a:off x="9258" y="5029200"/>
            <a:ext cx="1828800" cy="182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CDC Lacombe Yellow Field Pea</a:t>
            </a:r>
          </a:p>
          <a:p>
            <a:r>
              <a:rPr lang="en-US" sz="2000" dirty="0" smtClean="0"/>
              <a:t>Seeding Date - June 07 – 9 plants/ft² (285 </a:t>
            </a:r>
            <a:r>
              <a:rPr lang="en-US" sz="2000" dirty="0" err="1" smtClean="0"/>
              <a:t>lbs</a:t>
            </a:r>
            <a:r>
              <a:rPr lang="en-US" sz="2000" dirty="0" smtClean="0"/>
              <a:t>/acre)</a:t>
            </a:r>
          </a:p>
          <a:p>
            <a:r>
              <a:rPr lang="en-US" sz="2000" dirty="0" smtClean="0"/>
              <a:t>Previous Crop - Potato</a:t>
            </a:r>
          </a:p>
          <a:p>
            <a:r>
              <a:rPr lang="en-US" sz="2000" dirty="0" smtClean="0"/>
              <a:t>Herbicide – Spartan 4F + Dual II Magnum</a:t>
            </a:r>
          </a:p>
          <a:p>
            <a:r>
              <a:rPr lang="en-US" sz="2000" dirty="0" smtClean="0"/>
              <a:t>Fertility – None</a:t>
            </a:r>
          </a:p>
          <a:p>
            <a:r>
              <a:rPr lang="en-US" sz="2000" dirty="0" smtClean="0"/>
              <a:t>Foliar Fungicide – None</a:t>
            </a:r>
          </a:p>
          <a:p>
            <a:r>
              <a:rPr lang="en-US" sz="2000" dirty="0" smtClean="0"/>
              <a:t>Desiccated September 10 – Sharpen (</a:t>
            </a:r>
            <a:r>
              <a:rPr lang="en-US" sz="2000" dirty="0" err="1" smtClean="0"/>
              <a:t>saflufenacil</a:t>
            </a:r>
            <a:r>
              <a:rPr lang="en-US" sz="2000" dirty="0" smtClean="0"/>
              <a:t>) @ 2oz/acre</a:t>
            </a:r>
          </a:p>
          <a:p>
            <a:pPr lvl="2"/>
            <a:r>
              <a:rPr lang="en-US" dirty="0" smtClean="0"/>
              <a:t>Harvest – October 14</a:t>
            </a:r>
          </a:p>
          <a:p>
            <a:pPr lvl="2"/>
            <a:r>
              <a:rPr lang="en-US" dirty="0" smtClean="0"/>
              <a:t>Yield 3636 </a:t>
            </a:r>
            <a:r>
              <a:rPr lang="en-US" dirty="0" err="1" smtClean="0"/>
              <a:t>lbs</a:t>
            </a:r>
            <a:r>
              <a:rPr lang="en-US" dirty="0" smtClean="0"/>
              <a:t>/acre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44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Full Disclosure – Maine Growers Have Shown Limited Interest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Increased demand for potatoes across all sectors</a:t>
            </a:r>
          </a:p>
          <a:p>
            <a:pPr algn="ctr"/>
            <a:r>
              <a:rPr lang="en-US" dirty="0" smtClean="0"/>
              <a:t>Most growers content with Potato-SG w/</a:t>
            </a:r>
            <a:r>
              <a:rPr lang="en-US" dirty="0" err="1" smtClean="0"/>
              <a:t>underseeding</a:t>
            </a:r>
            <a:r>
              <a:rPr lang="en-US" dirty="0" smtClean="0"/>
              <a:t>-GM</a:t>
            </a:r>
          </a:p>
          <a:p>
            <a:pPr algn="ctr"/>
            <a:r>
              <a:rPr lang="en-US" dirty="0" smtClean="0"/>
              <a:t>Little interest in cleaning/drying infrastructure investment</a:t>
            </a:r>
          </a:p>
          <a:p>
            <a:pPr algn="ctr"/>
            <a:r>
              <a:rPr lang="en-US" dirty="0" smtClean="0"/>
              <a:t>Uncertainty of market – local/regional/international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20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Pulses?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No additional equipment purchases</a:t>
            </a:r>
          </a:p>
          <a:p>
            <a:r>
              <a:rPr lang="en-US" dirty="0" smtClean="0"/>
              <a:t>Annual legumes with relatively low fertilizer requirements</a:t>
            </a:r>
          </a:p>
          <a:p>
            <a:r>
              <a:rPr lang="en-US" dirty="0" smtClean="0"/>
              <a:t>N credit to subsequent crop</a:t>
            </a:r>
          </a:p>
          <a:p>
            <a:r>
              <a:rPr lang="en-US" dirty="0" smtClean="0"/>
              <a:t>Timing of harvest generally allows for fall planted cover crop</a:t>
            </a:r>
          </a:p>
          <a:p>
            <a:r>
              <a:rPr lang="en-US" dirty="0" smtClean="0"/>
              <a:t>Adapted to cool climates – frost tolerant/hypogeal emergence (except dry beans)</a:t>
            </a:r>
          </a:p>
          <a:p>
            <a:r>
              <a:rPr lang="en-US" dirty="0" smtClean="0"/>
              <a:t>Adaptable to no till production</a:t>
            </a:r>
          </a:p>
          <a:p>
            <a:r>
              <a:rPr lang="en-US" dirty="0" smtClean="0"/>
              <a:t>Diverse marketplace</a:t>
            </a:r>
          </a:p>
          <a:p>
            <a:pPr lvl="1"/>
            <a:r>
              <a:rPr lang="en-US" dirty="0" smtClean="0"/>
              <a:t>Seed – cash and cover crop</a:t>
            </a:r>
          </a:p>
          <a:p>
            <a:pPr lvl="1"/>
            <a:r>
              <a:rPr lang="en-US" dirty="0" smtClean="0"/>
              <a:t>Food – minimal demand but growing for local mills – International?</a:t>
            </a:r>
          </a:p>
          <a:p>
            <a:pPr lvl="1"/>
            <a:r>
              <a:rPr lang="en-US" dirty="0" smtClean="0"/>
              <a:t>Feed – alternative protein and fiber source – aquaculture?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6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Peas are best choice when considering pulse crop in Maine</a:t>
            </a:r>
          </a:p>
          <a:p>
            <a:r>
              <a:rPr lang="en-US" dirty="0" smtClean="0"/>
              <a:t>Chickpeas</a:t>
            </a:r>
          </a:p>
          <a:p>
            <a:pPr lvl="1"/>
            <a:r>
              <a:rPr lang="en-US" dirty="0" smtClean="0"/>
              <a:t>May work - need further evaluation on row spacing, variety selection</a:t>
            </a:r>
          </a:p>
          <a:p>
            <a:pPr lvl="1"/>
            <a:r>
              <a:rPr lang="en-US" dirty="0" smtClean="0"/>
              <a:t>Management intensive…heavy fungicide program….profitability?</a:t>
            </a:r>
          </a:p>
          <a:p>
            <a:pPr lvl="1"/>
            <a:r>
              <a:rPr lang="en-US" dirty="0" smtClean="0"/>
              <a:t>Seed treatment with </a:t>
            </a:r>
            <a:r>
              <a:rPr lang="en-US" dirty="0" err="1" smtClean="0"/>
              <a:t>Mertect</a:t>
            </a:r>
            <a:r>
              <a:rPr lang="en-US" dirty="0" smtClean="0"/>
              <a:t> (</a:t>
            </a:r>
            <a:r>
              <a:rPr lang="en-US" dirty="0" err="1" smtClean="0"/>
              <a:t>Thiabendazole</a:t>
            </a:r>
            <a:r>
              <a:rPr lang="en-US" dirty="0" smtClean="0"/>
              <a:t>) for seed borne </a:t>
            </a:r>
            <a:r>
              <a:rPr lang="en-US" dirty="0" err="1" smtClean="0"/>
              <a:t>acochyta</a:t>
            </a:r>
            <a:r>
              <a:rPr lang="en-US" dirty="0" smtClean="0"/>
              <a:t> is a must</a:t>
            </a:r>
          </a:p>
          <a:p>
            <a:r>
              <a:rPr lang="en-US" dirty="0" smtClean="0"/>
              <a:t>Lentils</a:t>
            </a:r>
          </a:p>
          <a:p>
            <a:pPr lvl="1"/>
            <a:r>
              <a:rPr lang="en-US" dirty="0" smtClean="0"/>
              <a:t>They’ll grow, but can we harvest them?</a:t>
            </a:r>
          </a:p>
          <a:p>
            <a:r>
              <a:rPr lang="en-US" dirty="0" err="1" smtClean="0"/>
              <a:t>Faba</a:t>
            </a:r>
            <a:r>
              <a:rPr lang="en-US" dirty="0" smtClean="0"/>
              <a:t> beans </a:t>
            </a:r>
          </a:p>
          <a:p>
            <a:pPr lvl="1"/>
            <a:r>
              <a:rPr lang="en-US" dirty="0" smtClean="0"/>
              <a:t>Need more season than Northern Maine has to offer</a:t>
            </a:r>
          </a:p>
          <a:p>
            <a:pPr lvl="1"/>
            <a:r>
              <a:rPr lang="en-US" dirty="0" smtClean="0"/>
              <a:t>Ground is too wet to work in early spring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Pros</a:t>
            </a:r>
          </a:p>
          <a:p>
            <a:pPr lvl="1"/>
            <a:r>
              <a:rPr lang="en-US" sz="2000" dirty="0" smtClean="0"/>
              <a:t>Good avenue for using alternative herbicides (</a:t>
            </a:r>
            <a:r>
              <a:rPr lang="en-US" sz="2000" dirty="0" err="1" smtClean="0"/>
              <a:t>sulfentrazone</a:t>
            </a:r>
            <a:r>
              <a:rPr lang="en-US" sz="2000" dirty="0" smtClean="0"/>
              <a:t>, s-</a:t>
            </a:r>
            <a:r>
              <a:rPr lang="en-US" sz="2000" dirty="0" err="1" smtClean="0"/>
              <a:t>metolachlor</a:t>
            </a:r>
            <a:r>
              <a:rPr lang="en-US" sz="2000" dirty="0" smtClean="0"/>
              <a:t>) not commonly used in Maine potato – cereal rotations.</a:t>
            </a:r>
          </a:p>
          <a:p>
            <a:pPr lvl="1"/>
            <a:r>
              <a:rPr lang="en-US" sz="2000" dirty="0" smtClean="0"/>
              <a:t>If using glyphosate as desiccant or as burn-off post harvest, helps with perennial grass control.</a:t>
            </a:r>
          </a:p>
          <a:p>
            <a:pPr lvl="1"/>
            <a:r>
              <a:rPr lang="en-US" sz="2000" dirty="0" smtClean="0"/>
              <a:t>No SD in yield with added fertility.  Base levels in Maine potato fields are adequate.  N provided by fixation sufficient.</a:t>
            </a:r>
          </a:p>
          <a:p>
            <a:pPr lvl="1"/>
            <a:r>
              <a:rPr lang="en-US" sz="2000" dirty="0" smtClean="0"/>
              <a:t>Adaptable to no-till/min-till system both at planting and subsequent crop</a:t>
            </a:r>
          </a:p>
          <a:p>
            <a:pPr lvl="1"/>
            <a:r>
              <a:rPr lang="en-US" sz="2000" dirty="0" smtClean="0"/>
              <a:t>Season length allows for fall cover/cash crop.</a:t>
            </a:r>
          </a:p>
          <a:p>
            <a:pPr lvl="1"/>
            <a:r>
              <a:rPr lang="en-US" sz="2000" dirty="0" smtClean="0"/>
              <a:t>Equipment is typically available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Have not seen any negative effect on potato – however, have not reached potato year of rotation.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1710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Adds flowering broadleaf to rotation – white mold is of concern</a:t>
            </a:r>
          </a:p>
          <a:p>
            <a:pPr lvl="2"/>
            <a:r>
              <a:rPr lang="en-US" dirty="0" smtClean="0"/>
              <a:t>May work best on 4 year rotation using grass crops between broadleaves</a:t>
            </a:r>
          </a:p>
          <a:p>
            <a:pPr lvl="1"/>
            <a:r>
              <a:rPr lang="en-US" dirty="0" smtClean="0"/>
              <a:t>Requires additional management compared to cereals</a:t>
            </a:r>
          </a:p>
          <a:p>
            <a:pPr lvl="2"/>
            <a:r>
              <a:rPr lang="en-US" dirty="0" smtClean="0"/>
              <a:t>Seeding by population is very important.  Understanding seed tag info is imperative</a:t>
            </a:r>
          </a:p>
          <a:p>
            <a:pPr lvl="2"/>
            <a:r>
              <a:rPr lang="en-US" dirty="0" smtClean="0"/>
              <a:t>Tight window for applying effective herbicides</a:t>
            </a:r>
          </a:p>
          <a:p>
            <a:pPr lvl="2"/>
            <a:r>
              <a:rPr lang="en-US" dirty="0" smtClean="0"/>
              <a:t>Harvest timing is important.  Shatter losses can be excessive.  Drying ability is </a:t>
            </a:r>
            <a:r>
              <a:rPr lang="en-US" dirty="0" smtClean="0"/>
              <a:t>beneficial</a:t>
            </a:r>
          </a:p>
          <a:p>
            <a:pPr lvl="1"/>
            <a:r>
              <a:rPr lang="en-US" dirty="0" smtClean="0"/>
              <a:t>Market uncertainty</a:t>
            </a:r>
          </a:p>
          <a:p>
            <a:pPr lvl="2"/>
            <a:r>
              <a:rPr lang="en-US" dirty="0" smtClean="0"/>
              <a:t>Lack of local market that can take volume – Small </a:t>
            </a:r>
            <a:r>
              <a:rPr lang="en-US" dirty="0" smtClean="0"/>
              <a:t>livestock sector – especially in potato production region.</a:t>
            </a: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08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Jake Dyer</a:t>
            </a:r>
          </a:p>
          <a:p>
            <a:pPr marL="0" indent="0" algn="ctr">
              <a:buNone/>
            </a:pPr>
            <a:r>
              <a:rPr lang="en-US" dirty="0" smtClean="0"/>
              <a:t>Maine Potato Board</a:t>
            </a:r>
          </a:p>
          <a:p>
            <a:pPr marL="0" indent="0" algn="ctr">
              <a:buNone/>
            </a:pPr>
            <a:r>
              <a:rPr lang="en-US" dirty="0" smtClean="0"/>
              <a:t>207-769-5061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jdyer@mainepotatoes.com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65" y="1825625"/>
            <a:ext cx="3352022" cy="446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4734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 going in…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Seedbed prep (rocks, crusting, to roll or not to roll?)</a:t>
            </a:r>
          </a:p>
          <a:p>
            <a:r>
              <a:rPr lang="en-US" dirty="0" smtClean="0"/>
              <a:t>Wet feet</a:t>
            </a:r>
          </a:p>
          <a:p>
            <a:r>
              <a:rPr lang="en-US" dirty="0" smtClean="0"/>
              <a:t>Foliar diseases – especially chickpea, lentil, and dry bean</a:t>
            </a:r>
          </a:p>
          <a:p>
            <a:pPr lvl="1"/>
            <a:r>
              <a:rPr lang="en-US" dirty="0" err="1" smtClean="0"/>
              <a:t>Ascochyta</a:t>
            </a:r>
            <a:r>
              <a:rPr lang="en-US" dirty="0" smtClean="0"/>
              <a:t> – major concern in high production areas</a:t>
            </a:r>
          </a:p>
          <a:p>
            <a:pPr lvl="1"/>
            <a:r>
              <a:rPr lang="en-US" dirty="0" smtClean="0"/>
              <a:t>White mold – inconsistent fungicide efficacy</a:t>
            </a:r>
          </a:p>
          <a:p>
            <a:pPr lvl="1"/>
            <a:r>
              <a:rPr lang="en-US" dirty="0" smtClean="0"/>
              <a:t>Expense of season long fungicide program</a:t>
            </a:r>
            <a:endParaRPr lang="en-US" dirty="0"/>
          </a:p>
          <a:p>
            <a:r>
              <a:rPr lang="en-US" dirty="0" smtClean="0"/>
              <a:t>Indeterminate growth habit – CP, Lentil</a:t>
            </a:r>
          </a:p>
          <a:p>
            <a:r>
              <a:rPr lang="en-US" dirty="0" smtClean="0"/>
              <a:t>Lodging – harvest difficulty, quality downgrading</a:t>
            </a:r>
          </a:p>
          <a:p>
            <a:r>
              <a:rPr lang="en-US" dirty="0" smtClean="0"/>
              <a:t>Lack of well identified market – new to Maine growers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72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– 1</a:t>
            </a:r>
            <a:r>
              <a:rPr lang="en-US" baseline="30000" dirty="0" smtClean="0"/>
              <a:t>st</a:t>
            </a:r>
            <a:r>
              <a:rPr lang="en-US" dirty="0" smtClean="0"/>
              <a:t> go at OG Yellow Peas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Needed cash crop to diversify winter/spring cereal rotation</a:t>
            </a:r>
          </a:p>
          <a:p>
            <a:r>
              <a:rPr lang="en-US" dirty="0" smtClean="0"/>
              <a:t>OG soybeans were hit and miss depending on weather/field history</a:t>
            </a:r>
          </a:p>
          <a:p>
            <a:r>
              <a:rPr lang="en-US" dirty="0" smtClean="0"/>
              <a:t>Did not want to buy additional equipment</a:t>
            </a:r>
          </a:p>
          <a:p>
            <a:r>
              <a:rPr lang="en-US" dirty="0" smtClean="0"/>
              <a:t>Wanted diversity in marketing:  seed/food/feed</a:t>
            </a:r>
          </a:p>
          <a:p>
            <a:r>
              <a:rPr lang="en-US" dirty="0" smtClean="0"/>
              <a:t>2013/2014 pea variety trial data from </a:t>
            </a:r>
            <a:r>
              <a:rPr lang="en-US" dirty="0" err="1" smtClean="0"/>
              <a:t>UMaine</a:t>
            </a:r>
            <a:r>
              <a:rPr lang="en-US" dirty="0" smtClean="0"/>
              <a:t> showed promise</a:t>
            </a:r>
          </a:p>
          <a:p>
            <a:r>
              <a:rPr lang="en-US" dirty="0" smtClean="0"/>
              <a:t>Received Northeast SARE Farmer Grant</a:t>
            </a:r>
          </a:p>
          <a:p>
            <a:pPr lvl="1"/>
            <a:r>
              <a:rPr lang="en-US" dirty="0" smtClean="0"/>
              <a:t>4 yellow cotyledon varieties:  Agassiz, </a:t>
            </a:r>
            <a:r>
              <a:rPr lang="en-US" dirty="0" err="1" smtClean="0"/>
              <a:t>Nette</a:t>
            </a:r>
            <a:r>
              <a:rPr lang="en-US" dirty="0" smtClean="0"/>
              <a:t> 2010, </a:t>
            </a:r>
            <a:r>
              <a:rPr lang="en-US" dirty="0" err="1" smtClean="0"/>
              <a:t>Jetset</a:t>
            </a:r>
            <a:r>
              <a:rPr lang="en-US" dirty="0" smtClean="0"/>
              <a:t>, SW Midas</a:t>
            </a:r>
          </a:p>
          <a:p>
            <a:pPr lvl="1"/>
            <a:r>
              <a:rPr lang="en-US" dirty="0" smtClean="0"/>
              <a:t>25 acres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9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– 1</a:t>
            </a:r>
            <a:r>
              <a:rPr lang="en-US" baseline="30000" dirty="0" smtClean="0"/>
              <a:t>st</a:t>
            </a:r>
            <a:r>
              <a:rPr lang="en-US" dirty="0" smtClean="0"/>
              <a:t> go at OG Yellow Peas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Field Information</a:t>
            </a:r>
          </a:p>
          <a:p>
            <a:pPr lvl="1"/>
            <a:r>
              <a:rPr lang="en-US" dirty="0" smtClean="0"/>
              <a:t>Thorndike shale silt loam</a:t>
            </a:r>
          </a:p>
          <a:p>
            <a:pPr lvl="1"/>
            <a:r>
              <a:rPr lang="en-US" dirty="0" smtClean="0"/>
              <a:t>pH 6.2</a:t>
            </a:r>
          </a:p>
          <a:p>
            <a:pPr lvl="1"/>
            <a:r>
              <a:rPr lang="en-US" dirty="0" smtClean="0"/>
              <a:t>4.7% OM</a:t>
            </a:r>
          </a:p>
          <a:p>
            <a:pPr lvl="1"/>
            <a:r>
              <a:rPr lang="en-US" dirty="0" smtClean="0"/>
              <a:t>P &amp; K sufficient (from soil test)</a:t>
            </a:r>
          </a:p>
          <a:p>
            <a:pPr lvl="1"/>
            <a:r>
              <a:rPr lang="en-US" dirty="0" smtClean="0"/>
              <a:t>Field history of spring and fall cereals</a:t>
            </a:r>
          </a:p>
          <a:p>
            <a:pPr lvl="1"/>
            <a:r>
              <a:rPr lang="en-US" b="1" u="sng" dirty="0" smtClean="0"/>
              <a:t>Relatively</a:t>
            </a:r>
            <a:r>
              <a:rPr lang="en-US" dirty="0" smtClean="0"/>
              <a:t> low weed pressure</a:t>
            </a:r>
          </a:p>
          <a:p>
            <a:pPr lvl="1"/>
            <a:r>
              <a:rPr lang="en-US" b="1" u="sng" dirty="0" smtClean="0"/>
              <a:t>Relatively</a:t>
            </a:r>
            <a:r>
              <a:rPr lang="en-US" dirty="0" smtClean="0"/>
              <a:t> flat and well drained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7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– 1</a:t>
            </a:r>
            <a:r>
              <a:rPr lang="en-US" baseline="30000" dirty="0" smtClean="0"/>
              <a:t>st</a:t>
            </a:r>
            <a:r>
              <a:rPr lang="en-US" dirty="0" smtClean="0"/>
              <a:t> go at OG Yellow Peas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Seeding Rate</a:t>
            </a:r>
          </a:p>
          <a:p>
            <a:pPr marL="0" indent="0" algn="ctr">
              <a:buNone/>
            </a:pPr>
            <a:r>
              <a:rPr lang="en-US" sz="1400" b="1" u="sng" dirty="0"/>
              <a:t>Target Population / (1-% stand loss)</a:t>
            </a:r>
          </a:p>
          <a:p>
            <a:pPr marL="0" indent="0" algn="ctr">
              <a:buNone/>
            </a:pPr>
            <a:r>
              <a:rPr lang="en-US" sz="1400" b="1" dirty="0"/>
              <a:t>SPP X % Germination</a:t>
            </a:r>
          </a:p>
          <a:p>
            <a:r>
              <a:rPr lang="en-US" dirty="0" smtClean="0"/>
              <a:t>Trial </a:t>
            </a:r>
            <a:r>
              <a:rPr lang="en-US" dirty="0"/>
              <a:t>Planting density was 8 plants/ft² (348,480 PLS/A) to ensure </a:t>
            </a:r>
            <a:r>
              <a:rPr lang="en-US" dirty="0" smtClean="0"/>
              <a:t>enough </a:t>
            </a:r>
            <a:r>
              <a:rPr lang="en-US" dirty="0"/>
              <a:t>seed for experiment</a:t>
            </a:r>
            <a:r>
              <a:rPr lang="en-US" dirty="0" smtClean="0"/>
              <a:t>.</a:t>
            </a:r>
          </a:p>
          <a:p>
            <a:r>
              <a:rPr lang="en-US" dirty="0" smtClean="0"/>
              <a:t>Germination and seed count vary dramatically between seed lots and variety.  (Germ 84% to 97% &amp; Seed Count 1830-2168 </a:t>
            </a:r>
            <a:r>
              <a:rPr lang="en-US" dirty="0" err="1" smtClean="0"/>
              <a:t>spp</a:t>
            </a:r>
            <a:r>
              <a:rPr lang="en-US" dirty="0" smtClean="0"/>
              <a:t>)</a:t>
            </a:r>
          </a:p>
          <a:p>
            <a:r>
              <a:rPr lang="en-US" dirty="0" smtClean="0"/>
              <a:t>Seeding rates ranged from 190 </a:t>
            </a:r>
            <a:r>
              <a:rPr lang="en-US" dirty="0" err="1" smtClean="0"/>
              <a:t>lb</a:t>
            </a:r>
            <a:r>
              <a:rPr lang="en-US" dirty="0" smtClean="0"/>
              <a:t>/acre to 236 </a:t>
            </a:r>
            <a:r>
              <a:rPr lang="en-US" dirty="0" err="1" smtClean="0"/>
              <a:t>lb</a:t>
            </a:r>
            <a:r>
              <a:rPr lang="en-US" dirty="0" smtClean="0"/>
              <a:t>/acre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2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– 1</a:t>
            </a:r>
            <a:r>
              <a:rPr lang="en-US" baseline="30000" dirty="0"/>
              <a:t>st</a:t>
            </a:r>
            <a:r>
              <a:rPr lang="en-US" dirty="0"/>
              <a:t> go at OG Yellow Peas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000" dirty="0" smtClean="0"/>
              <a:t>Planted May 15 – Emergence May 25 – Rotary hoe May 25 (10 DAP) -Flowering July 08 through July 18 (54-64 DAP) - Senescence August 09 (85 DAP) – Harvest August 30 (106 DAP)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/>
          <a:srcRect l="21875" r="21875"/>
          <a:stretch/>
        </p:blipFill>
        <p:spPr>
          <a:xfrm>
            <a:off x="838200" y="2501240"/>
            <a:ext cx="1828800" cy="18288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4"/>
          <a:srcRect l="21875" r="21875"/>
          <a:stretch/>
        </p:blipFill>
        <p:spPr>
          <a:xfrm>
            <a:off x="2842484" y="2501240"/>
            <a:ext cx="1828800" cy="182880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5"/>
          <a:srcRect t="21765" b="21765"/>
          <a:stretch/>
        </p:blipFill>
        <p:spPr>
          <a:xfrm>
            <a:off x="4846768" y="2501240"/>
            <a:ext cx="18288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6851052" y="2500461"/>
            <a:ext cx="18288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8855336" y="2500461"/>
            <a:ext cx="1828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084" y="4543403"/>
            <a:ext cx="3657600" cy="2057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52" y="4540037"/>
            <a:ext cx="3657600" cy="20574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95" y="162059"/>
            <a:ext cx="5641145" cy="65056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9" y="480739"/>
            <a:ext cx="10719581" cy="60297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2718" y="515132"/>
            <a:ext cx="3116898" cy="5541153"/>
          </a:xfrm>
          <a:prstGeom prst="rect">
            <a:avLst/>
          </a:prstGeom>
        </p:spPr>
      </p:pic>
      <p:pic>
        <p:nvPicPr>
          <p:cNvPr id="15" name="Content Placeholder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7588" y="829900"/>
            <a:ext cx="7656821" cy="43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4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2481</Words>
  <Application>Microsoft Office PowerPoint</Application>
  <PresentationFormat>Widescreen</PresentationFormat>
  <Paragraphs>477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Office Theme</vt:lpstr>
      <vt:lpstr>Pulse Crops in Maine Potato Rotations - My $0.02 </vt:lpstr>
      <vt:lpstr>About Me…</vt:lpstr>
      <vt:lpstr>Maine Potato Industry</vt:lpstr>
      <vt:lpstr>Why Pulses?</vt:lpstr>
      <vt:lpstr>Concerns going in… </vt:lpstr>
      <vt:lpstr>2015 – 1st go at OG Yellow Peas</vt:lpstr>
      <vt:lpstr>2015 – 1st go at OG Yellow Peas </vt:lpstr>
      <vt:lpstr>2015 – 1st go at OG Yellow Peas</vt:lpstr>
      <vt:lpstr>2015 – 1st go at OG Yellow Peas</vt:lpstr>
      <vt:lpstr>2015 – 1st go at OG Yellow Peas</vt:lpstr>
      <vt:lpstr>2016 – Replicated Plot Trials</vt:lpstr>
      <vt:lpstr>2016 – Replicated Plot Trials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Quick and Dirty Economics</vt:lpstr>
      <vt:lpstr>2017 – Black Bean Scene</vt:lpstr>
      <vt:lpstr>2017 – Black Bean Scene </vt:lpstr>
      <vt:lpstr>2017 – Black Bean Scene</vt:lpstr>
      <vt:lpstr>2017 – Black Bean Scene</vt:lpstr>
      <vt:lpstr>2017 – Black Bean Scene</vt:lpstr>
      <vt:lpstr>2018 Pulse Trials</vt:lpstr>
      <vt:lpstr>2018 Plot Trials </vt:lpstr>
      <vt:lpstr>2018 Plot Trials</vt:lpstr>
      <vt:lpstr>2018 Plot Trials</vt:lpstr>
      <vt:lpstr>2018 Plot Trials</vt:lpstr>
      <vt:lpstr>2018 plot trials</vt:lpstr>
      <vt:lpstr>2018 Plot Trials</vt:lpstr>
      <vt:lpstr>2018 Field Trials – Chapman, ME</vt:lpstr>
      <vt:lpstr>2018 Field Trials – Chapman, ME</vt:lpstr>
      <vt:lpstr>2018 Field Trials – Chapman, ME</vt:lpstr>
      <vt:lpstr>2019 Plot Trials</vt:lpstr>
      <vt:lpstr>2019 Plot Trials </vt:lpstr>
      <vt:lpstr>2019 Field Trials – Mapleton, ME</vt:lpstr>
      <vt:lpstr>Summary and Conclusions </vt:lpstr>
      <vt:lpstr>Summary and Conclusions</vt:lpstr>
      <vt:lpstr>Summary and Conclusions</vt:lpstr>
      <vt:lpstr>Summary and Conclusions</vt:lpstr>
      <vt:lpstr>Thank you!!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Pulse Crops in Maine Potato Rotations - My $0.02</dc:title>
  <dc:creator>user</dc:creator>
  <cp:lastModifiedBy>user</cp:lastModifiedBy>
  <cp:revision>88</cp:revision>
  <dcterms:created xsi:type="dcterms:W3CDTF">2020-02-21T16:54:40Z</dcterms:created>
  <dcterms:modified xsi:type="dcterms:W3CDTF">2020-03-02T18:44:23Z</dcterms:modified>
</cp:coreProperties>
</file>