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70" r:id="rId12"/>
    <p:sldId id="271" r:id="rId13"/>
    <p:sldId id="274" r:id="rId14"/>
    <p:sldId id="272" r:id="rId15"/>
    <p:sldId id="273" r:id="rId16"/>
    <p:sldId id="269" r:id="rId17"/>
    <p:sldId id="267" r:id="rId18"/>
    <p:sldId id="26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lston\Documents\Personal\RMSA\Data%20analysis%20for%20Lee-Ann\RMSA%20Grain%20Trial%20Analysi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lston\Documents\Personal\RMSA\Data%20analysis%20for%20Lee-Ann\RMSA%20Grain%20Trial%20Analysi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lston\Documents\Personal\RMSA\Data%20analysis%20for%20Lee-Ann\RMSA%20Grain%20Trial%20Analysi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lston\Documents\Personal\RMSA\Data%20analysis%20for%20Lee-Ann\RMSA%20Grain%20Trial%20Analysi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lston\Documents\Personal\RMSA\Data%20analysis%20for%20Lee-Ann\RMSA%20Grain%20Trial%20Analysi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lston\Documents\Personal\RMSA\Data%20analysis%20for%20Lee-Ann\RMSA%20Grain%20Trial%20Analysi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lston\Documents\Personal\RMSA\Data%20analysis%20for%20Lee-Ann\RMSA%20Grain%20Trial%20Analysi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lston\Documents\Personal\RMSA\Data%20analysis%20for%20Lee-Ann\RMSA%20Grain%20Trial%20Analysi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lston\Documents\Personal\RMSA\Data%20analysis%20for%20Lee-Ann\RMSA%20Grain%20Trial%20Analysi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lston\Documents\Personal\RMSA\Data%20analysis%20for%20Lee-Ann\RMSA%20Grain%20Trial%20Analysi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lston\Documents\Personal\RMSA\Data%20analysis%20for%20Lee-Ann\RMSA%20Grain%20Trial%20Analysi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Pup Loaf Scores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'Alveograph-Pup Pivot Tables'!$B$20</c:f>
              <c:strCache>
                <c:ptCount val="1"/>
                <c:pt idx="0">
                  <c:v>Crust (10)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'Alveograph-Pup Pivot Tables'!$A$21:$A$31</c:f>
              <c:strCache>
                <c:ptCount val="11"/>
                <c:pt idx="0">
                  <c:v>Duralis Durum</c:v>
                </c:pt>
                <c:pt idx="1">
                  <c:v>Duramonte Durum</c:v>
                </c:pt>
                <c:pt idx="2">
                  <c:v>Iraq Durum</c:v>
                </c:pt>
                <c:pt idx="3">
                  <c:v>Khorasan</c:v>
                </c:pt>
                <c:pt idx="4">
                  <c:v>Marquis</c:v>
                </c:pt>
                <c:pt idx="5">
                  <c:v>Pacific Bluestem</c:v>
                </c:pt>
                <c:pt idx="6">
                  <c:v>Pima Club</c:v>
                </c:pt>
                <c:pt idx="7">
                  <c:v>Red Fife</c:v>
                </c:pt>
                <c:pt idx="8">
                  <c:v>Sin El Pheel</c:v>
                </c:pt>
                <c:pt idx="9">
                  <c:v>Sonoran White</c:v>
                </c:pt>
                <c:pt idx="10">
                  <c:v>Turkey Red</c:v>
                </c:pt>
              </c:strCache>
            </c:strRef>
          </c:cat>
          <c:val>
            <c:numRef>
              <c:f>'Alveograph-Pup Pivot Tables'!$B$21:$B$31</c:f>
              <c:numCache>
                <c:formatCode>General</c:formatCode>
                <c:ptCount val="11"/>
                <c:pt idx="0">
                  <c:v>8</c:v>
                </c:pt>
                <c:pt idx="1">
                  <c:v>8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8</c:v>
                </c:pt>
                <c:pt idx="6">
                  <c:v>7</c:v>
                </c:pt>
                <c:pt idx="7">
                  <c:v>7</c:v>
                </c:pt>
                <c:pt idx="8">
                  <c:v>7</c:v>
                </c:pt>
                <c:pt idx="9">
                  <c:v>7</c:v>
                </c:pt>
                <c:pt idx="1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E1-4892-A5AB-D6B44782021F}"/>
            </c:ext>
          </c:extLst>
        </c:ser>
        <c:ser>
          <c:idx val="1"/>
          <c:order val="1"/>
          <c:tx>
            <c:strRef>
              <c:f>'Alveograph-Pup Pivot Tables'!$C$20</c:f>
              <c:strCache>
                <c:ptCount val="1"/>
                <c:pt idx="0">
                  <c:v>Symmetry (10)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'Alveograph-Pup Pivot Tables'!$A$21:$A$31</c:f>
              <c:strCache>
                <c:ptCount val="11"/>
                <c:pt idx="0">
                  <c:v>Duralis Durum</c:v>
                </c:pt>
                <c:pt idx="1">
                  <c:v>Duramonte Durum</c:v>
                </c:pt>
                <c:pt idx="2">
                  <c:v>Iraq Durum</c:v>
                </c:pt>
                <c:pt idx="3">
                  <c:v>Khorasan</c:v>
                </c:pt>
                <c:pt idx="4">
                  <c:v>Marquis</c:v>
                </c:pt>
                <c:pt idx="5">
                  <c:v>Pacific Bluestem</c:v>
                </c:pt>
                <c:pt idx="6">
                  <c:v>Pima Club</c:v>
                </c:pt>
                <c:pt idx="7">
                  <c:v>Red Fife</c:v>
                </c:pt>
                <c:pt idx="8">
                  <c:v>Sin El Pheel</c:v>
                </c:pt>
                <c:pt idx="9">
                  <c:v>Sonoran White</c:v>
                </c:pt>
                <c:pt idx="10">
                  <c:v>Turkey Red</c:v>
                </c:pt>
              </c:strCache>
            </c:strRef>
          </c:cat>
          <c:val>
            <c:numRef>
              <c:f>'Alveograph-Pup Pivot Tables'!$C$21:$C$31</c:f>
              <c:numCache>
                <c:formatCode>General</c:formatCode>
                <c:ptCount val="11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7</c:v>
                </c:pt>
                <c:pt idx="7">
                  <c:v>7</c:v>
                </c:pt>
                <c:pt idx="8">
                  <c:v>7</c:v>
                </c:pt>
                <c:pt idx="9">
                  <c:v>8</c:v>
                </c:pt>
                <c:pt idx="1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E1-4892-A5AB-D6B44782021F}"/>
            </c:ext>
          </c:extLst>
        </c:ser>
        <c:ser>
          <c:idx val="2"/>
          <c:order val="2"/>
          <c:tx>
            <c:strRef>
              <c:f>'Alveograph-Pup Pivot Tables'!$D$20</c:f>
              <c:strCache>
                <c:ptCount val="1"/>
                <c:pt idx="0">
                  <c:v>Uniformity (10)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'Alveograph-Pup Pivot Tables'!$A$21:$A$31</c:f>
              <c:strCache>
                <c:ptCount val="11"/>
                <c:pt idx="0">
                  <c:v>Duralis Durum</c:v>
                </c:pt>
                <c:pt idx="1">
                  <c:v>Duramonte Durum</c:v>
                </c:pt>
                <c:pt idx="2">
                  <c:v>Iraq Durum</c:v>
                </c:pt>
                <c:pt idx="3">
                  <c:v>Khorasan</c:v>
                </c:pt>
                <c:pt idx="4">
                  <c:v>Marquis</c:v>
                </c:pt>
                <c:pt idx="5">
                  <c:v>Pacific Bluestem</c:v>
                </c:pt>
                <c:pt idx="6">
                  <c:v>Pima Club</c:v>
                </c:pt>
                <c:pt idx="7">
                  <c:v>Red Fife</c:v>
                </c:pt>
                <c:pt idx="8">
                  <c:v>Sin El Pheel</c:v>
                </c:pt>
                <c:pt idx="9">
                  <c:v>Sonoran White</c:v>
                </c:pt>
                <c:pt idx="10">
                  <c:v>Turkey Red</c:v>
                </c:pt>
              </c:strCache>
            </c:strRef>
          </c:cat>
          <c:val>
            <c:numRef>
              <c:f>'Alveograph-Pup Pivot Tables'!$D$21:$D$31</c:f>
              <c:numCache>
                <c:formatCode>General</c:formatCode>
                <c:ptCount val="11"/>
                <c:pt idx="0">
                  <c:v>6</c:v>
                </c:pt>
                <c:pt idx="1">
                  <c:v>8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7</c:v>
                </c:pt>
                <c:pt idx="7">
                  <c:v>7</c:v>
                </c:pt>
                <c:pt idx="8">
                  <c:v>7</c:v>
                </c:pt>
                <c:pt idx="9">
                  <c:v>7</c:v>
                </c:pt>
                <c:pt idx="1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E1-4892-A5AB-D6B44782021F}"/>
            </c:ext>
          </c:extLst>
        </c:ser>
        <c:ser>
          <c:idx val="3"/>
          <c:order val="3"/>
          <c:tx>
            <c:strRef>
              <c:f>'Alveograph-Pup Pivot Tables'!$E$20</c:f>
              <c:strCache>
                <c:ptCount val="1"/>
                <c:pt idx="0">
                  <c:v>Texture (20)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'Alveograph-Pup Pivot Tables'!$A$21:$A$31</c:f>
              <c:strCache>
                <c:ptCount val="11"/>
                <c:pt idx="0">
                  <c:v>Duralis Durum</c:v>
                </c:pt>
                <c:pt idx="1">
                  <c:v>Duramonte Durum</c:v>
                </c:pt>
                <c:pt idx="2">
                  <c:v>Iraq Durum</c:v>
                </c:pt>
                <c:pt idx="3">
                  <c:v>Khorasan</c:v>
                </c:pt>
                <c:pt idx="4">
                  <c:v>Marquis</c:v>
                </c:pt>
                <c:pt idx="5">
                  <c:v>Pacific Bluestem</c:v>
                </c:pt>
                <c:pt idx="6">
                  <c:v>Pima Club</c:v>
                </c:pt>
                <c:pt idx="7">
                  <c:v>Red Fife</c:v>
                </c:pt>
                <c:pt idx="8">
                  <c:v>Sin El Pheel</c:v>
                </c:pt>
                <c:pt idx="9">
                  <c:v>Sonoran White</c:v>
                </c:pt>
                <c:pt idx="10">
                  <c:v>Turkey Red</c:v>
                </c:pt>
              </c:strCache>
            </c:strRef>
          </c:cat>
          <c:val>
            <c:numRef>
              <c:f>'Alveograph-Pup Pivot Tables'!$E$21:$E$31</c:f>
              <c:numCache>
                <c:formatCode>General</c:formatCode>
                <c:ptCount val="11"/>
                <c:pt idx="0">
                  <c:v>16</c:v>
                </c:pt>
                <c:pt idx="1">
                  <c:v>16</c:v>
                </c:pt>
                <c:pt idx="2">
                  <c:v>16</c:v>
                </c:pt>
                <c:pt idx="3">
                  <c:v>16</c:v>
                </c:pt>
                <c:pt idx="4">
                  <c:v>16</c:v>
                </c:pt>
                <c:pt idx="5">
                  <c:v>15</c:v>
                </c:pt>
                <c:pt idx="6">
                  <c:v>16</c:v>
                </c:pt>
                <c:pt idx="7">
                  <c:v>16</c:v>
                </c:pt>
                <c:pt idx="8">
                  <c:v>16</c:v>
                </c:pt>
                <c:pt idx="9">
                  <c:v>16</c:v>
                </c:pt>
                <c:pt idx="1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8E1-4892-A5AB-D6B44782021F}"/>
            </c:ext>
          </c:extLst>
        </c:ser>
        <c:ser>
          <c:idx val="4"/>
          <c:order val="4"/>
          <c:tx>
            <c:strRef>
              <c:f>'Alveograph-Pup Pivot Tables'!$F$20</c:f>
              <c:strCache>
                <c:ptCount val="1"/>
                <c:pt idx="0">
                  <c:v>Grain (20)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'Alveograph-Pup Pivot Tables'!$A$21:$A$31</c:f>
              <c:strCache>
                <c:ptCount val="11"/>
                <c:pt idx="0">
                  <c:v>Duralis Durum</c:v>
                </c:pt>
                <c:pt idx="1">
                  <c:v>Duramonte Durum</c:v>
                </c:pt>
                <c:pt idx="2">
                  <c:v>Iraq Durum</c:v>
                </c:pt>
                <c:pt idx="3">
                  <c:v>Khorasan</c:v>
                </c:pt>
                <c:pt idx="4">
                  <c:v>Marquis</c:v>
                </c:pt>
                <c:pt idx="5">
                  <c:v>Pacific Bluestem</c:v>
                </c:pt>
                <c:pt idx="6">
                  <c:v>Pima Club</c:v>
                </c:pt>
                <c:pt idx="7">
                  <c:v>Red Fife</c:v>
                </c:pt>
                <c:pt idx="8">
                  <c:v>Sin El Pheel</c:v>
                </c:pt>
                <c:pt idx="9">
                  <c:v>Sonoran White</c:v>
                </c:pt>
                <c:pt idx="10">
                  <c:v>Turkey Red</c:v>
                </c:pt>
              </c:strCache>
            </c:strRef>
          </c:cat>
          <c:val>
            <c:numRef>
              <c:f>'Alveograph-Pup Pivot Tables'!$F$21:$F$31</c:f>
              <c:numCache>
                <c:formatCode>General</c:formatCode>
                <c:ptCount val="11"/>
                <c:pt idx="0">
                  <c:v>15</c:v>
                </c:pt>
                <c:pt idx="1">
                  <c:v>15</c:v>
                </c:pt>
                <c:pt idx="2">
                  <c:v>15</c:v>
                </c:pt>
                <c:pt idx="3">
                  <c:v>16</c:v>
                </c:pt>
                <c:pt idx="4">
                  <c:v>16</c:v>
                </c:pt>
                <c:pt idx="5">
                  <c:v>15</c:v>
                </c:pt>
                <c:pt idx="6">
                  <c:v>15</c:v>
                </c:pt>
                <c:pt idx="7">
                  <c:v>15</c:v>
                </c:pt>
                <c:pt idx="8">
                  <c:v>15</c:v>
                </c:pt>
                <c:pt idx="9">
                  <c:v>16</c:v>
                </c:pt>
                <c:pt idx="1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8E1-4892-A5AB-D6B44782021F}"/>
            </c:ext>
          </c:extLst>
        </c:ser>
        <c:ser>
          <c:idx val="5"/>
          <c:order val="5"/>
          <c:tx>
            <c:strRef>
              <c:f>'Alveograph-Pup Pivot Tables'!$G$20</c:f>
              <c:strCache>
                <c:ptCount val="1"/>
                <c:pt idx="0">
                  <c:v>Crumb Color (10)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'Alveograph-Pup Pivot Tables'!$A$21:$A$31</c:f>
              <c:strCache>
                <c:ptCount val="11"/>
                <c:pt idx="0">
                  <c:v>Duralis Durum</c:v>
                </c:pt>
                <c:pt idx="1">
                  <c:v>Duramonte Durum</c:v>
                </c:pt>
                <c:pt idx="2">
                  <c:v>Iraq Durum</c:v>
                </c:pt>
                <c:pt idx="3">
                  <c:v>Khorasan</c:v>
                </c:pt>
                <c:pt idx="4">
                  <c:v>Marquis</c:v>
                </c:pt>
                <c:pt idx="5">
                  <c:v>Pacific Bluestem</c:v>
                </c:pt>
                <c:pt idx="6">
                  <c:v>Pima Club</c:v>
                </c:pt>
                <c:pt idx="7">
                  <c:v>Red Fife</c:v>
                </c:pt>
                <c:pt idx="8">
                  <c:v>Sin El Pheel</c:v>
                </c:pt>
                <c:pt idx="9">
                  <c:v>Sonoran White</c:v>
                </c:pt>
                <c:pt idx="10">
                  <c:v>Turkey Red</c:v>
                </c:pt>
              </c:strCache>
            </c:strRef>
          </c:cat>
          <c:val>
            <c:numRef>
              <c:f>'Alveograph-Pup Pivot Tables'!$G$21:$G$31</c:f>
              <c:numCache>
                <c:formatCode>General</c:formatCode>
                <c:ptCount val="11"/>
                <c:pt idx="0">
                  <c:v>6</c:v>
                </c:pt>
                <c:pt idx="1">
                  <c:v>6</c:v>
                </c:pt>
                <c:pt idx="2">
                  <c:v>7</c:v>
                </c:pt>
                <c:pt idx="3">
                  <c:v>5</c:v>
                </c:pt>
                <c:pt idx="4">
                  <c:v>6</c:v>
                </c:pt>
                <c:pt idx="5">
                  <c:v>6</c:v>
                </c:pt>
                <c:pt idx="6">
                  <c:v>6</c:v>
                </c:pt>
                <c:pt idx="7">
                  <c:v>6</c:v>
                </c:pt>
                <c:pt idx="8">
                  <c:v>5</c:v>
                </c:pt>
                <c:pt idx="9">
                  <c:v>6</c:v>
                </c:pt>
                <c:pt idx="1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8E1-4892-A5AB-D6B44782021F}"/>
            </c:ext>
          </c:extLst>
        </c:ser>
        <c:ser>
          <c:idx val="6"/>
          <c:order val="6"/>
          <c:tx>
            <c:strRef>
              <c:f>'Alveograph-Pup Pivot Tables'!$H$20</c:f>
              <c:strCache>
                <c:ptCount val="1"/>
                <c:pt idx="0">
                  <c:v>Aroma (10)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'Alveograph-Pup Pivot Tables'!$A$21:$A$31</c:f>
              <c:strCache>
                <c:ptCount val="11"/>
                <c:pt idx="0">
                  <c:v>Duralis Durum</c:v>
                </c:pt>
                <c:pt idx="1">
                  <c:v>Duramonte Durum</c:v>
                </c:pt>
                <c:pt idx="2">
                  <c:v>Iraq Durum</c:v>
                </c:pt>
                <c:pt idx="3">
                  <c:v>Khorasan</c:v>
                </c:pt>
                <c:pt idx="4">
                  <c:v>Marquis</c:v>
                </c:pt>
                <c:pt idx="5">
                  <c:v>Pacific Bluestem</c:v>
                </c:pt>
                <c:pt idx="6">
                  <c:v>Pima Club</c:v>
                </c:pt>
                <c:pt idx="7">
                  <c:v>Red Fife</c:v>
                </c:pt>
                <c:pt idx="8">
                  <c:v>Sin El Pheel</c:v>
                </c:pt>
                <c:pt idx="9">
                  <c:v>Sonoran White</c:v>
                </c:pt>
                <c:pt idx="10">
                  <c:v>Turkey Red</c:v>
                </c:pt>
              </c:strCache>
            </c:strRef>
          </c:cat>
          <c:val>
            <c:numRef>
              <c:f>'Alveograph-Pup Pivot Tables'!$H$21:$H$31</c:f>
              <c:numCache>
                <c:formatCode>General</c:formatCode>
                <c:ptCount val="11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  <c:pt idx="9">
                  <c:v>10</c:v>
                </c:pt>
                <c:pt idx="1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8E1-4892-A5AB-D6B44782021F}"/>
            </c:ext>
          </c:extLst>
        </c:ser>
        <c:ser>
          <c:idx val="7"/>
          <c:order val="7"/>
          <c:tx>
            <c:strRef>
              <c:f>'Alveograph-Pup Pivot Tables'!$I$20</c:f>
              <c:strCache>
                <c:ptCount val="1"/>
                <c:pt idx="0">
                  <c:v>Taste (10)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'Alveograph-Pup Pivot Tables'!$A$21:$A$31</c:f>
              <c:strCache>
                <c:ptCount val="11"/>
                <c:pt idx="0">
                  <c:v>Duralis Durum</c:v>
                </c:pt>
                <c:pt idx="1">
                  <c:v>Duramonte Durum</c:v>
                </c:pt>
                <c:pt idx="2">
                  <c:v>Iraq Durum</c:v>
                </c:pt>
                <c:pt idx="3">
                  <c:v>Khorasan</c:v>
                </c:pt>
                <c:pt idx="4">
                  <c:v>Marquis</c:v>
                </c:pt>
                <c:pt idx="5">
                  <c:v>Pacific Bluestem</c:v>
                </c:pt>
                <c:pt idx="6">
                  <c:v>Pima Club</c:v>
                </c:pt>
                <c:pt idx="7">
                  <c:v>Red Fife</c:v>
                </c:pt>
                <c:pt idx="8">
                  <c:v>Sin El Pheel</c:v>
                </c:pt>
                <c:pt idx="9">
                  <c:v>Sonoran White</c:v>
                </c:pt>
                <c:pt idx="10">
                  <c:v>Turkey Red</c:v>
                </c:pt>
              </c:strCache>
            </c:strRef>
          </c:cat>
          <c:val>
            <c:numRef>
              <c:f>'Alveograph-Pup Pivot Tables'!$I$21:$I$31</c:f>
              <c:numCache>
                <c:formatCode>General</c:formatCode>
                <c:ptCount val="11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  <c:pt idx="9">
                  <c:v>10</c:v>
                </c:pt>
                <c:pt idx="1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8E1-4892-A5AB-D6B4478202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37609103"/>
        <c:axId val="1237611599"/>
      </c:barChart>
      <c:catAx>
        <c:axId val="12376091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7611599"/>
        <c:crosses val="autoZero"/>
        <c:auto val="1"/>
        <c:lblAlgn val="ctr"/>
        <c:lblOffset val="100"/>
        <c:noMultiLvlLbl val="0"/>
      </c:catAx>
      <c:valAx>
        <c:axId val="12376115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Score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76091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3165502199548943E-3"/>
          <c:y val="0.89686489474880959"/>
          <c:w val="0.99336689956009039"/>
          <c:h val="8.69571494356929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 vs</a:t>
            </a:r>
            <a:r>
              <a:rPr lang="en-US" baseline="0"/>
              <a:t> P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'Alveograph-Pup Pivot Tables'!$C$62</c:f>
              <c:strCache>
                <c:ptCount val="1"/>
                <c:pt idx="0">
                  <c:v>L (mm)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0"/>
            <c:trendlineLbl>
              <c:layout>
                <c:manualLayout>
                  <c:x val="-4.0390419947506563E-2"/>
                  <c:y val="-0.18791218028364359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'Alveograph-Pup Pivot Tables'!$B$63:$B$73</c:f>
              <c:numCache>
                <c:formatCode>General</c:formatCode>
                <c:ptCount val="11"/>
                <c:pt idx="0">
                  <c:v>166</c:v>
                </c:pt>
                <c:pt idx="1">
                  <c:v>154</c:v>
                </c:pt>
                <c:pt idx="2">
                  <c:v>151</c:v>
                </c:pt>
                <c:pt idx="3">
                  <c:v>137</c:v>
                </c:pt>
                <c:pt idx="4">
                  <c:v>62</c:v>
                </c:pt>
                <c:pt idx="5">
                  <c:v>71</c:v>
                </c:pt>
                <c:pt idx="6">
                  <c:v>57</c:v>
                </c:pt>
                <c:pt idx="7">
                  <c:v>59</c:v>
                </c:pt>
                <c:pt idx="8">
                  <c:v>141</c:v>
                </c:pt>
                <c:pt idx="9">
                  <c:v>64</c:v>
                </c:pt>
                <c:pt idx="10">
                  <c:v>63</c:v>
                </c:pt>
              </c:numCache>
            </c:numRef>
          </c:xVal>
          <c:yVal>
            <c:numRef>
              <c:f>'Alveograph-Pup Pivot Tables'!$C$63:$C$73</c:f>
              <c:numCache>
                <c:formatCode>General</c:formatCode>
                <c:ptCount val="11"/>
                <c:pt idx="0">
                  <c:v>35</c:v>
                </c:pt>
                <c:pt idx="1">
                  <c:v>73</c:v>
                </c:pt>
                <c:pt idx="2">
                  <c:v>99</c:v>
                </c:pt>
                <c:pt idx="3">
                  <c:v>93</c:v>
                </c:pt>
                <c:pt idx="4">
                  <c:v>120</c:v>
                </c:pt>
                <c:pt idx="5">
                  <c:v>101</c:v>
                </c:pt>
                <c:pt idx="6">
                  <c:v>161</c:v>
                </c:pt>
                <c:pt idx="7">
                  <c:v>189</c:v>
                </c:pt>
                <c:pt idx="8">
                  <c:v>69</c:v>
                </c:pt>
                <c:pt idx="9">
                  <c:v>122</c:v>
                </c:pt>
                <c:pt idx="10">
                  <c:v>181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77C-49E2-A89B-AA2257A139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03268544"/>
        <c:axId val="2003285600"/>
      </c:scatterChart>
      <c:valAx>
        <c:axId val="2003268544"/>
        <c:scaling>
          <c:orientation val="minMax"/>
          <c:min val="4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 (mm)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3285600"/>
        <c:crosses val="autoZero"/>
        <c:crossBetween val="midCat"/>
      </c:valAx>
      <c:valAx>
        <c:axId val="2003285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 (mm)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326854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Specific</a:t>
            </a:r>
            <a:r>
              <a:rPr lang="en-US" baseline="0"/>
              <a:t> Volume vs P and L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'Alveograph-Pup Pivot Tables'!$B$62</c:f>
              <c:strCache>
                <c:ptCount val="1"/>
                <c:pt idx="0">
                  <c:v>P (mm)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0"/>
            <c:trendlineLbl>
              <c:layout>
                <c:manualLayout>
                  <c:x val="-0.35439849391467282"/>
                  <c:y val="-0.23401976797988638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'Alveograph-Pup Pivot Tables'!$B$63:$B$73</c:f>
              <c:numCache>
                <c:formatCode>General</c:formatCode>
                <c:ptCount val="11"/>
                <c:pt idx="0">
                  <c:v>166</c:v>
                </c:pt>
                <c:pt idx="1">
                  <c:v>154</c:v>
                </c:pt>
                <c:pt idx="2">
                  <c:v>151</c:v>
                </c:pt>
                <c:pt idx="3">
                  <c:v>137</c:v>
                </c:pt>
                <c:pt idx="4">
                  <c:v>62</c:v>
                </c:pt>
                <c:pt idx="5">
                  <c:v>71</c:v>
                </c:pt>
                <c:pt idx="6">
                  <c:v>57</c:v>
                </c:pt>
                <c:pt idx="7">
                  <c:v>59</c:v>
                </c:pt>
                <c:pt idx="8">
                  <c:v>141</c:v>
                </c:pt>
                <c:pt idx="9">
                  <c:v>64</c:v>
                </c:pt>
                <c:pt idx="10">
                  <c:v>63</c:v>
                </c:pt>
              </c:numCache>
            </c:numRef>
          </c:xVal>
          <c:yVal>
            <c:numRef>
              <c:f>'Alveograph-Pup Pivot Tables'!$D$63:$D$73</c:f>
              <c:numCache>
                <c:formatCode>General</c:formatCode>
                <c:ptCount val="11"/>
                <c:pt idx="0">
                  <c:v>3.59</c:v>
                </c:pt>
                <c:pt idx="1">
                  <c:v>4.68</c:v>
                </c:pt>
                <c:pt idx="2">
                  <c:v>3.54</c:v>
                </c:pt>
                <c:pt idx="3">
                  <c:v>3.36</c:v>
                </c:pt>
                <c:pt idx="4">
                  <c:v>4.17</c:v>
                </c:pt>
                <c:pt idx="5">
                  <c:v>4.22</c:v>
                </c:pt>
                <c:pt idx="6">
                  <c:v>4.51</c:v>
                </c:pt>
                <c:pt idx="7">
                  <c:v>4.22</c:v>
                </c:pt>
                <c:pt idx="8">
                  <c:v>3.66</c:v>
                </c:pt>
                <c:pt idx="9">
                  <c:v>4.26</c:v>
                </c:pt>
                <c:pt idx="10">
                  <c:v>4.76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D8F2-4BCD-8FBA-4C0950159DB8}"/>
            </c:ext>
          </c:extLst>
        </c:ser>
        <c:ser>
          <c:idx val="1"/>
          <c:order val="1"/>
          <c:tx>
            <c:strRef>
              <c:f>'Alveograph-Pup Pivot Tables'!$C$62</c:f>
              <c:strCache>
                <c:ptCount val="1"/>
                <c:pt idx="0">
                  <c:v>L (mm)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1"/>
            <c:dispEq val="0"/>
            <c:trendlineLbl>
              <c:layout>
                <c:manualLayout>
                  <c:x val="-3.2454911412091739E-2"/>
                  <c:y val="8.6302618448999613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'Alveograph-Pup Pivot Tables'!$C$63:$C$73</c:f>
              <c:numCache>
                <c:formatCode>General</c:formatCode>
                <c:ptCount val="11"/>
                <c:pt idx="0">
                  <c:v>35</c:v>
                </c:pt>
                <c:pt idx="1">
                  <c:v>73</c:v>
                </c:pt>
                <c:pt idx="2">
                  <c:v>99</c:v>
                </c:pt>
                <c:pt idx="3">
                  <c:v>93</c:v>
                </c:pt>
                <c:pt idx="4">
                  <c:v>120</c:v>
                </c:pt>
                <c:pt idx="5">
                  <c:v>101</c:v>
                </c:pt>
                <c:pt idx="6">
                  <c:v>161</c:v>
                </c:pt>
                <c:pt idx="7">
                  <c:v>189</c:v>
                </c:pt>
                <c:pt idx="8">
                  <c:v>69</c:v>
                </c:pt>
                <c:pt idx="9">
                  <c:v>122</c:v>
                </c:pt>
                <c:pt idx="10">
                  <c:v>181</c:v>
                </c:pt>
              </c:numCache>
            </c:numRef>
          </c:xVal>
          <c:yVal>
            <c:numRef>
              <c:f>'Alveograph-Pup Pivot Tables'!$D$63:$D$73</c:f>
              <c:numCache>
                <c:formatCode>General</c:formatCode>
                <c:ptCount val="11"/>
                <c:pt idx="0">
                  <c:v>3.59</c:v>
                </c:pt>
                <c:pt idx="1">
                  <c:v>4.68</c:v>
                </c:pt>
                <c:pt idx="2">
                  <c:v>3.54</c:v>
                </c:pt>
                <c:pt idx="3">
                  <c:v>3.36</c:v>
                </c:pt>
                <c:pt idx="4">
                  <c:v>4.17</c:v>
                </c:pt>
                <c:pt idx="5">
                  <c:v>4.22</c:v>
                </c:pt>
                <c:pt idx="6">
                  <c:v>4.51</c:v>
                </c:pt>
                <c:pt idx="7">
                  <c:v>4.22</c:v>
                </c:pt>
                <c:pt idx="8">
                  <c:v>3.66</c:v>
                </c:pt>
                <c:pt idx="9">
                  <c:v>4.26</c:v>
                </c:pt>
                <c:pt idx="10">
                  <c:v>4.76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D8F2-4BCD-8FBA-4C0950159D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1959984"/>
        <c:axId val="81962896"/>
      </c:scatterChart>
      <c:valAx>
        <c:axId val="81959984"/>
        <c:scaling>
          <c:orientation val="minMax"/>
          <c:min val="3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962896"/>
        <c:crosses val="autoZero"/>
        <c:crossBetween val="midCat"/>
      </c:valAx>
      <c:valAx>
        <c:axId val="81962896"/>
        <c:scaling>
          <c:orientation val="minMax"/>
          <c:min val="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Specific</a:t>
                </a:r>
                <a:r>
                  <a:rPr lang="en-US" baseline="0"/>
                  <a:t> Volume (cc/g)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95998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Pup Loaf</a:t>
            </a:r>
            <a:r>
              <a:rPr lang="en-US" baseline="0"/>
              <a:t> </a:t>
            </a:r>
            <a:r>
              <a:rPr lang="en-US"/>
              <a:t>Specific Volume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'Alveograph-Pup Pivot Tables'!$B$34</c:f>
              <c:strCache>
                <c:ptCount val="1"/>
                <c:pt idx="0">
                  <c:v>Specific volume (cc/g)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'Alveograph-Pup Pivot Tables'!$A$35:$A$45</c:f>
              <c:strCache>
                <c:ptCount val="11"/>
                <c:pt idx="0">
                  <c:v>Duralis Durum</c:v>
                </c:pt>
                <c:pt idx="1">
                  <c:v>Duramonte Durum</c:v>
                </c:pt>
                <c:pt idx="2">
                  <c:v>Iraq Durum</c:v>
                </c:pt>
                <c:pt idx="3">
                  <c:v>Khorasan</c:v>
                </c:pt>
                <c:pt idx="4">
                  <c:v>Marquis</c:v>
                </c:pt>
                <c:pt idx="5">
                  <c:v>Pacific Bluestem</c:v>
                </c:pt>
                <c:pt idx="6">
                  <c:v>Pima Club</c:v>
                </c:pt>
                <c:pt idx="7">
                  <c:v>Red Fife</c:v>
                </c:pt>
                <c:pt idx="8">
                  <c:v>Sin El Pheel</c:v>
                </c:pt>
                <c:pt idx="9">
                  <c:v>Sonoran White</c:v>
                </c:pt>
                <c:pt idx="10">
                  <c:v>Turkey Red</c:v>
                </c:pt>
              </c:strCache>
            </c:strRef>
          </c:cat>
          <c:val>
            <c:numRef>
              <c:f>'Alveograph-Pup Pivot Tables'!$B$35:$B$45</c:f>
              <c:numCache>
                <c:formatCode>General</c:formatCode>
                <c:ptCount val="11"/>
                <c:pt idx="0">
                  <c:v>3.59</c:v>
                </c:pt>
                <c:pt idx="1">
                  <c:v>4.68</c:v>
                </c:pt>
                <c:pt idx="2">
                  <c:v>3.54</c:v>
                </c:pt>
                <c:pt idx="3">
                  <c:v>3.36</c:v>
                </c:pt>
                <c:pt idx="4">
                  <c:v>4.17</c:v>
                </c:pt>
                <c:pt idx="5">
                  <c:v>4.22</c:v>
                </c:pt>
                <c:pt idx="6">
                  <c:v>4.51</c:v>
                </c:pt>
                <c:pt idx="7">
                  <c:v>4.22</c:v>
                </c:pt>
                <c:pt idx="8">
                  <c:v>3.66</c:v>
                </c:pt>
                <c:pt idx="9">
                  <c:v>4.26</c:v>
                </c:pt>
                <c:pt idx="10">
                  <c:v>4.76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06-490E-B41C-4DACE46EC6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03361728"/>
        <c:axId val="2003358400"/>
      </c:barChart>
      <c:catAx>
        <c:axId val="2003361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3358400"/>
        <c:crosses val="autoZero"/>
        <c:auto val="1"/>
        <c:lblAlgn val="ctr"/>
        <c:lblOffset val="100"/>
        <c:noMultiLvlLbl val="0"/>
      </c:catAx>
      <c:valAx>
        <c:axId val="2003358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Specific</a:t>
                </a:r>
                <a:r>
                  <a:rPr lang="en-US" baseline="0"/>
                  <a:t> Volume (cc/g)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3361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Pup Loaf Height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'Alveograph-Pup Pivot Tables'!$B$48</c:f>
              <c:strCache>
                <c:ptCount val="1"/>
                <c:pt idx="0">
                  <c:v>Loaf Height (in)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'Alveograph-Pup Pivot Tables'!$A$49:$A$59</c:f>
              <c:strCache>
                <c:ptCount val="11"/>
                <c:pt idx="0">
                  <c:v>Duralis Durum</c:v>
                </c:pt>
                <c:pt idx="1">
                  <c:v>Duramonte Durum</c:v>
                </c:pt>
                <c:pt idx="2">
                  <c:v>Iraq Durum</c:v>
                </c:pt>
                <c:pt idx="3">
                  <c:v>Khorasan</c:v>
                </c:pt>
                <c:pt idx="4">
                  <c:v>Marquis</c:v>
                </c:pt>
                <c:pt idx="5">
                  <c:v>Pacific Bluestem</c:v>
                </c:pt>
                <c:pt idx="6">
                  <c:v>Pima Club</c:v>
                </c:pt>
                <c:pt idx="7">
                  <c:v>Red Fife</c:v>
                </c:pt>
                <c:pt idx="8">
                  <c:v>Sin El Pheel</c:v>
                </c:pt>
                <c:pt idx="9">
                  <c:v>Sonoran White</c:v>
                </c:pt>
                <c:pt idx="10">
                  <c:v>Turkey Red</c:v>
                </c:pt>
              </c:strCache>
            </c:strRef>
          </c:cat>
          <c:val>
            <c:numRef>
              <c:f>'Alveograph-Pup Pivot Tables'!$B$49:$B$59</c:f>
              <c:numCache>
                <c:formatCode>General</c:formatCode>
                <c:ptCount val="11"/>
                <c:pt idx="0">
                  <c:v>3.25</c:v>
                </c:pt>
                <c:pt idx="1">
                  <c:v>3.88</c:v>
                </c:pt>
                <c:pt idx="2">
                  <c:v>3.5</c:v>
                </c:pt>
                <c:pt idx="3">
                  <c:v>3.25</c:v>
                </c:pt>
                <c:pt idx="4">
                  <c:v>3.75</c:v>
                </c:pt>
                <c:pt idx="5">
                  <c:v>3.38</c:v>
                </c:pt>
                <c:pt idx="6">
                  <c:v>3.75</c:v>
                </c:pt>
                <c:pt idx="7">
                  <c:v>3.62</c:v>
                </c:pt>
                <c:pt idx="8">
                  <c:v>3.38</c:v>
                </c:pt>
                <c:pt idx="9">
                  <c:v>3.5</c:v>
                </c:pt>
                <c:pt idx="1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BC-49D7-A186-82D12B75AB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03365056"/>
        <c:axId val="2003361312"/>
      </c:barChart>
      <c:catAx>
        <c:axId val="2003365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3361312"/>
        <c:crosses val="autoZero"/>
        <c:auto val="1"/>
        <c:lblAlgn val="ctr"/>
        <c:lblOffset val="100"/>
        <c:noMultiLvlLbl val="0"/>
      </c:catAx>
      <c:valAx>
        <c:axId val="2003361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Height</a:t>
                </a:r>
                <a:r>
                  <a:rPr lang="en-US" baseline="0"/>
                  <a:t> (in)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3365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 and 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'Alveograph-Pup Pivot Tables'!$B$62</c:f>
              <c:strCache>
                <c:ptCount val="1"/>
                <c:pt idx="0">
                  <c:v>P (mm)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'Alveograph-Pup Pivot Tables'!$A$63:$A$73</c:f>
              <c:strCache>
                <c:ptCount val="11"/>
                <c:pt idx="0">
                  <c:v>Duralis Durum</c:v>
                </c:pt>
                <c:pt idx="1">
                  <c:v>Duramonte Durum</c:v>
                </c:pt>
                <c:pt idx="2">
                  <c:v>Iraq Durum</c:v>
                </c:pt>
                <c:pt idx="3">
                  <c:v>Khorasan</c:v>
                </c:pt>
                <c:pt idx="4">
                  <c:v>Marquis</c:v>
                </c:pt>
                <c:pt idx="5">
                  <c:v>Pacific Bluestem</c:v>
                </c:pt>
                <c:pt idx="6">
                  <c:v>Pima Club</c:v>
                </c:pt>
                <c:pt idx="7">
                  <c:v>Red Fife</c:v>
                </c:pt>
                <c:pt idx="8">
                  <c:v>Sin El Pheel</c:v>
                </c:pt>
                <c:pt idx="9">
                  <c:v>Sonoran White</c:v>
                </c:pt>
                <c:pt idx="10">
                  <c:v>Turkey Red</c:v>
                </c:pt>
              </c:strCache>
            </c:strRef>
          </c:cat>
          <c:val>
            <c:numRef>
              <c:f>'Alveograph-Pup Pivot Tables'!$B$63:$B$73</c:f>
              <c:numCache>
                <c:formatCode>General</c:formatCode>
                <c:ptCount val="11"/>
                <c:pt idx="0">
                  <c:v>166</c:v>
                </c:pt>
                <c:pt idx="1">
                  <c:v>154</c:v>
                </c:pt>
                <c:pt idx="2">
                  <c:v>151</c:v>
                </c:pt>
                <c:pt idx="3">
                  <c:v>137</c:v>
                </c:pt>
                <c:pt idx="4">
                  <c:v>62</c:v>
                </c:pt>
                <c:pt idx="5">
                  <c:v>71</c:v>
                </c:pt>
                <c:pt idx="6">
                  <c:v>57</c:v>
                </c:pt>
                <c:pt idx="7">
                  <c:v>59</c:v>
                </c:pt>
                <c:pt idx="8">
                  <c:v>141</c:v>
                </c:pt>
                <c:pt idx="9">
                  <c:v>64</c:v>
                </c:pt>
                <c:pt idx="10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40-46E7-819F-1456AFB76D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03380864"/>
        <c:axId val="2003381280"/>
      </c:barChart>
      <c:lineChart>
        <c:grouping val="standard"/>
        <c:varyColors val="0"/>
        <c:ser>
          <c:idx val="1"/>
          <c:order val="1"/>
          <c:tx>
            <c:strRef>
              <c:f>'Alveograph-Pup Pivot Tables'!$C$62</c:f>
              <c:strCache>
                <c:ptCount val="1"/>
                <c:pt idx="0">
                  <c:v>L (mm)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'Alveograph-Pup Pivot Tables'!$A$63:$A$73</c:f>
              <c:strCache>
                <c:ptCount val="11"/>
                <c:pt idx="0">
                  <c:v>Duralis Durum</c:v>
                </c:pt>
                <c:pt idx="1">
                  <c:v>Duramonte Durum</c:v>
                </c:pt>
                <c:pt idx="2">
                  <c:v>Iraq Durum</c:v>
                </c:pt>
                <c:pt idx="3">
                  <c:v>Khorasan</c:v>
                </c:pt>
                <c:pt idx="4">
                  <c:v>Marquis</c:v>
                </c:pt>
                <c:pt idx="5">
                  <c:v>Pacific Bluestem</c:v>
                </c:pt>
                <c:pt idx="6">
                  <c:v>Pima Club</c:v>
                </c:pt>
                <c:pt idx="7">
                  <c:v>Red Fife</c:v>
                </c:pt>
                <c:pt idx="8">
                  <c:v>Sin El Pheel</c:v>
                </c:pt>
                <c:pt idx="9">
                  <c:v>Sonoran White</c:v>
                </c:pt>
                <c:pt idx="10">
                  <c:v>Turkey Red</c:v>
                </c:pt>
              </c:strCache>
            </c:strRef>
          </c:cat>
          <c:val>
            <c:numRef>
              <c:f>'Alveograph-Pup Pivot Tables'!$C$63:$C$73</c:f>
              <c:numCache>
                <c:formatCode>General</c:formatCode>
                <c:ptCount val="11"/>
                <c:pt idx="0">
                  <c:v>35</c:v>
                </c:pt>
                <c:pt idx="1">
                  <c:v>73</c:v>
                </c:pt>
                <c:pt idx="2">
                  <c:v>99</c:v>
                </c:pt>
                <c:pt idx="3">
                  <c:v>93</c:v>
                </c:pt>
                <c:pt idx="4">
                  <c:v>120</c:v>
                </c:pt>
                <c:pt idx="5">
                  <c:v>101</c:v>
                </c:pt>
                <c:pt idx="6">
                  <c:v>161</c:v>
                </c:pt>
                <c:pt idx="7">
                  <c:v>189</c:v>
                </c:pt>
                <c:pt idx="8">
                  <c:v>69</c:v>
                </c:pt>
                <c:pt idx="9">
                  <c:v>122</c:v>
                </c:pt>
                <c:pt idx="10">
                  <c:v>181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940-46E7-819F-1456AFB76D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03381696"/>
        <c:axId val="2003374208"/>
      </c:lineChart>
      <c:catAx>
        <c:axId val="2003380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3381280"/>
        <c:crosses val="autoZero"/>
        <c:auto val="1"/>
        <c:lblAlgn val="ctr"/>
        <c:lblOffset val="100"/>
        <c:noMultiLvlLbl val="0"/>
      </c:catAx>
      <c:valAx>
        <c:axId val="2003381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</a:t>
                </a:r>
                <a:r>
                  <a:rPr lang="en-US" baseline="0"/>
                  <a:t> (mm)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3380864"/>
        <c:crosses val="autoZero"/>
        <c:crossBetween val="between"/>
      </c:valAx>
      <c:valAx>
        <c:axId val="2003374208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 (mm)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3381696"/>
        <c:crosses val="max"/>
        <c:crossBetween val="between"/>
      </c:valAx>
      <c:catAx>
        <c:axId val="20033816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0337420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Specific</a:t>
            </a:r>
            <a:r>
              <a:rPr lang="en-US" baseline="0"/>
              <a:t> Volume vs P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139800436428607"/>
          <c:y val="0.1373704104317324"/>
          <c:w val="0.84671401946013825"/>
          <c:h val="0.59770854409697993"/>
        </c:manualLayout>
      </c:layout>
      <c:scatterChart>
        <c:scatterStyle val="lineMarker"/>
        <c:varyColors val="0"/>
        <c:ser>
          <c:idx val="0"/>
          <c:order val="0"/>
          <c:tx>
            <c:strRef>
              <c:f>'Alveograph-Pup Pivot Tables'!$A$63</c:f>
              <c:strCache>
                <c:ptCount val="1"/>
                <c:pt idx="0">
                  <c:v>Duralis Durum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'Alveograph-Pup Pivot Tables'!$B$63</c:f>
              <c:numCache>
                <c:formatCode>General</c:formatCode>
                <c:ptCount val="1"/>
                <c:pt idx="0">
                  <c:v>166</c:v>
                </c:pt>
              </c:numCache>
            </c:numRef>
          </c:xVal>
          <c:yVal>
            <c:numRef>
              <c:f>'Alveograph-Pup Pivot Tables'!$D$63</c:f>
              <c:numCache>
                <c:formatCode>General</c:formatCode>
                <c:ptCount val="1"/>
                <c:pt idx="0">
                  <c:v>3.59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DE4-4C4A-ADD0-2CE7FB6D0CCB}"/>
            </c:ext>
          </c:extLst>
        </c:ser>
        <c:ser>
          <c:idx val="1"/>
          <c:order val="1"/>
          <c:tx>
            <c:strRef>
              <c:f>'Alveograph-Pup Pivot Tables'!$A$64</c:f>
              <c:strCache>
                <c:ptCount val="1"/>
                <c:pt idx="0">
                  <c:v>Duramonte Durum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'Alveograph-Pup Pivot Tables'!$B$64</c:f>
              <c:numCache>
                <c:formatCode>General</c:formatCode>
                <c:ptCount val="1"/>
                <c:pt idx="0">
                  <c:v>154</c:v>
                </c:pt>
              </c:numCache>
            </c:numRef>
          </c:xVal>
          <c:yVal>
            <c:numRef>
              <c:f>'Alveograph-Pup Pivot Tables'!$D$64</c:f>
              <c:numCache>
                <c:formatCode>General</c:formatCode>
                <c:ptCount val="1"/>
                <c:pt idx="0">
                  <c:v>4.68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DDE4-4C4A-ADD0-2CE7FB6D0CCB}"/>
            </c:ext>
          </c:extLst>
        </c:ser>
        <c:ser>
          <c:idx val="2"/>
          <c:order val="2"/>
          <c:tx>
            <c:strRef>
              <c:f>'Alveograph-Pup Pivot Tables'!$A$65</c:f>
              <c:strCache>
                <c:ptCount val="1"/>
                <c:pt idx="0">
                  <c:v>Iraq Durum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'Alveograph-Pup Pivot Tables'!$B$65</c:f>
              <c:numCache>
                <c:formatCode>General</c:formatCode>
                <c:ptCount val="1"/>
                <c:pt idx="0">
                  <c:v>151</c:v>
                </c:pt>
              </c:numCache>
            </c:numRef>
          </c:xVal>
          <c:yVal>
            <c:numRef>
              <c:f>'Alveograph-Pup Pivot Tables'!$D$65</c:f>
              <c:numCache>
                <c:formatCode>General</c:formatCode>
                <c:ptCount val="1"/>
                <c:pt idx="0">
                  <c:v>3.54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DDE4-4C4A-ADD0-2CE7FB6D0CCB}"/>
            </c:ext>
          </c:extLst>
        </c:ser>
        <c:ser>
          <c:idx val="3"/>
          <c:order val="3"/>
          <c:tx>
            <c:strRef>
              <c:f>'Alveograph-Pup Pivot Tables'!$A$66</c:f>
              <c:strCache>
                <c:ptCount val="1"/>
                <c:pt idx="0">
                  <c:v>Khorasan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'Alveograph-Pup Pivot Tables'!$B$66</c:f>
              <c:numCache>
                <c:formatCode>General</c:formatCode>
                <c:ptCount val="1"/>
                <c:pt idx="0">
                  <c:v>137</c:v>
                </c:pt>
              </c:numCache>
            </c:numRef>
          </c:xVal>
          <c:yVal>
            <c:numRef>
              <c:f>'Alveograph-Pup Pivot Tables'!$D$66</c:f>
              <c:numCache>
                <c:formatCode>General</c:formatCode>
                <c:ptCount val="1"/>
                <c:pt idx="0">
                  <c:v>3.36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DDE4-4C4A-ADD0-2CE7FB6D0CCB}"/>
            </c:ext>
          </c:extLst>
        </c:ser>
        <c:ser>
          <c:idx val="4"/>
          <c:order val="4"/>
          <c:tx>
            <c:strRef>
              <c:f>'Alveograph-Pup Pivot Tables'!$A$67</c:f>
              <c:strCache>
                <c:ptCount val="1"/>
                <c:pt idx="0">
                  <c:v>Marquis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'Alveograph-Pup Pivot Tables'!$B$67</c:f>
              <c:numCache>
                <c:formatCode>General</c:formatCode>
                <c:ptCount val="1"/>
                <c:pt idx="0">
                  <c:v>62</c:v>
                </c:pt>
              </c:numCache>
            </c:numRef>
          </c:xVal>
          <c:yVal>
            <c:numRef>
              <c:f>'Alveograph-Pup Pivot Tables'!$D$67</c:f>
              <c:numCache>
                <c:formatCode>General</c:formatCode>
                <c:ptCount val="1"/>
                <c:pt idx="0">
                  <c:v>4.17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DDE4-4C4A-ADD0-2CE7FB6D0CCB}"/>
            </c:ext>
          </c:extLst>
        </c:ser>
        <c:ser>
          <c:idx val="5"/>
          <c:order val="5"/>
          <c:tx>
            <c:strRef>
              <c:f>'Alveograph-Pup Pivot Tables'!$A$68</c:f>
              <c:strCache>
                <c:ptCount val="1"/>
                <c:pt idx="0">
                  <c:v>Pacific Bluestem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'Alveograph-Pup Pivot Tables'!$B$68</c:f>
              <c:numCache>
                <c:formatCode>General</c:formatCode>
                <c:ptCount val="1"/>
                <c:pt idx="0">
                  <c:v>71</c:v>
                </c:pt>
              </c:numCache>
            </c:numRef>
          </c:xVal>
          <c:yVal>
            <c:numRef>
              <c:f>'Alveograph-Pup Pivot Tables'!$D$68</c:f>
              <c:numCache>
                <c:formatCode>General</c:formatCode>
                <c:ptCount val="1"/>
                <c:pt idx="0">
                  <c:v>4.22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DDE4-4C4A-ADD0-2CE7FB6D0CCB}"/>
            </c:ext>
          </c:extLst>
        </c:ser>
        <c:ser>
          <c:idx val="6"/>
          <c:order val="6"/>
          <c:tx>
            <c:strRef>
              <c:f>'Alveograph-Pup Pivot Tables'!$A$69</c:f>
              <c:strCache>
                <c:ptCount val="1"/>
                <c:pt idx="0">
                  <c:v>Pima Club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xVal>
            <c:numRef>
              <c:f>'Alveograph-Pup Pivot Tables'!$B$69</c:f>
              <c:numCache>
                <c:formatCode>General</c:formatCode>
                <c:ptCount val="1"/>
                <c:pt idx="0">
                  <c:v>57</c:v>
                </c:pt>
              </c:numCache>
            </c:numRef>
          </c:xVal>
          <c:yVal>
            <c:numRef>
              <c:f>'Alveograph-Pup Pivot Tables'!$D$69</c:f>
              <c:numCache>
                <c:formatCode>General</c:formatCode>
                <c:ptCount val="1"/>
                <c:pt idx="0">
                  <c:v>4.51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DDE4-4C4A-ADD0-2CE7FB6D0CCB}"/>
            </c:ext>
          </c:extLst>
        </c:ser>
        <c:ser>
          <c:idx val="7"/>
          <c:order val="7"/>
          <c:tx>
            <c:strRef>
              <c:f>'Alveograph-Pup Pivot Tables'!$A$70</c:f>
              <c:strCache>
                <c:ptCount val="1"/>
                <c:pt idx="0">
                  <c:v>Red Fife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xVal>
            <c:numRef>
              <c:f>'Alveograph-Pup Pivot Tables'!$B$70</c:f>
              <c:numCache>
                <c:formatCode>General</c:formatCode>
                <c:ptCount val="1"/>
                <c:pt idx="0">
                  <c:v>59</c:v>
                </c:pt>
              </c:numCache>
            </c:numRef>
          </c:xVal>
          <c:yVal>
            <c:numRef>
              <c:f>'Alveograph-Pup Pivot Tables'!$D$70</c:f>
              <c:numCache>
                <c:formatCode>General</c:formatCode>
                <c:ptCount val="1"/>
                <c:pt idx="0">
                  <c:v>4.22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DDE4-4C4A-ADD0-2CE7FB6D0CCB}"/>
            </c:ext>
          </c:extLst>
        </c:ser>
        <c:ser>
          <c:idx val="8"/>
          <c:order val="8"/>
          <c:tx>
            <c:strRef>
              <c:f>'Alveograph-Pup Pivot Tables'!$A$71</c:f>
              <c:strCache>
                <c:ptCount val="1"/>
                <c:pt idx="0">
                  <c:v>Sin El Pheel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chemeClr val="accent3">
                    <a:lumMod val="60000"/>
                  </a:schemeClr>
                </a:solidFill>
              </a:ln>
              <a:effectLst/>
            </c:spPr>
          </c:marker>
          <c:xVal>
            <c:numRef>
              <c:f>'Alveograph-Pup Pivot Tables'!$B$71</c:f>
              <c:numCache>
                <c:formatCode>General</c:formatCode>
                <c:ptCount val="1"/>
                <c:pt idx="0">
                  <c:v>141</c:v>
                </c:pt>
              </c:numCache>
            </c:numRef>
          </c:xVal>
          <c:yVal>
            <c:numRef>
              <c:f>'Alveograph-Pup Pivot Tables'!$D$71</c:f>
              <c:numCache>
                <c:formatCode>General</c:formatCode>
                <c:ptCount val="1"/>
                <c:pt idx="0">
                  <c:v>3.66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DE4-4C4A-ADD0-2CE7FB6D0CCB}"/>
            </c:ext>
          </c:extLst>
        </c:ser>
        <c:ser>
          <c:idx val="9"/>
          <c:order val="9"/>
          <c:tx>
            <c:strRef>
              <c:f>'Alveograph-Pup Pivot Tables'!$A$72</c:f>
              <c:strCache>
                <c:ptCount val="1"/>
                <c:pt idx="0">
                  <c:v>Sonoran White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xVal>
            <c:numRef>
              <c:f>'Alveograph-Pup Pivot Tables'!$B$72</c:f>
              <c:numCache>
                <c:formatCode>General</c:formatCode>
                <c:ptCount val="1"/>
                <c:pt idx="0">
                  <c:v>64</c:v>
                </c:pt>
              </c:numCache>
            </c:numRef>
          </c:xVal>
          <c:yVal>
            <c:numRef>
              <c:f>'Alveograph-Pup Pivot Tables'!$D$72</c:f>
              <c:numCache>
                <c:formatCode>General</c:formatCode>
                <c:ptCount val="1"/>
                <c:pt idx="0">
                  <c:v>4.26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DDE4-4C4A-ADD0-2CE7FB6D0CCB}"/>
            </c:ext>
          </c:extLst>
        </c:ser>
        <c:ser>
          <c:idx val="10"/>
          <c:order val="10"/>
          <c:tx>
            <c:strRef>
              <c:f>'Alveograph-Pup Pivot Tables'!$A$73</c:f>
              <c:strCache>
                <c:ptCount val="1"/>
                <c:pt idx="0">
                  <c:v>Turkey Red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60000"/>
                </a:schemeClr>
              </a:solidFill>
              <a:ln w="9525">
                <a:solidFill>
                  <a:schemeClr val="accent5">
                    <a:lumMod val="60000"/>
                  </a:schemeClr>
                </a:solidFill>
              </a:ln>
              <a:effectLst/>
            </c:spPr>
          </c:marker>
          <c:xVal>
            <c:numRef>
              <c:f>'Alveograph-Pup Pivot Tables'!$B$73</c:f>
              <c:numCache>
                <c:formatCode>General</c:formatCode>
                <c:ptCount val="1"/>
                <c:pt idx="0">
                  <c:v>63</c:v>
                </c:pt>
              </c:numCache>
            </c:numRef>
          </c:xVal>
          <c:yVal>
            <c:numRef>
              <c:f>'Alveograph-Pup Pivot Tables'!$D$73</c:f>
              <c:numCache>
                <c:formatCode>General</c:formatCode>
                <c:ptCount val="1"/>
                <c:pt idx="0">
                  <c:v>4.76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DDE4-4C4A-ADD0-2CE7FB6D0C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1937936"/>
        <c:axId val="81932944"/>
      </c:scatterChart>
      <c:valAx>
        <c:axId val="81937936"/>
        <c:scaling>
          <c:orientation val="minMax"/>
          <c:min val="4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</a:t>
                </a:r>
                <a:r>
                  <a:rPr lang="en-US" baseline="0"/>
                  <a:t> (mm)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932944"/>
        <c:crosses val="autoZero"/>
        <c:crossBetween val="midCat"/>
      </c:valAx>
      <c:valAx>
        <c:axId val="81932944"/>
        <c:scaling>
          <c:orientation val="minMax"/>
          <c:min val="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Specific Volume</a:t>
                </a:r>
                <a:r>
                  <a:rPr lang="en-US" baseline="0"/>
                  <a:t> (cc/g)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93793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6563432548152555E-3"/>
          <c:y val="0.8699060571321251"/>
          <c:w val="0.99834365674518477"/>
          <c:h val="0.130093942867874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Specific</a:t>
            </a:r>
            <a:r>
              <a:rPr lang="en-US" baseline="0"/>
              <a:t> Volume vs L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186364591633577"/>
          <c:y val="0.14609549679255063"/>
          <c:w val="0.84607328695964712"/>
          <c:h val="0.57609593410857163"/>
        </c:manualLayout>
      </c:layout>
      <c:scatterChart>
        <c:scatterStyle val="lineMarker"/>
        <c:varyColors val="0"/>
        <c:ser>
          <c:idx val="0"/>
          <c:order val="0"/>
          <c:tx>
            <c:strRef>
              <c:f>'Alveograph-Pup Pivot Tables'!$A$63</c:f>
              <c:strCache>
                <c:ptCount val="1"/>
                <c:pt idx="0">
                  <c:v>Duralis Durum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'Alveograph-Pup Pivot Tables'!$C$63</c:f>
              <c:numCache>
                <c:formatCode>General</c:formatCode>
                <c:ptCount val="1"/>
                <c:pt idx="0">
                  <c:v>35</c:v>
                </c:pt>
              </c:numCache>
            </c:numRef>
          </c:xVal>
          <c:yVal>
            <c:numRef>
              <c:f>'Alveograph-Pup Pivot Tables'!$D$63</c:f>
              <c:numCache>
                <c:formatCode>General</c:formatCode>
                <c:ptCount val="1"/>
                <c:pt idx="0">
                  <c:v>3.59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350-4852-8A8F-A3AC29A4086D}"/>
            </c:ext>
          </c:extLst>
        </c:ser>
        <c:ser>
          <c:idx val="1"/>
          <c:order val="1"/>
          <c:tx>
            <c:strRef>
              <c:f>'Alveograph-Pup Pivot Tables'!$A$64</c:f>
              <c:strCache>
                <c:ptCount val="1"/>
                <c:pt idx="0">
                  <c:v>Duramonte Durum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'Alveograph-Pup Pivot Tables'!$C$64</c:f>
              <c:numCache>
                <c:formatCode>General</c:formatCode>
                <c:ptCount val="1"/>
                <c:pt idx="0">
                  <c:v>73</c:v>
                </c:pt>
              </c:numCache>
            </c:numRef>
          </c:xVal>
          <c:yVal>
            <c:numRef>
              <c:f>'Alveograph-Pup Pivot Tables'!$D$64</c:f>
              <c:numCache>
                <c:formatCode>General</c:formatCode>
                <c:ptCount val="1"/>
                <c:pt idx="0">
                  <c:v>4.68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F350-4852-8A8F-A3AC29A4086D}"/>
            </c:ext>
          </c:extLst>
        </c:ser>
        <c:ser>
          <c:idx val="2"/>
          <c:order val="2"/>
          <c:tx>
            <c:strRef>
              <c:f>'Alveograph-Pup Pivot Tables'!$A$65</c:f>
              <c:strCache>
                <c:ptCount val="1"/>
                <c:pt idx="0">
                  <c:v>Iraq Durum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'Alveograph-Pup Pivot Tables'!$C$65</c:f>
              <c:numCache>
                <c:formatCode>General</c:formatCode>
                <c:ptCount val="1"/>
                <c:pt idx="0">
                  <c:v>99</c:v>
                </c:pt>
              </c:numCache>
            </c:numRef>
          </c:xVal>
          <c:yVal>
            <c:numRef>
              <c:f>'Alveograph-Pup Pivot Tables'!$D$65</c:f>
              <c:numCache>
                <c:formatCode>General</c:formatCode>
                <c:ptCount val="1"/>
                <c:pt idx="0">
                  <c:v>3.54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F350-4852-8A8F-A3AC29A4086D}"/>
            </c:ext>
          </c:extLst>
        </c:ser>
        <c:ser>
          <c:idx val="3"/>
          <c:order val="3"/>
          <c:tx>
            <c:strRef>
              <c:f>'Alveograph-Pup Pivot Tables'!$A$66</c:f>
              <c:strCache>
                <c:ptCount val="1"/>
                <c:pt idx="0">
                  <c:v>Khorasan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'Alveograph-Pup Pivot Tables'!$C$66</c:f>
              <c:numCache>
                <c:formatCode>General</c:formatCode>
                <c:ptCount val="1"/>
                <c:pt idx="0">
                  <c:v>93</c:v>
                </c:pt>
              </c:numCache>
            </c:numRef>
          </c:xVal>
          <c:yVal>
            <c:numRef>
              <c:f>'Alveograph-Pup Pivot Tables'!$D$66</c:f>
              <c:numCache>
                <c:formatCode>General</c:formatCode>
                <c:ptCount val="1"/>
                <c:pt idx="0">
                  <c:v>3.36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F350-4852-8A8F-A3AC29A4086D}"/>
            </c:ext>
          </c:extLst>
        </c:ser>
        <c:ser>
          <c:idx val="4"/>
          <c:order val="4"/>
          <c:tx>
            <c:strRef>
              <c:f>'Alveograph-Pup Pivot Tables'!$A$67</c:f>
              <c:strCache>
                <c:ptCount val="1"/>
                <c:pt idx="0">
                  <c:v>Marquis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'Alveograph-Pup Pivot Tables'!$C$67</c:f>
              <c:numCache>
                <c:formatCode>General</c:formatCode>
                <c:ptCount val="1"/>
                <c:pt idx="0">
                  <c:v>120</c:v>
                </c:pt>
              </c:numCache>
            </c:numRef>
          </c:xVal>
          <c:yVal>
            <c:numRef>
              <c:f>'Alveograph-Pup Pivot Tables'!$D$67</c:f>
              <c:numCache>
                <c:formatCode>General</c:formatCode>
                <c:ptCount val="1"/>
                <c:pt idx="0">
                  <c:v>4.17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F350-4852-8A8F-A3AC29A4086D}"/>
            </c:ext>
          </c:extLst>
        </c:ser>
        <c:ser>
          <c:idx val="5"/>
          <c:order val="5"/>
          <c:tx>
            <c:strRef>
              <c:f>'Alveograph-Pup Pivot Tables'!$A$68</c:f>
              <c:strCache>
                <c:ptCount val="1"/>
                <c:pt idx="0">
                  <c:v>Pacific Bluestem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'Alveograph-Pup Pivot Tables'!$C$68</c:f>
              <c:numCache>
                <c:formatCode>General</c:formatCode>
                <c:ptCount val="1"/>
                <c:pt idx="0">
                  <c:v>101</c:v>
                </c:pt>
              </c:numCache>
            </c:numRef>
          </c:xVal>
          <c:yVal>
            <c:numRef>
              <c:f>'Alveograph-Pup Pivot Tables'!$D$68</c:f>
              <c:numCache>
                <c:formatCode>General</c:formatCode>
                <c:ptCount val="1"/>
                <c:pt idx="0">
                  <c:v>4.22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F350-4852-8A8F-A3AC29A4086D}"/>
            </c:ext>
          </c:extLst>
        </c:ser>
        <c:ser>
          <c:idx val="6"/>
          <c:order val="6"/>
          <c:tx>
            <c:strRef>
              <c:f>'Alveograph-Pup Pivot Tables'!$A$69</c:f>
              <c:strCache>
                <c:ptCount val="1"/>
                <c:pt idx="0">
                  <c:v>Pima Club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xVal>
            <c:numRef>
              <c:f>'Alveograph-Pup Pivot Tables'!$C$69</c:f>
              <c:numCache>
                <c:formatCode>General</c:formatCode>
                <c:ptCount val="1"/>
                <c:pt idx="0">
                  <c:v>161</c:v>
                </c:pt>
              </c:numCache>
            </c:numRef>
          </c:xVal>
          <c:yVal>
            <c:numRef>
              <c:f>'Alveograph-Pup Pivot Tables'!$D$69</c:f>
              <c:numCache>
                <c:formatCode>General</c:formatCode>
                <c:ptCount val="1"/>
                <c:pt idx="0">
                  <c:v>4.51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F350-4852-8A8F-A3AC29A4086D}"/>
            </c:ext>
          </c:extLst>
        </c:ser>
        <c:ser>
          <c:idx val="7"/>
          <c:order val="7"/>
          <c:tx>
            <c:strRef>
              <c:f>'Alveograph-Pup Pivot Tables'!$A$70</c:f>
              <c:strCache>
                <c:ptCount val="1"/>
                <c:pt idx="0">
                  <c:v>Red Fife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xVal>
            <c:numRef>
              <c:f>'Alveograph-Pup Pivot Tables'!$C$70</c:f>
              <c:numCache>
                <c:formatCode>General</c:formatCode>
                <c:ptCount val="1"/>
                <c:pt idx="0">
                  <c:v>189</c:v>
                </c:pt>
              </c:numCache>
            </c:numRef>
          </c:xVal>
          <c:yVal>
            <c:numRef>
              <c:f>'Alveograph-Pup Pivot Tables'!$D$70</c:f>
              <c:numCache>
                <c:formatCode>General</c:formatCode>
                <c:ptCount val="1"/>
                <c:pt idx="0">
                  <c:v>4.22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F350-4852-8A8F-A3AC29A4086D}"/>
            </c:ext>
          </c:extLst>
        </c:ser>
        <c:ser>
          <c:idx val="8"/>
          <c:order val="8"/>
          <c:tx>
            <c:strRef>
              <c:f>'Alveograph-Pup Pivot Tables'!$A$71</c:f>
              <c:strCache>
                <c:ptCount val="1"/>
                <c:pt idx="0">
                  <c:v>Sin El Pheel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chemeClr val="accent3">
                    <a:lumMod val="60000"/>
                  </a:schemeClr>
                </a:solidFill>
              </a:ln>
              <a:effectLst/>
            </c:spPr>
          </c:marker>
          <c:xVal>
            <c:numRef>
              <c:f>'Alveograph-Pup Pivot Tables'!$C$71</c:f>
              <c:numCache>
                <c:formatCode>General</c:formatCode>
                <c:ptCount val="1"/>
                <c:pt idx="0">
                  <c:v>69</c:v>
                </c:pt>
              </c:numCache>
            </c:numRef>
          </c:xVal>
          <c:yVal>
            <c:numRef>
              <c:f>'Alveograph-Pup Pivot Tables'!$D$71</c:f>
              <c:numCache>
                <c:formatCode>General</c:formatCode>
                <c:ptCount val="1"/>
                <c:pt idx="0">
                  <c:v>3.66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F350-4852-8A8F-A3AC29A4086D}"/>
            </c:ext>
          </c:extLst>
        </c:ser>
        <c:ser>
          <c:idx val="9"/>
          <c:order val="9"/>
          <c:tx>
            <c:strRef>
              <c:f>'Alveograph-Pup Pivot Tables'!$A$72</c:f>
              <c:strCache>
                <c:ptCount val="1"/>
                <c:pt idx="0">
                  <c:v>Sonoran White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xVal>
            <c:numRef>
              <c:f>'Alveograph-Pup Pivot Tables'!$C$72</c:f>
              <c:numCache>
                <c:formatCode>General</c:formatCode>
                <c:ptCount val="1"/>
                <c:pt idx="0">
                  <c:v>122</c:v>
                </c:pt>
              </c:numCache>
            </c:numRef>
          </c:xVal>
          <c:yVal>
            <c:numRef>
              <c:f>'Alveograph-Pup Pivot Tables'!$D$72</c:f>
              <c:numCache>
                <c:formatCode>General</c:formatCode>
                <c:ptCount val="1"/>
                <c:pt idx="0">
                  <c:v>4.26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F350-4852-8A8F-A3AC29A4086D}"/>
            </c:ext>
          </c:extLst>
        </c:ser>
        <c:ser>
          <c:idx val="10"/>
          <c:order val="10"/>
          <c:tx>
            <c:strRef>
              <c:f>'Alveograph-Pup Pivot Tables'!$A$73</c:f>
              <c:strCache>
                <c:ptCount val="1"/>
                <c:pt idx="0">
                  <c:v>Turkey Red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60000"/>
                </a:schemeClr>
              </a:solidFill>
              <a:ln w="9525">
                <a:solidFill>
                  <a:schemeClr val="accent5">
                    <a:lumMod val="60000"/>
                  </a:schemeClr>
                </a:solidFill>
              </a:ln>
              <a:effectLst/>
            </c:spPr>
          </c:marker>
          <c:xVal>
            <c:numRef>
              <c:f>'Alveograph-Pup Pivot Tables'!$C$73</c:f>
              <c:numCache>
                <c:formatCode>General</c:formatCode>
                <c:ptCount val="1"/>
                <c:pt idx="0">
                  <c:v>181</c:v>
                </c:pt>
              </c:numCache>
            </c:numRef>
          </c:xVal>
          <c:yVal>
            <c:numRef>
              <c:f>'Alveograph-Pup Pivot Tables'!$D$73</c:f>
              <c:numCache>
                <c:formatCode>General</c:formatCode>
                <c:ptCount val="1"/>
                <c:pt idx="0">
                  <c:v>4.76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F350-4852-8A8F-A3AC29A408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1937936"/>
        <c:axId val="81932944"/>
      </c:scatterChart>
      <c:valAx>
        <c:axId val="81937936"/>
        <c:scaling>
          <c:orientation val="minMax"/>
          <c:min val="3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/>
                  <a:t>L (mm)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932944"/>
        <c:crosses val="autoZero"/>
        <c:crossBetween val="midCat"/>
      </c:valAx>
      <c:valAx>
        <c:axId val="81932944"/>
        <c:scaling>
          <c:orientation val="minMax"/>
          <c:min val="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Specific Volume</a:t>
                </a:r>
                <a:r>
                  <a:rPr lang="en-US" baseline="0"/>
                  <a:t> (cc/g)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93793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0045499878582836E-3"/>
          <c:y val="0.85770419013880284"/>
          <c:w val="0.99099545001214173"/>
          <c:h val="0.142295809861197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'Alveograph-Pup Pivot Tables'!$B$76</c:f>
              <c:strCache>
                <c:ptCount val="1"/>
                <c:pt idx="0">
                  <c:v>P/L Ratio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'Alveograph-Pup Pivot Tables'!$A$77:$A$87</c:f>
              <c:strCache>
                <c:ptCount val="11"/>
                <c:pt idx="0">
                  <c:v>Duralis Durum</c:v>
                </c:pt>
                <c:pt idx="1">
                  <c:v>Duramonte Durum</c:v>
                </c:pt>
                <c:pt idx="2">
                  <c:v>Iraq Durum</c:v>
                </c:pt>
                <c:pt idx="3">
                  <c:v>Khorasan</c:v>
                </c:pt>
                <c:pt idx="4">
                  <c:v>Marquis</c:v>
                </c:pt>
                <c:pt idx="5">
                  <c:v>Pacific Bluestem</c:v>
                </c:pt>
                <c:pt idx="6">
                  <c:v>Pima Club</c:v>
                </c:pt>
                <c:pt idx="7">
                  <c:v>Red Fife</c:v>
                </c:pt>
                <c:pt idx="8">
                  <c:v>Sin El Pheel</c:v>
                </c:pt>
                <c:pt idx="9">
                  <c:v>Sonoran White</c:v>
                </c:pt>
                <c:pt idx="10">
                  <c:v>Turkey Red</c:v>
                </c:pt>
              </c:strCache>
            </c:strRef>
          </c:cat>
          <c:val>
            <c:numRef>
              <c:f>'Alveograph-Pup Pivot Tables'!$B$77:$B$87</c:f>
              <c:numCache>
                <c:formatCode>General</c:formatCode>
                <c:ptCount val="11"/>
                <c:pt idx="0">
                  <c:v>4.74</c:v>
                </c:pt>
                <c:pt idx="1">
                  <c:v>2.11</c:v>
                </c:pt>
                <c:pt idx="2">
                  <c:v>1.53</c:v>
                </c:pt>
                <c:pt idx="3">
                  <c:v>1.47</c:v>
                </c:pt>
                <c:pt idx="4">
                  <c:v>0.52</c:v>
                </c:pt>
                <c:pt idx="5">
                  <c:v>0.7</c:v>
                </c:pt>
                <c:pt idx="6">
                  <c:v>0.35</c:v>
                </c:pt>
                <c:pt idx="7">
                  <c:v>0.31</c:v>
                </c:pt>
                <c:pt idx="8">
                  <c:v>2.04</c:v>
                </c:pt>
                <c:pt idx="9">
                  <c:v>0.52</c:v>
                </c:pt>
                <c:pt idx="10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3D-497A-9331-D30DFE01B3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4748848"/>
        <c:axId val="484739696"/>
      </c:barChart>
      <c:catAx>
        <c:axId val="484748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739696"/>
        <c:crosses val="autoZero"/>
        <c:auto val="1"/>
        <c:lblAlgn val="ctr"/>
        <c:lblOffset val="100"/>
        <c:noMultiLvlLbl val="0"/>
      </c:catAx>
      <c:valAx>
        <c:axId val="484739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748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'Alveograph-Pup Pivot Tables'!$B$90</c:f>
              <c:strCache>
                <c:ptCount val="1"/>
                <c:pt idx="0">
                  <c:v>W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'Alveograph-Pup Pivot Tables'!$A$91:$A$101</c:f>
              <c:strCache>
                <c:ptCount val="11"/>
                <c:pt idx="0">
                  <c:v>Duralis Durum</c:v>
                </c:pt>
                <c:pt idx="1">
                  <c:v>Duramonte Durum</c:v>
                </c:pt>
                <c:pt idx="2">
                  <c:v>Iraq Durum</c:v>
                </c:pt>
                <c:pt idx="3">
                  <c:v>Khorasan</c:v>
                </c:pt>
                <c:pt idx="4">
                  <c:v>Marquis</c:v>
                </c:pt>
                <c:pt idx="5">
                  <c:v>Pacific Bluestem</c:v>
                </c:pt>
                <c:pt idx="6">
                  <c:v>Pima Club</c:v>
                </c:pt>
                <c:pt idx="7">
                  <c:v>Red Fife</c:v>
                </c:pt>
                <c:pt idx="8">
                  <c:v>Sin El Pheel</c:v>
                </c:pt>
                <c:pt idx="9">
                  <c:v>Sonoran White</c:v>
                </c:pt>
                <c:pt idx="10">
                  <c:v>Turkey Red</c:v>
                </c:pt>
              </c:strCache>
            </c:strRef>
          </c:cat>
          <c:val>
            <c:numRef>
              <c:f>'Alveograph-Pup Pivot Tables'!$B$91:$B$101</c:f>
              <c:numCache>
                <c:formatCode>General</c:formatCode>
                <c:ptCount val="11"/>
                <c:pt idx="0">
                  <c:v>271</c:v>
                </c:pt>
                <c:pt idx="1">
                  <c:v>387</c:v>
                </c:pt>
                <c:pt idx="2">
                  <c:v>430</c:v>
                </c:pt>
                <c:pt idx="3">
                  <c:v>361</c:v>
                </c:pt>
                <c:pt idx="4">
                  <c:v>177</c:v>
                </c:pt>
                <c:pt idx="5">
                  <c:v>163</c:v>
                </c:pt>
                <c:pt idx="6">
                  <c:v>203</c:v>
                </c:pt>
                <c:pt idx="7">
                  <c:v>260</c:v>
                </c:pt>
                <c:pt idx="8">
                  <c:v>300</c:v>
                </c:pt>
                <c:pt idx="9">
                  <c:v>194</c:v>
                </c:pt>
                <c:pt idx="10">
                  <c:v>263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31-4022-B7AE-191C5C41E2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4774224"/>
        <c:axId val="484767984"/>
      </c:barChart>
      <c:catAx>
        <c:axId val="484774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767984"/>
        <c:crosses val="autoZero"/>
        <c:auto val="1"/>
        <c:lblAlgn val="ctr"/>
        <c:lblOffset val="100"/>
        <c:noMultiLvlLbl val="0"/>
      </c:catAx>
      <c:valAx>
        <c:axId val="484767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774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W vs P/L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047867136482584"/>
          <c:y val="0.12347472826243665"/>
          <c:w val="0.87269155206286841"/>
          <c:h val="0.61842793010762565"/>
        </c:manualLayout>
      </c:layout>
      <c:scatterChart>
        <c:scatterStyle val="lineMarker"/>
        <c:varyColors val="0"/>
        <c:ser>
          <c:idx val="1"/>
          <c:order val="0"/>
          <c:tx>
            <c:strRef>
              <c:f>'Alveograph-Pup Pivot Tables'!$A$91</c:f>
              <c:strCache>
                <c:ptCount val="1"/>
                <c:pt idx="0">
                  <c:v>Duralis Durum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'Alveograph-Pup Pivot Tables'!$B$77</c:f>
              <c:numCache>
                <c:formatCode>General</c:formatCode>
                <c:ptCount val="1"/>
                <c:pt idx="0">
                  <c:v>4.74</c:v>
                </c:pt>
              </c:numCache>
            </c:numRef>
          </c:xVal>
          <c:yVal>
            <c:numRef>
              <c:f>'Alveograph-Pup Pivot Tables'!$B$91</c:f>
              <c:numCache>
                <c:formatCode>General</c:formatCode>
                <c:ptCount val="1"/>
                <c:pt idx="0">
                  <c:v>271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D51-4343-A8DD-9D91FD2CD561}"/>
            </c:ext>
          </c:extLst>
        </c:ser>
        <c:ser>
          <c:idx val="0"/>
          <c:order val="1"/>
          <c:tx>
            <c:strRef>
              <c:f>'Alveograph-Pup Pivot Tables'!$A$92</c:f>
              <c:strCache>
                <c:ptCount val="1"/>
                <c:pt idx="0">
                  <c:v>Duramonte Durum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'Alveograph-Pup Pivot Tables'!$B$78</c:f>
              <c:numCache>
                <c:formatCode>General</c:formatCode>
                <c:ptCount val="1"/>
                <c:pt idx="0">
                  <c:v>2.11</c:v>
                </c:pt>
              </c:numCache>
            </c:numRef>
          </c:xVal>
          <c:yVal>
            <c:numRef>
              <c:f>'Alveograph-Pup Pivot Tables'!$B$92</c:f>
              <c:numCache>
                <c:formatCode>General</c:formatCode>
                <c:ptCount val="1"/>
                <c:pt idx="0">
                  <c:v>387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5D51-4343-A8DD-9D91FD2CD561}"/>
            </c:ext>
          </c:extLst>
        </c:ser>
        <c:ser>
          <c:idx val="2"/>
          <c:order val="2"/>
          <c:tx>
            <c:strRef>
              <c:f>'Alveograph-Pup Pivot Tables'!$A$93</c:f>
              <c:strCache>
                <c:ptCount val="1"/>
                <c:pt idx="0">
                  <c:v>Iraq Durum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'Alveograph-Pup Pivot Tables'!$B$79</c:f>
              <c:numCache>
                <c:formatCode>General</c:formatCode>
                <c:ptCount val="1"/>
                <c:pt idx="0">
                  <c:v>1.53</c:v>
                </c:pt>
              </c:numCache>
            </c:numRef>
          </c:xVal>
          <c:yVal>
            <c:numRef>
              <c:f>'Alveograph-Pup Pivot Tables'!$B$93</c:f>
              <c:numCache>
                <c:formatCode>General</c:formatCode>
                <c:ptCount val="1"/>
                <c:pt idx="0">
                  <c:v>430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5D51-4343-A8DD-9D91FD2CD561}"/>
            </c:ext>
          </c:extLst>
        </c:ser>
        <c:ser>
          <c:idx val="3"/>
          <c:order val="3"/>
          <c:tx>
            <c:strRef>
              <c:f>'Alveograph-Pup Pivot Tables'!$A$94</c:f>
              <c:strCache>
                <c:ptCount val="1"/>
                <c:pt idx="0">
                  <c:v>Khorasan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'Alveograph-Pup Pivot Tables'!$B$80</c:f>
              <c:numCache>
                <c:formatCode>General</c:formatCode>
                <c:ptCount val="1"/>
                <c:pt idx="0">
                  <c:v>1.47</c:v>
                </c:pt>
              </c:numCache>
            </c:numRef>
          </c:xVal>
          <c:yVal>
            <c:numRef>
              <c:f>'Alveograph-Pup Pivot Tables'!$B$94</c:f>
              <c:numCache>
                <c:formatCode>General</c:formatCode>
                <c:ptCount val="1"/>
                <c:pt idx="0">
                  <c:v>361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5D51-4343-A8DD-9D91FD2CD561}"/>
            </c:ext>
          </c:extLst>
        </c:ser>
        <c:ser>
          <c:idx val="4"/>
          <c:order val="4"/>
          <c:tx>
            <c:strRef>
              <c:f>'Alveograph-Pup Pivot Tables'!$A$95</c:f>
              <c:strCache>
                <c:ptCount val="1"/>
                <c:pt idx="0">
                  <c:v>Marquis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'Alveograph-Pup Pivot Tables'!$B$81</c:f>
              <c:numCache>
                <c:formatCode>General</c:formatCode>
                <c:ptCount val="1"/>
                <c:pt idx="0">
                  <c:v>0.52</c:v>
                </c:pt>
              </c:numCache>
            </c:numRef>
          </c:xVal>
          <c:yVal>
            <c:numRef>
              <c:f>'Alveograph-Pup Pivot Tables'!$B$95</c:f>
              <c:numCache>
                <c:formatCode>General</c:formatCode>
                <c:ptCount val="1"/>
                <c:pt idx="0">
                  <c:v>177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5D51-4343-A8DD-9D91FD2CD561}"/>
            </c:ext>
          </c:extLst>
        </c:ser>
        <c:ser>
          <c:idx val="5"/>
          <c:order val="5"/>
          <c:tx>
            <c:strRef>
              <c:f>'Alveograph-Pup Pivot Tables'!$A$96</c:f>
              <c:strCache>
                <c:ptCount val="1"/>
                <c:pt idx="0">
                  <c:v>Pacific Bluestem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'Alveograph-Pup Pivot Tables'!$B$82</c:f>
              <c:numCache>
                <c:formatCode>General</c:formatCode>
                <c:ptCount val="1"/>
                <c:pt idx="0">
                  <c:v>0.7</c:v>
                </c:pt>
              </c:numCache>
            </c:numRef>
          </c:xVal>
          <c:yVal>
            <c:numRef>
              <c:f>'Alveograph-Pup Pivot Tables'!$B$96</c:f>
              <c:numCache>
                <c:formatCode>General</c:formatCode>
                <c:ptCount val="1"/>
                <c:pt idx="0">
                  <c:v>163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5D51-4343-A8DD-9D91FD2CD561}"/>
            </c:ext>
          </c:extLst>
        </c:ser>
        <c:ser>
          <c:idx val="6"/>
          <c:order val="6"/>
          <c:tx>
            <c:strRef>
              <c:f>'Alveograph-Pup Pivot Tables'!$A$97</c:f>
              <c:strCache>
                <c:ptCount val="1"/>
                <c:pt idx="0">
                  <c:v>Pima Club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xVal>
            <c:numRef>
              <c:f>'Alveograph-Pup Pivot Tables'!$B$83</c:f>
              <c:numCache>
                <c:formatCode>General</c:formatCode>
                <c:ptCount val="1"/>
                <c:pt idx="0">
                  <c:v>0.35</c:v>
                </c:pt>
              </c:numCache>
            </c:numRef>
          </c:xVal>
          <c:yVal>
            <c:numRef>
              <c:f>'Alveograph-Pup Pivot Tables'!$B$97</c:f>
              <c:numCache>
                <c:formatCode>General</c:formatCode>
                <c:ptCount val="1"/>
                <c:pt idx="0">
                  <c:v>203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5D51-4343-A8DD-9D91FD2CD561}"/>
            </c:ext>
          </c:extLst>
        </c:ser>
        <c:ser>
          <c:idx val="7"/>
          <c:order val="7"/>
          <c:tx>
            <c:strRef>
              <c:f>'Alveograph-Pup Pivot Tables'!$A$98</c:f>
              <c:strCache>
                <c:ptCount val="1"/>
                <c:pt idx="0">
                  <c:v>Red Fife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xVal>
            <c:numRef>
              <c:f>'Alveograph-Pup Pivot Tables'!$B$84</c:f>
              <c:numCache>
                <c:formatCode>General</c:formatCode>
                <c:ptCount val="1"/>
                <c:pt idx="0">
                  <c:v>0.31</c:v>
                </c:pt>
              </c:numCache>
            </c:numRef>
          </c:xVal>
          <c:yVal>
            <c:numRef>
              <c:f>'Alveograph-Pup Pivot Tables'!$B$98</c:f>
              <c:numCache>
                <c:formatCode>General</c:formatCode>
                <c:ptCount val="1"/>
                <c:pt idx="0">
                  <c:v>260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5D51-4343-A8DD-9D91FD2CD561}"/>
            </c:ext>
          </c:extLst>
        </c:ser>
        <c:ser>
          <c:idx val="8"/>
          <c:order val="8"/>
          <c:tx>
            <c:strRef>
              <c:f>'Alveograph-Pup Pivot Tables'!$A$99</c:f>
              <c:strCache>
                <c:ptCount val="1"/>
                <c:pt idx="0">
                  <c:v>Sin El Pheel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chemeClr val="accent3">
                    <a:lumMod val="60000"/>
                  </a:schemeClr>
                </a:solidFill>
              </a:ln>
              <a:effectLst/>
            </c:spPr>
          </c:marker>
          <c:xVal>
            <c:numRef>
              <c:f>'Alveograph-Pup Pivot Tables'!$B$85</c:f>
              <c:numCache>
                <c:formatCode>General</c:formatCode>
                <c:ptCount val="1"/>
                <c:pt idx="0">
                  <c:v>2.04</c:v>
                </c:pt>
              </c:numCache>
            </c:numRef>
          </c:xVal>
          <c:yVal>
            <c:numRef>
              <c:f>'Alveograph-Pup Pivot Tables'!$B$99</c:f>
              <c:numCache>
                <c:formatCode>General</c:formatCode>
                <c:ptCount val="1"/>
                <c:pt idx="0">
                  <c:v>300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5D51-4343-A8DD-9D91FD2CD561}"/>
            </c:ext>
          </c:extLst>
        </c:ser>
        <c:ser>
          <c:idx val="9"/>
          <c:order val="9"/>
          <c:tx>
            <c:strRef>
              <c:f>'Alveograph-Pup Pivot Tables'!$A$100</c:f>
              <c:strCache>
                <c:ptCount val="1"/>
                <c:pt idx="0">
                  <c:v>Sonoran White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xVal>
            <c:numRef>
              <c:f>'Alveograph-Pup Pivot Tables'!$B$86</c:f>
              <c:numCache>
                <c:formatCode>General</c:formatCode>
                <c:ptCount val="1"/>
                <c:pt idx="0">
                  <c:v>0.52</c:v>
                </c:pt>
              </c:numCache>
            </c:numRef>
          </c:xVal>
          <c:yVal>
            <c:numRef>
              <c:f>'Alveograph-Pup Pivot Tables'!$B$100</c:f>
              <c:numCache>
                <c:formatCode>General</c:formatCode>
                <c:ptCount val="1"/>
                <c:pt idx="0">
                  <c:v>194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5D51-4343-A8DD-9D91FD2CD561}"/>
            </c:ext>
          </c:extLst>
        </c:ser>
        <c:ser>
          <c:idx val="10"/>
          <c:order val="10"/>
          <c:tx>
            <c:strRef>
              <c:f>'Alveograph-Pup Pivot Tables'!$A$101</c:f>
              <c:strCache>
                <c:ptCount val="1"/>
                <c:pt idx="0">
                  <c:v>Turkey Red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60000"/>
                </a:schemeClr>
              </a:solidFill>
              <a:ln w="9525">
                <a:solidFill>
                  <a:schemeClr val="accent5">
                    <a:lumMod val="60000"/>
                  </a:schemeClr>
                </a:solidFill>
              </a:ln>
              <a:effectLst/>
            </c:spPr>
          </c:marker>
          <c:xVal>
            <c:numRef>
              <c:f>'Alveograph-Pup Pivot Tables'!$B$87</c:f>
              <c:numCache>
                <c:formatCode>General</c:formatCode>
                <c:ptCount val="1"/>
                <c:pt idx="0">
                  <c:v>0.35</c:v>
                </c:pt>
              </c:numCache>
            </c:numRef>
          </c:xVal>
          <c:yVal>
            <c:numRef>
              <c:f>'Alveograph-Pup Pivot Tables'!$B$101</c:f>
              <c:numCache>
                <c:formatCode>General</c:formatCode>
                <c:ptCount val="1"/>
                <c:pt idx="0">
                  <c:v>263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5D51-4343-A8DD-9D91FD2CD5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4810000"/>
        <c:axId val="484790032"/>
      </c:scatterChart>
      <c:valAx>
        <c:axId val="484810000"/>
        <c:scaling>
          <c:orientation val="minMax"/>
          <c:max val="5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P/L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790032"/>
        <c:crosses val="autoZero"/>
        <c:crossBetween val="midCat"/>
      </c:valAx>
      <c:valAx>
        <c:axId val="484790032"/>
        <c:scaling>
          <c:orientation val="minMax"/>
          <c:max val="500"/>
          <c:min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81000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5310722779443756E-3"/>
          <c:y val="0.86974946092866523"/>
          <c:w val="0.99497848444596459"/>
          <c:h val="0.110276196402835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CB25E-0AD7-442E-A941-A08DB7838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C89E4E-6879-4669-9014-DFFFACEEA8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9BFFCD-5695-467C-831B-DA19488A2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5171-48F3-4D2E-A6A2-58D78ED0DE06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95AF17-849C-4743-8FA6-86982A5EA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2A15E-D3B7-4460-93A2-5388D46F0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6B41-AA3E-4BB2-BEB3-A7F6950F6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6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5B084-6933-4DB9-BDEE-D7BAA97C2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02F0B2-FF01-4E25-9FF6-673A648778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D15EA0-A33C-41DC-87DE-5E352ACB1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5171-48F3-4D2E-A6A2-58D78ED0DE06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F5C90-A511-4AD3-9B6D-56E71F89A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1871D-BA46-42EE-ADE7-47B4294BD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6B41-AA3E-4BB2-BEB3-A7F6950F6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960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ABED6C-A0A7-46D9-88BA-15A7782C82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9CF688-0B50-4DC1-B1E6-3D0DD15B3C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5D7C36-2903-410C-8755-B4911F939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5171-48F3-4D2E-A6A2-58D78ED0DE06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C4294-6A4B-4FD1-8328-8BBDB34BE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150FCD-2708-42B5-90FC-49871D0EC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6B41-AA3E-4BB2-BEB3-A7F6950F6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034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C6228-B238-4AD3-9107-616A3FA41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76EE3-57CF-40FB-BB29-0C1B604AD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C8034-3D11-47F7-A48C-4E71DD924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5171-48F3-4D2E-A6A2-58D78ED0DE06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01B465-2CCE-4460-AD69-D00CD4AFE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922A7F-F132-417C-ACCE-A9DCC240E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6B41-AA3E-4BB2-BEB3-A7F6950F6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91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4B6FE-1766-4177-895E-33FCD473A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3C2B8C-D0A8-4511-9C9B-FBA1271A28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2A8CE-63EE-4A8F-BA70-08417132B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5171-48F3-4D2E-A6A2-58D78ED0DE06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3B22A7-002E-42EE-8E3F-450BA4DC4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CB445C-2F97-4A13-B21F-E624BC3BE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6B41-AA3E-4BB2-BEB3-A7F6950F6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768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FA232-3763-429D-A93E-7BA83AF1A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EF2CB-41F7-427D-8985-E0F95235D8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CD3DCC-C668-4BA5-8650-46B0428E0E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DBE432-6778-43B5-8123-98254754F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5171-48F3-4D2E-A6A2-58D78ED0DE06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46298A-5F3D-45AD-BEEF-91430F44B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77F9C3-7B8C-4BFB-8F95-886536BFA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6B41-AA3E-4BB2-BEB3-A7F6950F6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39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72967-AFE4-4EF0-9BC2-9A6A7A2BD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7F7C5A-77B3-46A9-98A9-67741099B5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811C8D-9829-4DAD-92A4-5F46AA0EAE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6A8A98-AEB9-4B76-80BE-50FCFCD434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B0B839-A184-4B36-BFE8-C75B3BF870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2BAF35-79DE-4C2D-A081-30241BBED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5171-48F3-4D2E-A6A2-58D78ED0DE06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48D101-AC23-40D9-A66D-EC9CBE2CF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03A397-ACEB-4483-B766-44D462725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6B41-AA3E-4BB2-BEB3-A7F6950F6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41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BC602-FF81-4EC4-BD93-A300A850B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792252-2F9F-4610-B4C8-3280A4C2B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5171-48F3-4D2E-A6A2-58D78ED0DE06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752200-D421-4425-92BA-6A1B3EEC8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4EC733-1789-4253-841A-581D7260C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6B41-AA3E-4BB2-BEB3-A7F6950F6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586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9CF1A1-2914-42DF-BF61-449218C3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5171-48F3-4D2E-A6A2-58D78ED0DE06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A4C13D-8B88-49B8-A5C4-68BBD83AF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464EF3-B21E-4E7A-ABFA-9D958F6E8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6B41-AA3E-4BB2-BEB3-A7F6950F6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406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D8CEF-063D-40BE-9B02-5E27612D0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FD458-9576-478B-A832-3F0CC39AA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5DA12B-60DA-4296-A0B9-5CBB1B5478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E55025-C182-46AB-B1A1-323084926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5171-48F3-4D2E-A6A2-58D78ED0DE06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182FB0-49CB-4943-842B-45DCF87BD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564A0-1327-4F97-ACF4-88B16F463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6B41-AA3E-4BB2-BEB3-A7F6950F6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77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F6716-728D-4C36-B9C5-FB0EF138B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EF6E60-C083-4D2C-9D7B-F3695162F4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9A4F24-DB0E-40FB-B26F-75E8A4675D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558B28-E14D-4534-93F2-6D815938D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5171-48F3-4D2E-A6A2-58D78ED0DE06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AEF6F0-4D97-4326-931E-6F5AD9AD7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A9B1C0-80B7-4D75-9983-16F76B36E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6B41-AA3E-4BB2-BEB3-A7F6950F6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21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87E31C-05EB-49CB-BB8D-72CD5F124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E1EE22-C2C8-46A8-AE56-F094BC64B1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696BC5-6794-40F8-A328-C55FA1A13B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A5171-48F3-4D2E-A6A2-58D78ED0DE06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1AA1A-FCAF-449C-9F12-881DF8A750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358F3-7CAB-4213-8337-1B5271AD54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D6B41-AA3E-4BB2-BEB3-A7F6950F6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197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7D691-AD95-4540-849D-33EF625BA8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RMSA Pup Loaves and Alveograph Analysis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8E03A7-4721-405A-9434-A7294E95F3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Steve Alston</a:t>
            </a:r>
          </a:p>
          <a:p>
            <a:r>
              <a:rPr lang="en-US" dirty="0"/>
              <a:t>12/6/2021</a:t>
            </a:r>
          </a:p>
        </p:txBody>
      </p:sp>
    </p:spTree>
    <p:extLst>
      <p:ext uri="{BB962C8B-B14F-4D97-AF65-F5344CB8AC3E}">
        <p14:creationId xmlns:p14="http://schemas.microsoft.com/office/powerpoint/2010/main" val="4097337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35A73-3167-4B8A-9ED8-D6C86FE25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P/L Ratio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201E64-A09C-4156-992E-397294543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22269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Relationship of dough tenacity to extensibility</a:t>
            </a:r>
          </a:p>
          <a:p>
            <a:pPr lvl="1"/>
            <a:r>
              <a:rPr lang="en-US" dirty="0"/>
              <a:t>Index of gluten performance</a:t>
            </a:r>
          </a:p>
          <a:p>
            <a:r>
              <a:rPr lang="en-US" dirty="0"/>
              <a:t>Ideal range 0.4-0.7</a:t>
            </a:r>
          </a:p>
          <a:p>
            <a:pPr lvl="1"/>
            <a:r>
              <a:rPr lang="en-US" dirty="0"/>
              <a:t>Will yield a dough that is both elastic and extensible</a:t>
            </a:r>
          </a:p>
          <a:p>
            <a:r>
              <a:rPr lang="en-US" dirty="0"/>
              <a:t>Higher P/L (&gt;0.7) indicate flours that are more difficult to work with</a:t>
            </a:r>
          </a:p>
          <a:p>
            <a:pPr lvl="1"/>
            <a:r>
              <a:rPr lang="en-US" dirty="0"/>
              <a:t>Higher tenacity with low extensibility</a:t>
            </a:r>
          </a:p>
          <a:p>
            <a:pPr lvl="1"/>
            <a:r>
              <a:rPr lang="en-US" dirty="0"/>
              <a:t>Less developed bread with compact crumb</a:t>
            </a:r>
          </a:p>
          <a:p>
            <a:r>
              <a:rPr lang="en-US" dirty="0"/>
              <a:t>Lower P/L (&lt;0.4) indicate flours that are weak and too extensible</a:t>
            </a:r>
          </a:p>
          <a:p>
            <a:pPr lvl="1"/>
            <a:r>
              <a:rPr lang="en-US" dirty="0"/>
              <a:t>Will yield a very sticky dough</a:t>
            </a:r>
          </a:p>
          <a:p>
            <a:pPr lvl="1"/>
            <a:r>
              <a:rPr lang="en-US" dirty="0"/>
              <a:t>Low oven spring due to inability of dough to hold in developing gases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1E1709E-C893-4F8A-AF41-23266BCDC6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1349315"/>
              </p:ext>
            </p:extLst>
          </p:nvPr>
        </p:nvGraphicFramePr>
        <p:xfrm>
          <a:off x="6208677" y="1565210"/>
          <a:ext cx="5983323" cy="3727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6823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67240-8D83-469C-A697-5666326D6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8364D-68F8-4129-9A7B-283AC766A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Baking strength of the dough</a:t>
            </a:r>
          </a:p>
          <a:p>
            <a:pPr lvl="1"/>
            <a:r>
              <a:rPr lang="en-US" dirty="0"/>
              <a:t>Also indicates water absorption capacity of dough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9E3CB19-114E-482A-8809-70B13444B7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698715"/>
              </p:ext>
            </p:extLst>
          </p:nvPr>
        </p:nvGraphicFramePr>
        <p:xfrm>
          <a:off x="1629327" y="2832100"/>
          <a:ext cx="8127999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07568393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16133936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88532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Flour Characteristics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6877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Weak flour, absorbs ~50% of its weight in water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Biscuits, wafers, crackers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638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160-250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Medium strength flour, absorbs between 55% and 65% of its weight in water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Soft doughs, French bread, rolls, pizza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345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250-310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Strong flour, absorbs between 65% and 75% of its weight in water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Pizza, egg pasta, long leavened pastries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933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&gt;310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Very strong flour, Absorbs 90% of its weight in water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Long fermentation doughs, strengthen weaker flours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0265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9250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2BD0F-4CCB-4D51-A84A-EB872C9C5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E330636-5C71-47CA-94D4-BB3B25238F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0123768"/>
              </p:ext>
            </p:extLst>
          </p:nvPr>
        </p:nvGraphicFramePr>
        <p:xfrm>
          <a:off x="1149293" y="1906399"/>
          <a:ext cx="6167306" cy="3798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9473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F4A77-0D3C-4328-B259-20CB4A900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 vs P/L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91F84-43FC-43E4-811E-2EBEB78E3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958593" cy="1076966"/>
          </a:xfrm>
        </p:spPr>
        <p:txBody>
          <a:bodyPr/>
          <a:lstStyle/>
          <a:p>
            <a:r>
              <a:rPr lang="en-US" dirty="0"/>
              <a:t>W ideal range 160-310</a:t>
            </a:r>
          </a:p>
          <a:p>
            <a:r>
              <a:rPr lang="en-US" dirty="0"/>
              <a:t>P/L ideal range 0.4-0.7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B6296FD-7ECD-4C3B-B8AA-36980AFD3468}"/>
              </a:ext>
            </a:extLst>
          </p:cNvPr>
          <p:cNvGrpSpPr/>
          <p:nvPr/>
        </p:nvGrpSpPr>
        <p:grpSpPr>
          <a:xfrm>
            <a:off x="3699545" y="1413852"/>
            <a:ext cx="8492455" cy="4486275"/>
            <a:chOff x="3699545" y="1690688"/>
            <a:chExt cx="8492455" cy="4486275"/>
          </a:xfrm>
        </p:grpSpPr>
        <p:graphicFrame>
          <p:nvGraphicFramePr>
            <p:cNvPr id="4" name="Chart 3">
              <a:extLst>
                <a:ext uri="{FF2B5EF4-FFF2-40B4-BE49-F238E27FC236}">
                  <a16:creationId xmlns:a16="http://schemas.microsoft.com/office/drawing/2014/main" id="{CD0E8C02-CE1A-4B10-A65E-D57A03D0F195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171411841"/>
                </p:ext>
              </p:extLst>
            </p:nvPr>
          </p:nvGraphicFramePr>
          <p:xfrm>
            <a:off x="5419288" y="1690688"/>
            <a:ext cx="6772712" cy="44862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686D9DE-67A4-47DF-840F-25CA59749CF5}"/>
                </a:ext>
              </a:extLst>
            </p:cNvPr>
            <p:cNvSpPr/>
            <p:nvPr/>
          </p:nvSpPr>
          <p:spPr>
            <a:xfrm>
              <a:off x="6259851" y="3730352"/>
              <a:ext cx="840563" cy="111478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48D67D6-E5C9-4312-A4BD-223D9A73057B}"/>
                </a:ext>
              </a:extLst>
            </p:cNvPr>
            <p:cNvSpPr txBox="1"/>
            <p:nvPr/>
          </p:nvSpPr>
          <p:spPr>
            <a:xfrm>
              <a:off x="3699545" y="4135772"/>
              <a:ext cx="171974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These fall within or close to the ideal ranges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F8652710-A71F-432E-A5D2-D5744CDC5CC6}"/>
                </a:ext>
              </a:extLst>
            </p:cNvPr>
            <p:cNvCxnSpPr>
              <a:endCxn id="5" idx="2"/>
            </p:cNvCxnSpPr>
            <p:nvPr/>
          </p:nvCxnSpPr>
          <p:spPr>
            <a:xfrm flipV="1">
              <a:off x="5419288" y="4287745"/>
              <a:ext cx="840563" cy="20036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7298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89217-E66F-41B2-8526-8962526AC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Alveograph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CE5A3-FA30-4223-AB4A-2540D9118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Based on P/L (0.4-0.7) and W (160-310) selection criteria, Marquis, Sonoran White, and Pacific Bluestem should be good for quick, industrial process bread making</a:t>
            </a:r>
          </a:p>
          <a:p>
            <a:pPr lvl="1"/>
            <a:r>
              <a:rPr lang="en-US" dirty="0"/>
              <a:t>Turkey Red, Pima Club, Red Fife are close seconds (P/L slightly below 0.4)</a:t>
            </a:r>
          </a:p>
          <a:p>
            <a:r>
              <a:rPr lang="en-US" dirty="0"/>
              <a:t>Iraq Durum, Sin El </a:t>
            </a:r>
            <a:r>
              <a:rPr lang="en-US" dirty="0" err="1"/>
              <a:t>Pheel</a:t>
            </a:r>
            <a:r>
              <a:rPr lang="en-US" dirty="0"/>
              <a:t>, Khorasan, </a:t>
            </a:r>
            <a:r>
              <a:rPr lang="en-US" dirty="0" err="1"/>
              <a:t>Duralis</a:t>
            </a:r>
            <a:r>
              <a:rPr lang="en-US" dirty="0"/>
              <a:t> Durum, and </a:t>
            </a:r>
            <a:r>
              <a:rPr lang="en-US" dirty="0" err="1"/>
              <a:t>Duramonte</a:t>
            </a:r>
            <a:r>
              <a:rPr lang="en-US" dirty="0"/>
              <a:t> Durum all have high P/L and W</a:t>
            </a:r>
          </a:p>
          <a:p>
            <a:pPr lvl="1"/>
            <a:r>
              <a:rPr lang="en-US" dirty="0"/>
              <a:t>Not suited for quick, industrial process bread</a:t>
            </a:r>
          </a:p>
          <a:p>
            <a:pPr lvl="2"/>
            <a:r>
              <a:rPr lang="en-US" dirty="0"/>
              <a:t>Doughs won’t stretch and will be prone to tearing</a:t>
            </a:r>
          </a:p>
          <a:p>
            <a:pPr lvl="2"/>
            <a:r>
              <a:rPr lang="en-US" dirty="0"/>
              <a:t>Will yield a dense, dry crumb</a:t>
            </a:r>
          </a:p>
          <a:p>
            <a:pPr lvl="2"/>
            <a:r>
              <a:rPr lang="en-US" dirty="0" err="1"/>
              <a:t>Duramonte</a:t>
            </a:r>
            <a:r>
              <a:rPr lang="en-US" dirty="0"/>
              <a:t> is the outlier, had the second highest loaf specific volume</a:t>
            </a:r>
          </a:p>
          <a:p>
            <a:pPr lvl="1"/>
            <a:r>
              <a:rPr lang="en-US" dirty="0"/>
              <a:t>Use these to strengthen weaker flours or for long fermentation breads</a:t>
            </a:r>
          </a:p>
        </p:txBody>
      </p:sp>
    </p:spTree>
    <p:extLst>
      <p:ext uri="{BB962C8B-B14F-4D97-AF65-F5344CB8AC3E}">
        <p14:creationId xmlns:p14="http://schemas.microsoft.com/office/powerpoint/2010/main" val="1041888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79111-EF84-4364-9F66-53E1344ED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79CE3-0FB7-437A-AE99-20428593E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These data are used to select flours for quick, industrial processing to make bread </a:t>
            </a:r>
          </a:p>
          <a:p>
            <a:r>
              <a:rPr lang="en-US" dirty="0"/>
              <a:t>Based on pup loaf data, falling number, and alveograph should select Turkey Red and Pima Club</a:t>
            </a:r>
          </a:p>
          <a:p>
            <a:pPr lvl="1"/>
            <a:r>
              <a:rPr lang="en-US" dirty="0" err="1"/>
              <a:t>Duramonte</a:t>
            </a:r>
            <a:r>
              <a:rPr lang="en-US" dirty="0"/>
              <a:t> is the outlier – alveograph data says it shouldn’t be good, but it meets criteria based on pup loaf specific volume and height</a:t>
            </a:r>
          </a:p>
          <a:p>
            <a:r>
              <a:rPr lang="en-US" dirty="0"/>
              <a:t>This all changes when using sourdough</a:t>
            </a:r>
          </a:p>
          <a:p>
            <a:pPr lvl="1"/>
            <a:r>
              <a:rPr lang="en-US" dirty="0"/>
              <a:t>Italians make Pane </a:t>
            </a:r>
            <a:r>
              <a:rPr lang="en-US" dirty="0" err="1"/>
              <a:t>d’Altumara</a:t>
            </a:r>
            <a:r>
              <a:rPr lang="en-US" dirty="0"/>
              <a:t> using mostly durum flour and long fermentation to get a nicely risen loaf</a:t>
            </a:r>
          </a:p>
          <a:p>
            <a:r>
              <a:rPr lang="en-US" dirty="0"/>
              <a:t>Again, would be interesting to repeat the loaf tests using sourdough techniques</a:t>
            </a:r>
          </a:p>
          <a:p>
            <a:r>
              <a:rPr lang="en-US" dirty="0"/>
              <a:t>Personally, I would try all of them but would have lower expectations for Iraq Durum, Sin El </a:t>
            </a:r>
            <a:r>
              <a:rPr lang="en-US" dirty="0" err="1"/>
              <a:t>Pheel</a:t>
            </a:r>
            <a:r>
              <a:rPr lang="en-US" dirty="0"/>
              <a:t>, Khorasan, and </a:t>
            </a:r>
            <a:r>
              <a:rPr lang="en-US" dirty="0" err="1"/>
              <a:t>Duralis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498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6AADC7D-D4D8-4AED-B3F4-D0C1AA9304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D692A16-95A8-4A47-A5FF-46AB45CDF1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6717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0EEEE-8A19-478E-8410-179B7E243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 of L and 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6CDD4-1E04-4480-AED6-181E117E3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34462" cy="4351338"/>
          </a:xfrm>
        </p:spPr>
        <p:txBody>
          <a:bodyPr/>
          <a:lstStyle/>
          <a:p>
            <a:r>
              <a:rPr lang="en-US" dirty="0"/>
              <a:t>L is negatively correlated with P</a:t>
            </a:r>
          </a:p>
          <a:p>
            <a:pPr lvl="1"/>
            <a:r>
              <a:rPr lang="en-US" dirty="0"/>
              <a:t>R</a:t>
            </a:r>
            <a:r>
              <a:rPr lang="en-US" baseline="30000" dirty="0"/>
              <a:t>2</a:t>
            </a:r>
            <a:r>
              <a:rPr lang="en-US" dirty="0"/>
              <a:t>=0.69 for a good correlation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37FFA4F-6D54-4164-B5C0-A8FA523577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0464637"/>
              </p:ext>
            </p:extLst>
          </p:nvPr>
        </p:nvGraphicFramePr>
        <p:xfrm>
          <a:off x="6096000" y="2097849"/>
          <a:ext cx="6096000" cy="3806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04597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BA1AD-D579-4E88-A9CC-2706ACF5E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 of Specific Volume to P &amp; 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64FBE-5F0F-4462-B6D7-A4DDCBE12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749916" cy="4351338"/>
          </a:xfrm>
        </p:spPr>
        <p:txBody>
          <a:bodyPr/>
          <a:lstStyle/>
          <a:p>
            <a:r>
              <a:rPr lang="en-US" dirty="0"/>
              <a:t>P and L correlated with pup loaf specific volume</a:t>
            </a:r>
          </a:p>
          <a:p>
            <a:pPr lvl="1"/>
            <a:r>
              <a:rPr lang="en-US" dirty="0"/>
              <a:t>For P, R</a:t>
            </a:r>
            <a:r>
              <a:rPr lang="en-US" baseline="30000" dirty="0"/>
              <a:t>2</a:t>
            </a:r>
            <a:r>
              <a:rPr lang="en-US" dirty="0"/>
              <a:t>=0.37 for a moderate negative correlation</a:t>
            </a:r>
          </a:p>
          <a:p>
            <a:pPr lvl="1"/>
            <a:r>
              <a:rPr lang="en-US" dirty="0"/>
              <a:t>For L, R</a:t>
            </a:r>
            <a:r>
              <a:rPr lang="en-US" baseline="30000" dirty="0"/>
              <a:t>2</a:t>
            </a:r>
            <a:r>
              <a:rPr lang="en-US" dirty="0"/>
              <a:t>=0.33, for a moderate positive correlation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CC751AC-1CFF-402C-A707-0CC2B1A94D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5290250"/>
              </p:ext>
            </p:extLst>
          </p:nvPr>
        </p:nvGraphicFramePr>
        <p:xfrm>
          <a:off x="5663683" y="2057400"/>
          <a:ext cx="6528318" cy="3979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7692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0834283-A5A4-4BB0-8FD0-8C55586E2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Pup Loaf Scores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AA1C0F7-4511-4976-8112-10A5B0F88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434240" cy="4444546"/>
          </a:xfrm>
        </p:spPr>
        <p:txBody>
          <a:bodyPr/>
          <a:lstStyle/>
          <a:p>
            <a:r>
              <a:rPr lang="en-US" dirty="0"/>
              <a:t>No discerning power in the scores since they are essentially all the same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B415EF9-39E2-474E-A091-DE7850C889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0530139"/>
              </p:ext>
            </p:extLst>
          </p:nvPr>
        </p:nvGraphicFramePr>
        <p:xfrm>
          <a:off x="5075339" y="1191388"/>
          <a:ext cx="7019402" cy="4789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5702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4BC8F-6D38-4F96-B7FD-3EEAC1190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Pup Loaf Specific Volume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D78F5-C32F-4A42-BEFF-445D25039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44143" cy="435124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Specific volume is the average of the two volumes divided by the loaf weight</a:t>
            </a:r>
          </a:p>
          <a:p>
            <a:pPr lvl="1"/>
            <a:r>
              <a:rPr lang="en-US" dirty="0"/>
              <a:t>Removes any bias due to differences in loaf weight</a:t>
            </a:r>
          </a:p>
          <a:p>
            <a:r>
              <a:rPr lang="en-US" dirty="0"/>
              <a:t>Better discerning power than the loaf scores</a:t>
            </a:r>
          </a:p>
          <a:p>
            <a:pPr lvl="1"/>
            <a:r>
              <a:rPr lang="en-US" dirty="0"/>
              <a:t>Can see differences between the wheat varieties</a:t>
            </a:r>
          </a:p>
          <a:p>
            <a:r>
              <a:rPr lang="en-US" dirty="0"/>
              <a:t>Turkey Red yielded a loaf with the highest specific volume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7A48B1D-B93E-4455-8160-36954F16ED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0359195"/>
              </p:ext>
            </p:extLst>
          </p:nvPr>
        </p:nvGraphicFramePr>
        <p:xfrm>
          <a:off x="5754848" y="1825625"/>
          <a:ext cx="6361651" cy="3778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0740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0B719-5F5E-491A-AB34-1E6136F53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Pup Loaf Height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5F5DB-F8BC-4EE4-B7EB-8501CBCCE5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582092" cy="4415784"/>
          </a:xfrm>
        </p:spPr>
        <p:txBody>
          <a:bodyPr/>
          <a:lstStyle/>
          <a:p>
            <a:r>
              <a:rPr lang="en-US" dirty="0"/>
              <a:t>Similar pattern as specific volume</a:t>
            </a:r>
          </a:p>
          <a:p>
            <a:r>
              <a:rPr lang="en-US" dirty="0"/>
              <a:t>Turkey Red yielded the tallest loaf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0FC555A-1CAB-4302-8F71-6D2695216A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4464082"/>
              </p:ext>
            </p:extLst>
          </p:nvPr>
        </p:nvGraphicFramePr>
        <p:xfrm>
          <a:off x="5738070" y="1825625"/>
          <a:ext cx="6160316" cy="3882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7200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36293-AE13-42E1-84CE-C971AD557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Pup Loaf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2EEE3-D848-40B7-BB5B-1888BABE6F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Loaves made using a quick process with commercial yeast</a:t>
            </a:r>
          </a:p>
          <a:p>
            <a:pPr lvl="1"/>
            <a:r>
              <a:rPr lang="en-US" dirty="0"/>
              <a:t>Would be interesting to repeat with sourdough, may see the same results, may not</a:t>
            </a:r>
          </a:p>
          <a:p>
            <a:r>
              <a:rPr lang="en-US" dirty="0"/>
              <a:t>I would choose wheat that produced loaves with specific volume &gt;4.5 cm</a:t>
            </a:r>
            <a:r>
              <a:rPr lang="en-US" baseline="30000" dirty="0"/>
              <a:t>3</a:t>
            </a:r>
            <a:r>
              <a:rPr lang="en-US" dirty="0"/>
              <a:t>/g and height &gt;3.5 inches</a:t>
            </a:r>
          </a:p>
          <a:p>
            <a:pPr lvl="1"/>
            <a:r>
              <a:rPr lang="en-US" dirty="0"/>
              <a:t>Turkey Red, Pima Club, and </a:t>
            </a:r>
            <a:r>
              <a:rPr lang="en-US" dirty="0" err="1"/>
              <a:t>Duramonte</a:t>
            </a:r>
            <a:r>
              <a:rPr lang="en-US" dirty="0"/>
              <a:t> meet these criteria</a:t>
            </a:r>
          </a:p>
          <a:p>
            <a:pPr lvl="1"/>
            <a:r>
              <a:rPr lang="en-US" dirty="0"/>
              <a:t>That said, I would try all of them, but have low expectations for Iraq Durum, Sin El </a:t>
            </a:r>
            <a:r>
              <a:rPr lang="en-US" dirty="0" err="1"/>
              <a:t>Pheel</a:t>
            </a:r>
            <a:r>
              <a:rPr lang="en-US" dirty="0"/>
              <a:t>, and Khorasan</a:t>
            </a:r>
          </a:p>
        </p:txBody>
      </p:sp>
    </p:spTree>
    <p:extLst>
      <p:ext uri="{BB962C8B-B14F-4D97-AF65-F5344CB8AC3E}">
        <p14:creationId xmlns:p14="http://schemas.microsoft.com/office/powerpoint/2010/main" val="3176363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8CDAB-9A85-4A5B-82B4-E99C7FB53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Falling Number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52D08-9C5B-4954-AB7D-CFEAA7267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FN ranged from 344s to 417s for all wheat varieties</a:t>
            </a:r>
          </a:p>
          <a:p>
            <a:pPr lvl="1"/>
            <a:r>
              <a:rPr lang="en-US" dirty="0"/>
              <a:t>&gt;300s indicates no sprouting in the field, which is good</a:t>
            </a:r>
          </a:p>
          <a:p>
            <a:pPr lvl="1"/>
            <a:r>
              <a:rPr lang="en-US" dirty="0"/>
              <a:t>&gt;300s is also considered to have weak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dirty="0"/>
              <a:t>-amylase activity which yields an underdeveloped bread with low volume and dry crumb (true for modern, industrially processed breads, but not long-fermented sourdough)</a:t>
            </a:r>
          </a:p>
          <a:p>
            <a:pPr lvl="2"/>
            <a:r>
              <a:rPr lang="en-US" dirty="0"/>
              <a:t>Industrially these flours would either be blended with flours that have high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dirty="0"/>
              <a:t>-amylase activity (FN &lt;220s) or would have diastatic malt added to them</a:t>
            </a:r>
          </a:p>
          <a:p>
            <a:pPr lvl="2"/>
            <a:r>
              <a:rPr lang="en-US" dirty="0"/>
              <a:t>Don’t need to do this for sourdough because of long fermentation</a:t>
            </a:r>
          </a:p>
          <a:p>
            <a:r>
              <a:rPr lang="en-US" dirty="0"/>
              <a:t>Based on FN, any one of these varieties would be fine for making sourdough bread</a:t>
            </a:r>
          </a:p>
        </p:txBody>
      </p:sp>
    </p:spTree>
    <p:extLst>
      <p:ext uri="{BB962C8B-B14F-4D97-AF65-F5344CB8AC3E}">
        <p14:creationId xmlns:p14="http://schemas.microsoft.com/office/powerpoint/2010/main" val="1155083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08632-B2FC-4686-BE71-B6EE9F752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Alveograph Data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2CAA0F4-07F3-443D-8DBD-A46238FA9C5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5"/>
                <a:ext cx="6199747" cy="4351338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P: dough tenacity or resistance to deformation</a:t>
                </a:r>
              </a:p>
              <a:p>
                <a:r>
                  <a:rPr lang="en-US" dirty="0"/>
                  <a:t>L: dough extensibility </a:t>
                </a:r>
              </a:p>
              <a:p>
                <a:r>
                  <a:rPr lang="en-US" dirty="0"/>
                  <a:t>P/L: ratio of dough tenacity to extensibility</a:t>
                </a:r>
              </a:p>
              <a:p>
                <a:r>
                  <a:rPr lang="en-US" dirty="0"/>
                  <a:t>W: dough baking strength</a:t>
                </a:r>
              </a:p>
              <a:p>
                <a:r>
                  <a:rPr lang="en-US" dirty="0"/>
                  <a:t>G: swelling index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=2.226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rad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/>
                  <a:t>I.e.: elasticity index</a:t>
                </a:r>
              </a:p>
              <a:p>
                <a:r>
                  <a:rPr lang="en-US" dirty="0"/>
                  <a:t>While the lab reported all of these parameters, the most useful for this analysis are P, L, P/L, and W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2CAA0F4-07F3-443D-8DBD-A46238FA9C5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5"/>
                <a:ext cx="6199747" cy="4351338"/>
              </a:xfrm>
              <a:blipFill>
                <a:blip r:embed="rId2"/>
                <a:stretch>
                  <a:fillRect l="-1473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14">
            <a:extLst>
              <a:ext uri="{FF2B5EF4-FFF2-40B4-BE49-F238E27FC236}">
                <a16:creationId xmlns:a16="http://schemas.microsoft.com/office/drawing/2014/main" id="{7FEBACE5-B766-4060-9D89-2671299A44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7947" y="1690688"/>
            <a:ext cx="4894190" cy="3621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878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339F4-B2F9-468F-9C7B-FB589E943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 &amp; 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EB4AD-7E33-4D15-9702-ECBA090E8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623233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Higher P values indicate dough that is more resistant to deformation</a:t>
            </a:r>
          </a:p>
          <a:p>
            <a:pPr lvl="1"/>
            <a:r>
              <a:rPr lang="en-US" dirty="0"/>
              <a:t>Doughs with high P will be hard to stretch and roll out and will tend to break</a:t>
            </a:r>
          </a:p>
          <a:p>
            <a:r>
              <a:rPr lang="en-US" dirty="0"/>
              <a:t>Lower L values indicate dough is less extensible</a:t>
            </a:r>
          </a:p>
          <a:p>
            <a:pPr lvl="1"/>
            <a:r>
              <a:rPr lang="en-US" dirty="0"/>
              <a:t>Doughs with low L will expand little during fermentation</a:t>
            </a:r>
          </a:p>
          <a:p>
            <a:r>
              <a:rPr lang="en-US" dirty="0"/>
              <a:t>P and L are negatively correlated in this data set (see appendix for correlation analysis)</a:t>
            </a:r>
          </a:p>
          <a:p>
            <a:pPr lvl="1"/>
            <a:r>
              <a:rPr lang="en-US" dirty="0"/>
              <a:t>Doughs with high P have a low L and vice versa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2D64670-7395-4D2D-B3BD-B75A4B6B82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0820146"/>
              </p:ext>
            </p:extLst>
          </p:nvPr>
        </p:nvGraphicFramePr>
        <p:xfrm>
          <a:off x="5553512" y="1825625"/>
          <a:ext cx="6638488" cy="3669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7545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06720-92D0-4B52-92D9-A278C1D22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 &amp; 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AFAB2-868A-4D97-8B4D-6272C6D88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160977" cy="4351338"/>
          </a:xfrm>
        </p:spPr>
        <p:txBody>
          <a:bodyPr/>
          <a:lstStyle/>
          <a:p>
            <a:r>
              <a:rPr lang="en-US" dirty="0"/>
              <a:t>P is negatively correlated with pup loaf specific volume</a:t>
            </a:r>
          </a:p>
          <a:p>
            <a:pPr lvl="1"/>
            <a:r>
              <a:rPr lang="en-US" dirty="0"/>
              <a:t>Wheats with higher P produced pup loaves with lower specific volume</a:t>
            </a:r>
          </a:p>
          <a:p>
            <a:r>
              <a:rPr lang="en-US" dirty="0"/>
              <a:t>L is positively correlated with pup loaf specific volume</a:t>
            </a:r>
          </a:p>
          <a:p>
            <a:pPr lvl="1"/>
            <a:r>
              <a:rPr lang="en-US" dirty="0"/>
              <a:t>Wheats with higher L produced pup loaves with higher specific volume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F9630F0-D078-41CE-84CF-5DD7333EB9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2270783"/>
              </p:ext>
            </p:extLst>
          </p:nvPr>
        </p:nvGraphicFramePr>
        <p:xfrm>
          <a:off x="6783097" y="-23812"/>
          <a:ext cx="5408903" cy="3428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93E1D1C-990F-4920-93D9-3AC4FB9197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2255691"/>
              </p:ext>
            </p:extLst>
          </p:nvPr>
        </p:nvGraphicFramePr>
        <p:xfrm>
          <a:off x="6805612" y="3633787"/>
          <a:ext cx="5386388" cy="3224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85699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3057</TotalTime>
  <Words>1099</Words>
  <Application>Microsoft Office PowerPoint</Application>
  <PresentationFormat>Widescreen</PresentationFormat>
  <Paragraphs>131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Times New Roman</vt:lpstr>
      <vt:lpstr>Office Theme</vt:lpstr>
      <vt:lpstr>RMSA Pup Loaves and Alveograph Analysis</vt:lpstr>
      <vt:lpstr>Pup Loaf Scores</vt:lpstr>
      <vt:lpstr>Pup Loaf Specific Volume</vt:lpstr>
      <vt:lpstr>Pup Loaf Height</vt:lpstr>
      <vt:lpstr>Pup Loaf Summary</vt:lpstr>
      <vt:lpstr>Falling Number</vt:lpstr>
      <vt:lpstr>Alveograph Data</vt:lpstr>
      <vt:lpstr>P &amp; L</vt:lpstr>
      <vt:lpstr>P &amp; L</vt:lpstr>
      <vt:lpstr>P/L Ratio</vt:lpstr>
      <vt:lpstr>W</vt:lpstr>
      <vt:lpstr>W</vt:lpstr>
      <vt:lpstr>W vs P/L</vt:lpstr>
      <vt:lpstr>Alveograph Summary</vt:lpstr>
      <vt:lpstr>Summary of Data</vt:lpstr>
      <vt:lpstr>Appendix</vt:lpstr>
      <vt:lpstr>Correlation of L and P</vt:lpstr>
      <vt:lpstr>Correlation of Specific Volume to P &amp; 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Pup Loaf Scores</dc:title>
  <dc:creator>Steven Alston</dc:creator>
  <cp:lastModifiedBy>Steven Alston</cp:lastModifiedBy>
  <cp:revision>48</cp:revision>
  <dcterms:created xsi:type="dcterms:W3CDTF">2021-12-06T15:11:25Z</dcterms:created>
  <dcterms:modified xsi:type="dcterms:W3CDTF">2022-01-19T04:11:44Z</dcterms:modified>
</cp:coreProperties>
</file>