
<file path=[Content_Types].xml><?xml version="1.0" encoding="utf-8"?>
<Types xmlns="http://schemas.openxmlformats.org/package/2006/content-types">
  <Default Extension="emf" ContentType="image/x-em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3" r:id="rId5"/>
    <p:sldId id="261" r:id="rId6"/>
    <p:sldId id="265" r:id="rId7"/>
    <p:sldId id="258" r:id="rId8"/>
    <p:sldId id="260" r:id="rId9"/>
    <p:sldId id="262" r:id="rId10"/>
    <p:sldId id="259" r:id="rId11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computer\Documents\Projects\Rangeland%20Conversion\Presentations\Plant%20diversity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plant species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735225566009174E-2"/>
          <c:y val="0.11038690476190476"/>
          <c:w val="0.93473472590842155"/>
          <c:h val="0.764023012748406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Sheet9!$B$1</c:f>
              <c:strCache>
                <c:ptCount val="1"/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Sheet9!$A$2:$A$6</c:f>
              <c:strCache>
                <c:ptCount val="5"/>
                <c:pt idx="0">
                  <c:v>Regenerative (Young)</c:v>
                </c:pt>
                <c:pt idx="1">
                  <c:v>Conventional (Young)</c:v>
                </c:pt>
                <c:pt idx="2">
                  <c:v>(Regenerative (Old)</c:v>
                </c:pt>
                <c:pt idx="3">
                  <c:v>Conventional (Old)</c:v>
                </c:pt>
                <c:pt idx="4">
                  <c:v>Rangelands</c:v>
                </c:pt>
              </c:strCache>
            </c:strRef>
          </c:cat>
          <c:val>
            <c:numRef>
              <c:f>Sheet9!$B$2:$B$6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31FC-4776-8C72-C7BC6517AD2A}"/>
            </c:ext>
          </c:extLst>
        </c:ser>
        <c:ser>
          <c:idx val="1"/>
          <c:order val="1"/>
          <c:tx>
            <c:strRef>
              <c:f>Sheet9!$C$1</c:f>
              <c:strCache>
                <c:ptCount val="1"/>
                <c:pt idx="0">
                  <c:v>Number of species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1FC-4776-8C72-C7BC6517AD2A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31FC-4776-8C72-C7BC6517AD2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31FC-4776-8C72-C7BC6517AD2A}"/>
              </c:ext>
            </c:extLst>
          </c:dPt>
          <c:cat>
            <c:strRef>
              <c:f>Sheet9!$A$2:$A$6</c:f>
              <c:strCache>
                <c:ptCount val="5"/>
                <c:pt idx="0">
                  <c:v>Regenerative (Young)</c:v>
                </c:pt>
                <c:pt idx="1">
                  <c:v>Conventional (Young)</c:v>
                </c:pt>
                <c:pt idx="2">
                  <c:v>(Regenerative (Old)</c:v>
                </c:pt>
                <c:pt idx="3">
                  <c:v>Conventional (Old)</c:v>
                </c:pt>
                <c:pt idx="4">
                  <c:v>Rangelands</c:v>
                </c:pt>
              </c:strCache>
            </c:strRef>
          </c:cat>
          <c:val>
            <c:numRef>
              <c:f>Sheet9!$C$2:$C$6</c:f>
              <c:numCache>
                <c:formatCode>General</c:formatCode>
                <c:ptCount val="5"/>
                <c:pt idx="0">
                  <c:v>23</c:v>
                </c:pt>
                <c:pt idx="1">
                  <c:v>15</c:v>
                </c:pt>
                <c:pt idx="2">
                  <c:v>17</c:v>
                </c:pt>
                <c:pt idx="3">
                  <c:v>7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1FC-4776-8C72-C7BC6517A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33926447"/>
        <c:axId val="233939759"/>
        <c:axId val="0"/>
      </c:bar3DChart>
      <c:catAx>
        <c:axId val="233926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939759"/>
        <c:crosses val="autoZero"/>
        <c:auto val="1"/>
        <c:lblAlgn val="ctr"/>
        <c:lblOffset val="100"/>
        <c:noMultiLvlLbl val="0"/>
      </c:catAx>
      <c:valAx>
        <c:axId val="233939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926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Simpson's Divesity Index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/>
      </c:spPr>
    </c:sideWall>
    <c:backWall>
      <c:thickness val="0"/>
      <c:spPr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192913409995482E-2"/>
          <c:y val="0.11931042396471409"/>
          <c:w val="0.92336880508983998"/>
          <c:h val="0.734337429670241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Sheet8!$B$1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Sheet8!$A$2:$A$8</c:f>
              <c:strCache>
                <c:ptCount val="7"/>
                <c:pt idx="0">
                  <c:v>Regenerative (Young)</c:v>
                </c:pt>
                <c:pt idx="1">
                  <c:v>Conventional (Young)</c:v>
                </c:pt>
                <c:pt idx="2">
                  <c:v>Regenerative (Old)</c:v>
                </c:pt>
                <c:pt idx="3">
                  <c:v>Conventional (Old)</c:v>
                </c:pt>
                <c:pt idx="4">
                  <c:v>Rangeland 1</c:v>
                </c:pt>
                <c:pt idx="5">
                  <c:v>Rangeland 2</c:v>
                </c:pt>
                <c:pt idx="6">
                  <c:v>Rangeland 3</c:v>
                </c:pt>
              </c:strCache>
            </c:strRef>
          </c:cat>
          <c:val>
            <c:numRef>
              <c:f>Sheet8!$B$2:$B$8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0-A413-4314-A323-422C5E88C8CA}"/>
            </c:ext>
          </c:extLst>
        </c:ser>
        <c:ser>
          <c:idx val="1"/>
          <c:order val="1"/>
          <c:tx>
            <c:strRef>
              <c:f>Sheet8!$C$1</c:f>
              <c:strCache>
                <c:ptCount val="1"/>
                <c:pt idx="0">
                  <c:v>Simpson's Diversity Index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A413-4314-A323-422C5E88C8CA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A413-4314-A323-422C5E88C8C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A413-4314-A323-422C5E88C8C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A413-4314-A323-422C5E88C8C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A413-4314-A323-422C5E88C8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Sheet8!$A$2:$A$8</c:f>
              <c:strCache>
                <c:ptCount val="7"/>
                <c:pt idx="0">
                  <c:v>Regenerative (Young)</c:v>
                </c:pt>
                <c:pt idx="1">
                  <c:v>Conventional (Young)</c:v>
                </c:pt>
                <c:pt idx="2">
                  <c:v>Regenerative (Old)</c:v>
                </c:pt>
                <c:pt idx="3">
                  <c:v>Conventional (Old)</c:v>
                </c:pt>
                <c:pt idx="4">
                  <c:v>Rangeland 1</c:v>
                </c:pt>
                <c:pt idx="5">
                  <c:v>Rangeland 2</c:v>
                </c:pt>
                <c:pt idx="6">
                  <c:v>Rangeland 3</c:v>
                </c:pt>
              </c:strCache>
            </c:strRef>
          </c:cat>
          <c:val>
            <c:numRef>
              <c:f>Sheet8!$C$2:$C$8</c:f>
              <c:numCache>
                <c:formatCode>General</c:formatCode>
                <c:ptCount val="7"/>
                <c:pt idx="0">
                  <c:v>0.87</c:v>
                </c:pt>
                <c:pt idx="1">
                  <c:v>0.48</c:v>
                </c:pt>
                <c:pt idx="2">
                  <c:v>0.49</c:v>
                </c:pt>
                <c:pt idx="3">
                  <c:v>0.52</c:v>
                </c:pt>
                <c:pt idx="4">
                  <c:v>0.92</c:v>
                </c:pt>
                <c:pt idx="5">
                  <c:v>0.3</c:v>
                </c:pt>
                <c:pt idx="6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413-4314-A323-422C5E88C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76008175"/>
        <c:axId val="1976003599"/>
        <c:axId val="0"/>
      </c:bar3DChart>
      <c:catAx>
        <c:axId val="1976008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6003599"/>
        <c:crosses val="autoZero"/>
        <c:auto val="1"/>
        <c:lblAlgn val="ctr"/>
        <c:lblOffset val="100"/>
        <c:noMultiLvlLbl val="0"/>
      </c:catAx>
      <c:valAx>
        <c:axId val="1976003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6008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Soil Organic Matter  </a:t>
            </a:r>
          </a:p>
          <a:p>
            <a:pPr>
              <a:defRPr sz="2400" b="1"/>
            </a:pPr>
            <a:r>
              <a:rPr lang="en-US" sz="2400" b="1" dirty="0"/>
              <a:t>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736205727093117E-2"/>
          <c:y val="0.20205729166666669"/>
          <c:w val="0.93026379427290695"/>
          <c:h val="0.65024257709973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Sheet7!$J$1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Sheet7!$I$2:$I$6</c:f>
              <c:strCache>
                <c:ptCount val="5"/>
                <c:pt idx="0">
                  <c:v>Regenerative (Young)</c:v>
                </c:pt>
                <c:pt idx="1">
                  <c:v>Conventional (Young)</c:v>
                </c:pt>
                <c:pt idx="2">
                  <c:v>(Regenerative (Old)</c:v>
                </c:pt>
                <c:pt idx="3">
                  <c:v>Conventional (Old)</c:v>
                </c:pt>
                <c:pt idx="4">
                  <c:v>Rangelands</c:v>
                </c:pt>
              </c:strCache>
            </c:strRef>
          </c:cat>
          <c:val>
            <c:numRef>
              <c:f>Sheet7!$J$2:$J$6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D1B8-4376-80BC-A48A81F1D500}"/>
            </c:ext>
          </c:extLst>
        </c:ser>
        <c:ser>
          <c:idx val="1"/>
          <c:order val="1"/>
          <c:tx>
            <c:strRef>
              <c:f>Sheet7!$K$1</c:f>
              <c:strCache>
                <c:ptCount val="1"/>
                <c:pt idx="0">
                  <c:v>Organic Matter LOI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1B8-4376-80BC-A48A81F1D500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1B8-4376-80BC-A48A81F1D50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1B8-4376-80BC-A48A81F1D500}"/>
              </c:ext>
            </c:extLst>
          </c:dPt>
          <c:dLbls>
            <c:delete val="1"/>
          </c:dLbls>
          <c:cat>
            <c:strRef>
              <c:f>Sheet7!$I$2:$I$6</c:f>
              <c:strCache>
                <c:ptCount val="5"/>
                <c:pt idx="0">
                  <c:v>Regenerative (Young)</c:v>
                </c:pt>
                <c:pt idx="1">
                  <c:v>Conventional (Young)</c:v>
                </c:pt>
                <c:pt idx="2">
                  <c:v>(Regenerative (Old)</c:v>
                </c:pt>
                <c:pt idx="3">
                  <c:v>Conventional (Old)</c:v>
                </c:pt>
                <c:pt idx="4">
                  <c:v>Rangelands</c:v>
                </c:pt>
              </c:strCache>
            </c:strRef>
          </c:cat>
          <c:val>
            <c:numRef>
              <c:f>Sheet7!$K$2:$K$6</c:f>
              <c:numCache>
                <c:formatCode>General</c:formatCode>
                <c:ptCount val="5"/>
                <c:pt idx="0">
                  <c:v>1.9500000000000002</c:v>
                </c:pt>
                <c:pt idx="1">
                  <c:v>1.6</c:v>
                </c:pt>
                <c:pt idx="2">
                  <c:v>3.05</c:v>
                </c:pt>
                <c:pt idx="3">
                  <c:v>2.2999999999999998</c:v>
                </c:pt>
                <c:pt idx="4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1B8-4376-80BC-A48A81F1D5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6937615"/>
        <c:axId val="2086944271"/>
      </c:barChart>
      <c:catAx>
        <c:axId val="208693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944271"/>
        <c:crosses val="autoZero"/>
        <c:auto val="1"/>
        <c:lblAlgn val="ctr"/>
        <c:lblOffset val="100"/>
        <c:noMultiLvlLbl val="0"/>
      </c:catAx>
      <c:valAx>
        <c:axId val="2086944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6937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Soil Respiration </a:t>
            </a:r>
          </a:p>
          <a:p>
            <a:pPr>
              <a:defRPr sz="2400"/>
            </a:pPr>
            <a:r>
              <a:rPr lang="en-US" sz="2400"/>
              <a:t>Mineralizable C (mg/kg/day)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Sheet8!$I$1</c:f>
              <c:strCache>
                <c:ptCount val="1"/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Sheet8!$H$2:$H$6</c:f>
              <c:strCache>
                <c:ptCount val="5"/>
                <c:pt idx="0">
                  <c:v>Regenerative (Young)</c:v>
                </c:pt>
                <c:pt idx="1">
                  <c:v>Conventional (Young)</c:v>
                </c:pt>
                <c:pt idx="2">
                  <c:v>(Regenerative (Old)</c:v>
                </c:pt>
                <c:pt idx="3">
                  <c:v>Conventional (Old)</c:v>
                </c:pt>
                <c:pt idx="4">
                  <c:v>Rangelands</c:v>
                </c:pt>
              </c:strCache>
            </c:strRef>
          </c:cat>
          <c:val>
            <c:numRef>
              <c:f>Sheet8!$I$2:$I$6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62D1-46A9-A18E-FD028A2C9898}"/>
            </c:ext>
          </c:extLst>
        </c:ser>
        <c:ser>
          <c:idx val="1"/>
          <c:order val="1"/>
          <c:tx>
            <c:strRef>
              <c:f>Sheet8!$J$1</c:f>
              <c:strCache>
                <c:ptCount val="1"/>
                <c:pt idx="0">
                  <c:v>Mineralizable C (mg C kg-1 24h-1)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2D1-46A9-A18E-FD028A2C9898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2D1-46A9-A18E-FD028A2C989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2D1-46A9-A18E-FD028A2C9898}"/>
              </c:ext>
            </c:extLst>
          </c:dPt>
          <c:cat>
            <c:strRef>
              <c:f>Sheet8!$H$2:$H$6</c:f>
              <c:strCache>
                <c:ptCount val="5"/>
                <c:pt idx="0">
                  <c:v>Regenerative (Young)</c:v>
                </c:pt>
                <c:pt idx="1">
                  <c:v>Conventional (Young)</c:v>
                </c:pt>
                <c:pt idx="2">
                  <c:v>(Regenerative (Old)</c:v>
                </c:pt>
                <c:pt idx="3">
                  <c:v>Conventional (Old)</c:v>
                </c:pt>
                <c:pt idx="4">
                  <c:v>Rangelands</c:v>
                </c:pt>
              </c:strCache>
            </c:strRef>
          </c:cat>
          <c:val>
            <c:numRef>
              <c:f>Sheet8!$J$2:$J$6</c:f>
              <c:numCache>
                <c:formatCode>General</c:formatCode>
                <c:ptCount val="5"/>
                <c:pt idx="0">
                  <c:v>118</c:v>
                </c:pt>
                <c:pt idx="1">
                  <c:v>62</c:v>
                </c:pt>
                <c:pt idx="2">
                  <c:v>111</c:v>
                </c:pt>
                <c:pt idx="3">
                  <c:v>59.5</c:v>
                </c:pt>
                <c:pt idx="4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2D1-46A9-A18E-FD028A2C9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3924367"/>
        <c:axId val="233932687"/>
      </c:barChart>
      <c:catAx>
        <c:axId val="233924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932687"/>
        <c:crosses val="autoZero"/>
        <c:auto val="1"/>
        <c:lblAlgn val="ctr"/>
        <c:lblOffset val="100"/>
        <c:noMultiLvlLbl val="0"/>
      </c:catAx>
      <c:valAx>
        <c:axId val="233932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924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0.88177</cdr:x>
      <cdr:y>0.16884</cdr:y>
    </cdr:from>
    <cdr:to>
      <cdr:x>1</cdr:x>
      <cdr:y>0.35658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96A61F6-9D5E-4C07-B607-6C7DA4718C60}"/>
            </a:ext>
          </a:extLst>
        </cdr:cNvPr>
        <cdr:cNvSpPr txBox="1"/>
      </cdr:nvSpPr>
      <cdr:spPr>
        <a:xfrm xmlns:a="http://schemas.openxmlformats.org/drawingml/2006/main">
          <a:off x="6972299" y="8223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0.88177</cdr:x>
      <cdr:y>0.15711</cdr:y>
    </cdr:from>
    <cdr:to>
      <cdr:x>0.94089</cdr:x>
      <cdr:y>0.2236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E4FFF5A-2FBA-46FB-96C6-E0A6385D160B}"/>
            </a:ext>
          </a:extLst>
        </cdr:cNvPr>
        <cdr:cNvSpPr txBox="1"/>
      </cdr:nvSpPr>
      <cdr:spPr>
        <a:xfrm xmlns:a="http://schemas.openxmlformats.org/drawingml/2006/main">
          <a:off x="6819900" y="765175"/>
          <a:ext cx="457199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0.87808</cdr:x>
      <cdr:y>0.14146</cdr:y>
    </cdr:from>
    <cdr:to>
      <cdr:x>0.92611</cdr:x>
      <cdr:y>0.22164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4187346-C1FA-424C-9172-1A25102CD3BE}"/>
            </a:ext>
          </a:extLst>
        </cdr:cNvPr>
        <cdr:cNvSpPr txBox="1"/>
      </cdr:nvSpPr>
      <cdr:spPr>
        <a:xfrm xmlns:a="http://schemas.openxmlformats.org/drawingml/2006/main">
          <a:off x="6791324" y="688975"/>
          <a:ext cx="371476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800" dirty="0"/>
            <a:t>*</a:t>
          </a:r>
        </a:p>
      </cdr:txBody>
    </cdr:sp>
  </cdr:relSizeAnchor>
  <cdr:relSizeAnchor xmlns:cdr="http://schemas.openxmlformats.org/drawingml/2006/chartDrawing">
    <cdr:from>
      <cdr:x>0.76847</cdr:x>
      <cdr:y>0.5</cdr:y>
    </cdr:from>
    <cdr:to>
      <cdr:x>0.82759</cdr:x>
      <cdr:y>0.56193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DFA05801-B8CB-4D1E-892D-A3485B6B5AF4}"/>
            </a:ext>
          </a:extLst>
        </cdr:cNvPr>
        <cdr:cNvSpPr txBox="1"/>
      </cdr:nvSpPr>
      <cdr:spPr>
        <a:xfrm xmlns:a="http://schemas.openxmlformats.org/drawingml/2006/main">
          <a:off x="5943600" y="2435224"/>
          <a:ext cx="457200" cy="3016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/>
            <a:t>**</a:t>
          </a:r>
        </a:p>
      </cdr:txBody>
    </cdr:sp>
  </cdr:relSizeAnchor>
  <cdr:relSizeAnchor xmlns:cdr="http://schemas.openxmlformats.org/drawingml/2006/chartDrawing">
    <cdr:from>
      <cdr:x>0.26232</cdr:x>
      <cdr:y>0.40613</cdr:y>
    </cdr:from>
    <cdr:to>
      <cdr:x>0.38054</cdr:x>
      <cdr:y>0.59387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7DFFF236-3E1E-4F1B-AD14-5CBF3B9AAC12}"/>
            </a:ext>
          </a:extLst>
        </cdr:cNvPr>
        <cdr:cNvSpPr txBox="1"/>
      </cdr:nvSpPr>
      <cdr:spPr>
        <a:xfrm xmlns:a="http://schemas.openxmlformats.org/drawingml/2006/main">
          <a:off x="2028825" y="19780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**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FD4E-77A6-47CA-B443-71A3760DB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52C6B-5286-4EE1-AA8E-DDCA30B13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0C77A-D083-4086-831C-0F4CBD1E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9BA00-D553-4C0A-9895-3495FE04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E393-2185-4CBB-A29D-F72D5998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2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F159-EBEB-49A7-A98E-E5C8C4423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15EBC-5505-4848-A7B5-72AED46BD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D9E8-76AF-445F-929F-32B1C9FB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A8CE8-9D34-43FC-8ACF-919FE2A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B9B43-E88E-47AD-9FD5-635362B4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5C28CF-3413-42E6-904B-BA34366F02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CE699-F4C3-45DF-AF64-217E3AC4F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AA3B6-D05A-4F82-84C2-D3B1DEC9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EFEF-AACB-41C4-9432-3EB256F4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65BCC-43A3-4E0D-8C40-1454686E5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8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22674-1BBB-44B8-8A96-8600CEB8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B973E-DA0D-4141-9222-907F708BE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2B1C4-FF7B-482F-B6AE-6F4D2E96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ED08-DB9D-41F7-A574-9DCAFFFD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7A336-0E8F-4932-925D-3B17F223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0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0CCB-E9B7-46DA-A797-E89E51B5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78FEC-0E90-4276-9E91-44993BA5C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1EE7F-0CC8-4EA2-B692-E35F8634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3B424-AA5D-42C7-ABA1-BC35B86C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DC899-F46C-4CD0-B53A-4CDF3D66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0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8F851-BC1B-4607-8E43-4C10857F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2BA37-074F-4B09-8B73-678718A7B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DEFFC-1E16-49B9-AE54-5FF9B4230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5A7D9-DFAB-4548-B367-ACED729D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7CBAF-2987-43E9-9823-F3B93D40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36407-5A7D-40AE-8939-C76BA1AFB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746D0-0D2F-485A-BE68-CDE573D11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D8EBB-17F8-42B7-B1DE-B2FA74C69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D7EAA-46C6-4221-816B-1407F2693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7113D-176E-41D5-8F66-028CD720A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11B26-F47C-41C0-B569-7E08D54B5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357601-6ED5-4887-AA0D-22552744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54C6F6-D348-4D75-8BF9-823FDAD65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C513C-81BF-40CD-A9A1-94487771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5B729-95E7-4217-A90E-245D2DAD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384DC-7CBB-4E64-9C0A-7E81B5A8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1EBB8-C418-48D9-BCE8-BEEE4F70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D6A6F-7DBA-4EE1-8D9F-34E2C053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4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DEDBF-3EEE-42E6-A443-707CF9FC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95BED6-A728-4FA2-956C-A26C9F3F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EC863-657A-474F-B40D-6102E8BF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1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BD2E-EA47-4BC1-90E6-A417A2F5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E7639-F5FD-42EA-B011-9238E4CCB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8FB6-A042-40B6-AAA4-C0E6D1BEA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EAB0E-E26D-45E7-A299-B81C131D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59FCB-DE2D-467D-80DE-87C7AC9A7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5E551-3A06-4114-86B5-0989CCFB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BBE5-BD43-455A-BA67-877A6EAF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8BC28-DA60-480E-AFF1-1C8973076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EE1F6-4BC5-4A82-8EBD-1413D583C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8BDC0-C3EF-41DF-957A-983267297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BB132-2609-4B42-89F2-37F29648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8312A-95C5-4CCA-91AF-53690B17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3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33559-133B-4F86-A280-F1D2C967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B65FA-F3B5-48C8-A82A-E1BF6F231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D16FD-778C-42B1-8640-F27DB1755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9C0C9-06B7-4824-9212-E3C706C4DA4B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A9F40-3674-4733-A217-B1BBE9407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5A2DF-D4C9-4FAA-A2ED-416F3A23A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98034-7AD1-420C-B638-1ED19DA8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8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HEIC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HEIC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00ACF-68BC-45FA-B71C-ADE214171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6" y="539885"/>
            <a:ext cx="5025991" cy="3127239"/>
          </a:xfrm>
        </p:spPr>
        <p:txBody>
          <a:bodyPr anchor="b">
            <a:normAutofit/>
          </a:bodyPr>
          <a:lstStyle/>
          <a:p>
            <a:pPr algn="l"/>
            <a:r>
              <a:rPr lang="en-US" sz="4700" dirty="0">
                <a:solidFill>
                  <a:schemeClr val="bg1"/>
                </a:solidFill>
              </a:rPr>
              <a:t>Measuring Ecosystem Function Across Farming Systems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77A0B-45DE-406E-9254-AE80C2270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4054" y="3968887"/>
            <a:ext cx="6303145" cy="2349228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Dr. Fadzayi Mashiri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County Director (Mariposa)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Livestock and Natural Resources Advisor (Merced and Mariposa)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University of California Cooperative Extension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ucce logo">
            <a:extLst>
              <a:ext uri="{FF2B5EF4-FFF2-40B4-BE49-F238E27FC236}">
                <a16:creationId xmlns:a16="http://schemas.microsoft.com/office/drawing/2014/main" id="{731E5054-44A8-4A5F-9C75-4A6F0BEA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382" y="1271500"/>
            <a:ext cx="4047843" cy="294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F26ECED-84C0-49FF-AE4E-258D96CF2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4697611"/>
            <a:ext cx="1904762" cy="1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B1471-F4AE-425B-82BA-0AA24A2E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44693"/>
            <a:ext cx="6901193" cy="668436"/>
          </a:xfrm>
        </p:spPr>
        <p:txBody>
          <a:bodyPr>
            <a:normAutofit/>
          </a:bodyPr>
          <a:lstStyle/>
          <a:p>
            <a:r>
              <a:rPr lang="en-US" sz="3600" dirty="0"/>
              <a:t>Conclusion </a:t>
            </a:r>
          </a:p>
        </p:txBody>
      </p:sp>
      <p:grpSp>
        <p:nvGrpSpPr>
          <p:cNvPr id="18" name="Group 12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132E5-40E3-4E3A-88DF-7E19659D8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49" y="885825"/>
            <a:ext cx="7473625" cy="5927482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Field or rangeland level 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Landscape level processes important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Identify areas to focus remediation/conservation measures to optimize ecosystem health while maintaining/improving economic returns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pPr marL="0" indent="0">
              <a:buNone/>
            </a:pPr>
            <a:r>
              <a:rPr lang="en-US" sz="1900" dirty="0"/>
              <a:t>TEAM</a:t>
            </a:r>
          </a:p>
          <a:p>
            <a:pPr marL="0" indent="0">
              <a:buNone/>
            </a:pPr>
            <a:r>
              <a:rPr lang="en-US" sz="1900" dirty="0"/>
              <a:t>UCCE: 	Theresa Becchetti, Anthony Fulford, Phoebe Gordon, Roger 	Duncan, </a:t>
            </a:r>
            <a:r>
              <a:rPr lang="en-US" sz="1900" dirty="0" err="1"/>
              <a:t>Jhalendra</a:t>
            </a:r>
            <a:r>
              <a:rPr lang="en-US" sz="1900" dirty="0"/>
              <a:t> </a:t>
            </a:r>
            <a:r>
              <a:rPr lang="en-US" sz="1900" dirty="0" err="1"/>
              <a:t>Rijal</a:t>
            </a:r>
            <a:r>
              <a:rPr lang="en-US" sz="1900" dirty="0"/>
              <a:t>, Pam Kan-Rice</a:t>
            </a:r>
          </a:p>
          <a:p>
            <a:pPr marL="0" indent="0">
              <a:buNone/>
            </a:pPr>
            <a:r>
              <a:rPr lang="en-US" sz="1900" dirty="0"/>
              <a:t>UC Berkeley: James Bartolome</a:t>
            </a:r>
          </a:p>
          <a:p>
            <a:pPr marL="0" indent="0">
              <a:buNone/>
            </a:pPr>
            <a:r>
              <a:rPr lang="en-US" sz="1900" dirty="0"/>
              <a:t>UC Davis: Daniel Sumner</a:t>
            </a:r>
          </a:p>
          <a:p>
            <a:pPr marL="0" indent="0">
              <a:buNone/>
            </a:pPr>
            <a:r>
              <a:rPr lang="en-US" sz="1900" dirty="0"/>
              <a:t>Illinois: 	Laurent </a:t>
            </a:r>
            <a:r>
              <a:rPr lang="en-US" sz="1900" dirty="0" err="1"/>
              <a:t>Ahiablame</a:t>
            </a:r>
            <a:r>
              <a:rPr lang="en-US" sz="1900" dirty="0"/>
              <a:t>, Kofi </a:t>
            </a:r>
            <a:r>
              <a:rPr lang="en-US" sz="1900" dirty="0" err="1"/>
              <a:t>Akamani</a:t>
            </a: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97EEC8-5EBA-455F-B222-B97756F1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35" y="713128"/>
            <a:ext cx="2856844" cy="2635439"/>
          </a:xfrm>
          <a:prstGeom prst="rect">
            <a:avLst/>
          </a:pr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 result for ucce logo">
            <a:extLst>
              <a:ext uri="{FF2B5EF4-FFF2-40B4-BE49-F238E27FC236}">
                <a16:creationId xmlns:a16="http://schemas.microsoft.com/office/drawing/2014/main" id="{42CE1117-9289-4805-86AE-156492BF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2686" y="3509434"/>
            <a:ext cx="3428663" cy="24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BD9C5-DABD-4E65-A482-1E31D51F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9181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Introduction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194D1F-5613-4233-B28F-1E21F9B2F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4" y="1400175"/>
            <a:ext cx="5629275" cy="5136090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ea typeface="Calibri" panose="020F0502020204030204" pitchFamily="34" charset="0"/>
              </a:rPr>
              <a:t>Landscapes dominated by rangeland and cropland</a:t>
            </a:r>
          </a:p>
          <a:p>
            <a:r>
              <a:rPr lang="en-US" sz="2400" dirty="0">
                <a:effectLst/>
                <a:ea typeface="Calibri" panose="020F0502020204030204" pitchFamily="34" charset="0"/>
              </a:rPr>
              <a:t>&gt;20,000 acres/</a:t>
            </a:r>
            <a:r>
              <a:rPr lang="en-US" sz="2400" dirty="0" err="1">
                <a:effectLst/>
                <a:ea typeface="Calibri" panose="020F0502020204030204" pitchFamily="34" charset="0"/>
              </a:rPr>
              <a:t>yr</a:t>
            </a:r>
            <a:r>
              <a:rPr lang="en-US" sz="2400" dirty="0">
                <a:effectLst/>
                <a:ea typeface="Calibri" panose="020F0502020204030204" pitchFamily="34" charset="0"/>
              </a:rPr>
              <a:t> rangeland lost cropland, mainly almond orchards </a:t>
            </a:r>
          </a:p>
          <a:p>
            <a:endParaRPr lang="en-US" sz="2400" dirty="0">
              <a:effectLst/>
              <a:ea typeface="Calibri" panose="020F0502020204030204" pitchFamily="34" charset="0"/>
            </a:endParaRPr>
          </a:p>
          <a:p>
            <a:r>
              <a:rPr lang="en-US" sz="2400" dirty="0">
                <a:ea typeface="Calibri" panose="020F0502020204030204" pitchFamily="34" charset="0"/>
              </a:rPr>
              <a:t>In Central Valley </a:t>
            </a:r>
            <a:r>
              <a:rPr lang="en-US" sz="2400" dirty="0">
                <a:effectLst/>
                <a:ea typeface="Calibri" panose="020F0502020204030204" pitchFamily="34" charset="0"/>
              </a:rPr>
              <a:t>74% went to agriculture</a:t>
            </a:r>
          </a:p>
          <a:p>
            <a:r>
              <a:rPr lang="en-US" sz="2400" dirty="0">
                <a:ea typeface="Calibri" panose="020F0502020204030204" pitchFamily="34" charset="0"/>
              </a:rPr>
              <a:t>Statewide 40% to agriculture</a:t>
            </a:r>
          </a:p>
          <a:p>
            <a:endParaRPr lang="en-US" sz="2400" dirty="0">
              <a:ea typeface="Calibri" panose="020F0502020204030204" pitchFamily="34" charset="0"/>
            </a:endParaRPr>
          </a:p>
          <a:p>
            <a:r>
              <a:rPr lang="en-US" sz="2400" dirty="0">
                <a:ea typeface="Calibri" panose="020F0502020204030204" pitchFamily="34" charset="0"/>
              </a:rPr>
              <a:t>Ecosystem service loss</a:t>
            </a:r>
          </a:p>
          <a:p>
            <a:r>
              <a:rPr lang="en-US" sz="2400" dirty="0">
                <a:ea typeface="Calibri" panose="020F0502020204030204" pitchFamily="34" charset="0"/>
              </a:rPr>
              <a:t>High water use – SGMA curtailing water use</a:t>
            </a:r>
          </a:p>
          <a:p>
            <a:endParaRPr lang="en-US" sz="1800" dirty="0"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lvl="1"/>
            <a:endParaRPr lang="en-US" sz="1400" dirty="0"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73F55C-7DEA-4D91-AB8C-5D5B61D96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1" t="18172" r="31498" b="12073"/>
          <a:stretch/>
        </p:blipFill>
        <p:spPr>
          <a:xfrm>
            <a:off x="6037323" y="1670241"/>
            <a:ext cx="5964726" cy="486602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2975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3029-CDA2-41A9-A3B5-247C8675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3461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Introduction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08A8C-033D-4976-A813-59D895EAC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04" y="1029810"/>
            <a:ext cx="6404846" cy="5335478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Ecosystem function - capacity to provide goods and services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Nutrient cycling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 production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circulation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Resilience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6453F-E748-4A73-A155-0A4D38B4A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70" r="10693" b="54073"/>
          <a:stretch/>
        </p:blipFill>
        <p:spPr>
          <a:xfrm>
            <a:off x="7253055" y="213064"/>
            <a:ext cx="4703293" cy="3027286"/>
          </a:xfrm>
          <a:prstGeom prst="rect">
            <a:avLst/>
          </a:prstGeom>
        </p:spPr>
      </p:pic>
      <p:pic>
        <p:nvPicPr>
          <p:cNvPr id="7" name="Picture 6" descr="A group of people in a garden&#10;&#10;Description automatically generated with medium confidence">
            <a:extLst>
              <a:ext uri="{FF2B5EF4-FFF2-40B4-BE49-F238E27FC236}">
                <a16:creationId xmlns:a16="http://schemas.microsoft.com/office/drawing/2014/main" id="{F9938C15-D659-46FB-9050-EA104476D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78" y="3383797"/>
            <a:ext cx="4632270" cy="32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9DFB-5932-4F42-81B7-16AB23ED5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80DCB-D336-4DF8-A90A-1EA3BA00F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sites</a:t>
            </a:r>
          </a:p>
          <a:p>
            <a:pPr lvl="1"/>
            <a:r>
              <a:rPr lang="en-US" dirty="0"/>
              <a:t>Rangelands</a:t>
            </a:r>
          </a:p>
          <a:p>
            <a:pPr lvl="1"/>
            <a:r>
              <a:rPr lang="en-US" dirty="0"/>
              <a:t>Orchard </a:t>
            </a:r>
          </a:p>
          <a:p>
            <a:pPr lvl="1"/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Measured: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soil conditions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 diversity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insect diversity 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hydrologic processes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9760-1801-4124-B582-535A54E38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70" r="10693" b="54073"/>
          <a:stretch/>
        </p:blipFill>
        <p:spPr>
          <a:xfrm>
            <a:off x="5974672" y="1180730"/>
            <a:ext cx="5573303" cy="35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A68A5-EE27-4D8A-9DC3-CEBE7E88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4067175" cy="5567891"/>
          </a:xfrm>
        </p:spPr>
        <p:txBody>
          <a:bodyPr>
            <a:normAutofit/>
          </a:bodyPr>
          <a:lstStyle/>
          <a:p>
            <a:br>
              <a:rPr lang="en-US" sz="2400" b="1" dirty="0">
                <a:latin typeface="+mn-lt"/>
              </a:rPr>
            </a:br>
            <a:br>
              <a:rPr lang="en-US" sz="2400" b="1" dirty="0">
                <a:latin typeface="+mn-lt"/>
              </a:rPr>
            </a:br>
            <a:r>
              <a:rPr lang="en-US" sz="2400" dirty="0">
                <a:latin typeface="+mn-lt"/>
              </a:rPr>
              <a:t>Resilience to change 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Regenerative young highest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Old Conventional lowest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r>
              <a:rPr lang="en-US" sz="2400" b="1" dirty="0">
                <a:latin typeface="+mn-lt"/>
              </a:rPr>
              <a:t>Forage value:</a:t>
            </a:r>
            <a:br>
              <a:rPr lang="en-US" sz="2400" b="1" dirty="0">
                <a:latin typeface="+mn-lt"/>
              </a:rPr>
            </a:br>
            <a:r>
              <a:rPr lang="en-US" sz="2400" dirty="0">
                <a:latin typeface="+mn-lt"/>
              </a:rPr>
              <a:t>Regenerative &gt; rangelands &gt;  conventional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179E74-EDDE-4F32-B5F6-91A08BF6D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739321"/>
              </p:ext>
            </p:extLst>
          </p:nvPr>
        </p:nvGraphicFramePr>
        <p:xfrm>
          <a:off x="5050537" y="355107"/>
          <a:ext cx="6854418" cy="623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43BD293-550F-4F02-9B12-44873F7163DD}"/>
              </a:ext>
            </a:extLst>
          </p:cNvPr>
          <p:cNvSpPr txBox="1"/>
          <p:nvPr/>
        </p:nvSpPr>
        <p:spPr>
          <a:xfrm>
            <a:off x="554203" y="435006"/>
            <a:ext cx="3923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59597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F3C4-4202-4C47-B4F4-1D2D53AF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</p:spPr>
        <p:txBody>
          <a:bodyPr/>
          <a:lstStyle/>
          <a:p>
            <a:r>
              <a:rPr lang="en-US" dirty="0"/>
              <a:t>Plant species diversity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05E9A85-B787-45B2-BA63-84C9534B34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098879"/>
              </p:ext>
            </p:extLst>
          </p:nvPr>
        </p:nvGraphicFramePr>
        <p:xfrm>
          <a:off x="3781425" y="1266825"/>
          <a:ext cx="7981949" cy="5429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F0BDFC69-E682-4F1F-8965-1650ACA7BD2E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sz="1100" dirty="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0BDFC69-E682-4F1F-8965-1650ACA7BD2E}"/>
              </a:ext>
            </a:extLst>
          </p:cNvPr>
          <p:cNvSpPr txBox="1"/>
          <p:nvPr/>
        </p:nvSpPr>
        <p:spPr>
          <a:xfrm>
            <a:off x="7629525" y="3495675"/>
            <a:ext cx="304800" cy="3048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*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20BE8870-B3F6-4A3E-A83D-4D39B87C45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6" y="1266825"/>
            <a:ext cx="3648074" cy="522604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Highest on rangelands</a:t>
            </a:r>
          </a:p>
          <a:p>
            <a:r>
              <a:rPr lang="en-US" sz="2000" dirty="0"/>
              <a:t>Except on sites dominated by </a:t>
            </a:r>
          </a:p>
          <a:p>
            <a:pPr>
              <a:buNone/>
            </a:pPr>
            <a:r>
              <a:rPr lang="en-US" sz="2000" i="1" dirty="0"/>
              <a:t>Juncus </a:t>
            </a:r>
            <a:r>
              <a:rPr lang="en-US" sz="2000" i="1" dirty="0" err="1"/>
              <a:t>bufonius</a:t>
            </a:r>
            <a:r>
              <a:rPr lang="en-US" sz="2000" i="1" dirty="0"/>
              <a:t> </a:t>
            </a:r>
            <a:r>
              <a:rPr lang="en-US" sz="2000" dirty="0"/>
              <a:t>(rush) **</a:t>
            </a:r>
          </a:p>
          <a:p>
            <a:pPr>
              <a:buNone/>
            </a:pPr>
            <a:r>
              <a:rPr lang="en-US" sz="2000" dirty="0"/>
              <a:t>(Rangeland 2 and conventional</a:t>
            </a:r>
          </a:p>
          <a:p>
            <a:pPr>
              <a:buNone/>
            </a:pPr>
            <a:r>
              <a:rPr lang="en-US" sz="2000" dirty="0"/>
              <a:t> young)</a:t>
            </a:r>
          </a:p>
          <a:p>
            <a:endParaRPr lang="en-US" sz="2000" dirty="0"/>
          </a:p>
          <a:p>
            <a:r>
              <a:rPr lang="en-US" sz="2000" dirty="0"/>
              <a:t>Regenerative young high</a:t>
            </a:r>
          </a:p>
          <a:p>
            <a:r>
              <a:rPr lang="en-US" sz="2000" dirty="0"/>
              <a:t>Regenerative old low</a:t>
            </a:r>
          </a:p>
          <a:p>
            <a:endParaRPr lang="en-US" sz="2000" dirty="0"/>
          </a:p>
          <a:p>
            <a:r>
              <a:rPr lang="en-US" sz="2000" dirty="0"/>
              <a:t>Conventional – low in old orchard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416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1"/>
            <a:ext cx="117348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07725-8C81-48CA-A73F-C78A1139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990600"/>
            <a:ext cx="4678532" cy="4876800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+mn-lt"/>
              </a:rPr>
              <a:t>Regen &gt; Conventional - both age groups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Conversion releases C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SOM build-up as trees mature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Old Regenerative almonds &gt;  rangelands </a:t>
            </a: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0295776-3218-4F00-94A7-750A8513FC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693080"/>
              </p:ext>
            </p:extLst>
          </p:nvPr>
        </p:nvGraphicFramePr>
        <p:xfrm>
          <a:off x="4918228" y="990601"/>
          <a:ext cx="6587971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Image result for ucce logo">
            <a:extLst>
              <a:ext uri="{FF2B5EF4-FFF2-40B4-BE49-F238E27FC236}">
                <a16:creationId xmlns:a16="http://schemas.microsoft.com/office/drawing/2014/main" id="{3611D56B-6C02-483F-AC1C-2ED89AAA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9" y="4735746"/>
            <a:ext cx="2287160" cy="16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4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1909A-E469-47A1-8328-983FAF5A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408373"/>
            <a:ext cx="3550091" cy="548512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Measure of biological activity 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Regenerative &gt; Rangelands &gt; Conventional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Y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oung orchards &gt; Old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05E328A-2842-4BDA-BBE8-F794434821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570507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Soil Respiration">
            <a:extLst>
              <a:ext uri="{FF2B5EF4-FFF2-40B4-BE49-F238E27FC236}">
                <a16:creationId xmlns:a16="http://schemas.microsoft.com/office/drawing/2014/main" id="{8E0C0201-0F2E-49AF-8AFC-A5082142C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" y="3686175"/>
            <a:ext cx="3634423" cy="251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5264E1-9D5A-4A9F-9231-B981DBAEAA40}"/>
              </a:ext>
            </a:extLst>
          </p:cNvPr>
          <p:cNvSpPr txBox="1"/>
          <p:nvPr/>
        </p:nvSpPr>
        <p:spPr>
          <a:xfrm>
            <a:off x="1485529" y="6169087"/>
            <a:ext cx="2678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soilhealth.cals.cornell.edu</a:t>
            </a:r>
          </a:p>
        </p:txBody>
      </p:sp>
    </p:spTree>
    <p:extLst>
      <p:ext uri="{BB962C8B-B14F-4D97-AF65-F5344CB8AC3E}">
        <p14:creationId xmlns:p14="http://schemas.microsoft.com/office/powerpoint/2010/main" val="369168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8FD74D4-C0F3-4E5B-9628-885593F0B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5DB34-83F4-40F3-9409-83BD9D7B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4" y="891539"/>
            <a:ext cx="4898135" cy="1346693"/>
          </a:xfrm>
        </p:spPr>
        <p:txBody>
          <a:bodyPr>
            <a:normAutofit/>
          </a:bodyPr>
          <a:lstStyle/>
          <a:p>
            <a:r>
              <a:rPr lang="en-US" sz="4000" dirty="0"/>
              <a:t>Insect diversity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540FEF-83D0-4AC0-B031-8BA3F765B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2CA6243-89C7-4558-8A86-1AA0FD6CD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4" y="2408844"/>
            <a:ext cx="4878978" cy="3553806"/>
          </a:xfrm>
        </p:spPr>
        <p:txBody>
          <a:bodyPr>
            <a:normAutofit/>
          </a:bodyPr>
          <a:lstStyle/>
          <a:p>
            <a:r>
              <a:rPr lang="en-US" sz="2000" dirty="0"/>
              <a:t>Pit fall traps and sticky traps</a:t>
            </a:r>
          </a:p>
          <a:p>
            <a:endParaRPr lang="en-US" sz="2000" dirty="0"/>
          </a:p>
          <a:p>
            <a:r>
              <a:rPr lang="en-US" sz="2000" dirty="0"/>
              <a:t>Regenerative highest</a:t>
            </a:r>
          </a:p>
          <a:p>
            <a:endParaRPr lang="en-US" sz="2000" dirty="0"/>
          </a:p>
          <a:p>
            <a:r>
              <a:rPr lang="en-US" sz="2000" dirty="0"/>
              <a:t>Seasonal differences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Content Placeholder 4" descr="A picture containing fence, grass, outdoor, field&#10;&#10;Description automatically generated">
            <a:extLst>
              <a:ext uri="{FF2B5EF4-FFF2-40B4-BE49-F238E27FC236}">
                <a16:creationId xmlns:a16="http://schemas.microsoft.com/office/drawing/2014/main" id="{EABAB668-3AFF-4AA1-ADEE-6A237FA5B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11020" b="2"/>
          <a:stretch/>
        </p:blipFill>
        <p:spPr>
          <a:xfrm>
            <a:off x="6797662" y="891540"/>
            <a:ext cx="2795315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E89C1A25-5ED4-4A76-9977-215AEF2E2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r="15359" b="23"/>
          <a:stretch/>
        </p:blipFill>
        <p:spPr>
          <a:xfrm>
            <a:off x="9592976" y="891540"/>
            <a:ext cx="2589573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EBD21B-F126-49B7-A7E1-BF43C0BD8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92977" y="891540"/>
            <a:ext cx="0" cy="507492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mage result for ucce logo">
            <a:extLst>
              <a:ext uri="{FF2B5EF4-FFF2-40B4-BE49-F238E27FC236}">
                <a16:creationId xmlns:a16="http://schemas.microsoft.com/office/drawing/2014/main" id="{BBCE4464-22B2-4B10-8535-4EB1ACA2A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74" y="5130123"/>
            <a:ext cx="2287160" cy="16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70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337</Words>
  <Application>Microsoft Office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Times New Roman</vt:lpstr>
      <vt:lpstr>Office Theme</vt:lpstr>
      <vt:lpstr>Measuring Ecosystem Function Across Farming Systems </vt:lpstr>
      <vt:lpstr>Introduction</vt:lpstr>
      <vt:lpstr>Introduction cont.</vt:lpstr>
      <vt:lpstr>Methods</vt:lpstr>
      <vt:lpstr>  Resilience to change   Regenerative young highest  Old Conventional lowest  Forage value: Regenerative &gt; rangelands &gt;  conventional</vt:lpstr>
      <vt:lpstr>Plant species diversity</vt:lpstr>
      <vt:lpstr>Regen &gt; Conventional - both age groups   Conversion releases C   SOM build-up as trees mature   Old Regenerative almonds &gt;  rangelands     </vt:lpstr>
      <vt:lpstr>Measure of biological activity   Regenerative &gt; Rangelands &gt; Conventional Young orchards &gt; Old      </vt:lpstr>
      <vt:lpstr>Insect diversity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differences in ecosystem function across farming systems </dc:title>
  <dc:creator>Fadzayi E Mashiri</dc:creator>
  <cp:lastModifiedBy>Fadzayi E Mashiri</cp:lastModifiedBy>
  <cp:revision>8</cp:revision>
  <cp:lastPrinted>2022-02-17T08:35:14Z</cp:lastPrinted>
  <dcterms:created xsi:type="dcterms:W3CDTF">2022-02-15T22:31:42Z</dcterms:created>
  <dcterms:modified xsi:type="dcterms:W3CDTF">2022-05-17T06:15:54Z</dcterms:modified>
</cp:coreProperties>
</file>