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14" r:id="rId2"/>
    <p:sldId id="415" r:id="rId3"/>
    <p:sldId id="416" r:id="rId4"/>
    <p:sldId id="417" r:id="rId5"/>
    <p:sldId id="391" r:id="rId6"/>
    <p:sldId id="394" r:id="rId7"/>
    <p:sldId id="390" r:id="rId8"/>
    <p:sldId id="395" r:id="rId9"/>
    <p:sldId id="433" r:id="rId10"/>
    <p:sldId id="419" r:id="rId11"/>
    <p:sldId id="3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071"/>
    <a:srgbClr val="9DC7AB"/>
    <a:srgbClr val="F1F8EC"/>
    <a:srgbClr val="666666"/>
    <a:srgbClr val="73B149"/>
    <a:srgbClr val="000000"/>
    <a:srgbClr val="FF00FF"/>
    <a:srgbClr val="FF9966"/>
    <a:srgbClr val="6BA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3302" autoAdjust="0"/>
  </p:normalViewPr>
  <p:slideViewPr>
    <p:cSldViewPr snapToGrid="0">
      <p:cViewPr varScale="1">
        <p:scale>
          <a:sx n="67" d="100"/>
          <a:sy n="67" d="100"/>
        </p:scale>
        <p:origin x="78" y="3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Creech" userId="b03b1368-7a01-4571-b2a4-bf2aed1008a5" providerId="ADAL" clId="{50ADF287-0DF6-4D7B-B2E6-6D81B6A231DA}"/>
    <pc:docChg chg="delSld modSld">
      <pc:chgData name="Cody Creech" userId="b03b1368-7a01-4571-b2a4-bf2aed1008a5" providerId="ADAL" clId="{50ADF287-0DF6-4D7B-B2E6-6D81B6A231DA}" dt="2023-05-31T21:37:58.084" v="15" actId="2696"/>
      <pc:docMkLst>
        <pc:docMk/>
      </pc:docMkLst>
      <pc:sldChg chg="del">
        <pc:chgData name="Cody Creech" userId="b03b1368-7a01-4571-b2a4-bf2aed1008a5" providerId="ADAL" clId="{50ADF287-0DF6-4D7B-B2E6-6D81B6A231DA}" dt="2023-05-31T21:37:05.471" v="0" actId="2696"/>
        <pc:sldMkLst>
          <pc:docMk/>
          <pc:sldMk cId="3894585216" sldId="257"/>
        </pc:sldMkLst>
      </pc:sldChg>
      <pc:sldChg chg="del">
        <pc:chgData name="Cody Creech" userId="b03b1368-7a01-4571-b2a4-bf2aed1008a5" providerId="ADAL" clId="{50ADF287-0DF6-4D7B-B2E6-6D81B6A231DA}" dt="2023-05-31T21:37:12.938" v="1" actId="2696"/>
        <pc:sldMkLst>
          <pc:docMk/>
          <pc:sldMk cId="4130708501" sldId="412"/>
        </pc:sldMkLst>
      </pc:sldChg>
      <pc:sldChg chg="del">
        <pc:chgData name="Cody Creech" userId="b03b1368-7a01-4571-b2a4-bf2aed1008a5" providerId="ADAL" clId="{50ADF287-0DF6-4D7B-B2E6-6D81B6A231DA}" dt="2023-05-31T21:37:58.084" v="15" actId="2696"/>
        <pc:sldMkLst>
          <pc:docMk/>
          <pc:sldMk cId="4055782274" sldId="413"/>
        </pc:sldMkLst>
      </pc:sldChg>
      <pc:sldChg chg="modSp mod">
        <pc:chgData name="Cody Creech" userId="b03b1368-7a01-4571-b2a4-bf2aed1008a5" providerId="ADAL" clId="{50ADF287-0DF6-4D7B-B2E6-6D81B6A231DA}" dt="2023-05-31T21:37:38.424" v="14" actId="20577"/>
        <pc:sldMkLst>
          <pc:docMk/>
          <pc:sldMk cId="2441774611" sldId="415"/>
        </pc:sldMkLst>
        <pc:spChg chg="mod">
          <ac:chgData name="Cody Creech" userId="b03b1368-7a01-4571-b2a4-bf2aed1008a5" providerId="ADAL" clId="{50ADF287-0DF6-4D7B-B2E6-6D81B6A231DA}" dt="2023-05-31T21:37:38.424" v="14" actId="20577"/>
          <ac:spMkLst>
            <pc:docMk/>
            <pc:sldMk cId="2441774611" sldId="415"/>
            <ac:spMk id="2" creationId="{1585883B-8A05-DD5D-321C-859B91CD0CF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ofnelincoln-my.sharepoint.com/personal/ccreech2_unl_edu/Documents/BoxMigrationUNL/Research/Research2022/Grants2022/BSARE2022/Analysis_BFERTHPAL/BSARE2022HPAL_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BSAREFERT2022HPAL!$C$3</c:f>
              <c:strCache>
                <c:ptCount val="1"/>
                <c:pt idx="0">
                  <c:v>Yield (bu/a, adjusted to 12% moisture and assuming 46# twt)</c:v>
                </c:pt>
              </c:strCache>
            </c:strRef>
          </c:tx>
          <c:spPr>
            <a:solidFill>
              <a:srgbClr val="1F497D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3</c:v>
                </c:pt>
              </c:numLit>
            </c:plus>
            <c:minus>
              <c:numLit>
                <c:formatCode>General</c:formatCode>
                <c:ptCount val="1"/>
                <c:pt idx="0">
                  <c:v>3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BSAREFERT2022HPAL!$B$4:$B$19</c:f>
              <c:strCache>
                <c:ptCount val="16"/>
                <c:pt idx="0">
                  <c:v>40 lbs P 40rock+ 50 lbs N</c:v>
                </c:pt>
                <c:pt idx="1">
                  <c:v>40 lbs P + 50 lbs N</c:v>
                </c:pt>
                <c:pt idx="2">
                  <c:v>60 lbs P</c:v>
                </c:pt>
                <c:pt idx="3">
                  <c:v>60 lbs P 40rock+ 50 lbs N</c:v>
                </c:pt>
                <c:pt idx="4">
                  <c:v>60 lbs P + 50 lbs N</c:v>
                </c:pt>
                <c:pt idx="5">
                  <c:v>20 lbs P</c:v>
                </c:pt>
                <c:pt idx="6">
                  <c:v>60 lbs P 40rock</c:v>
                </c:pt>
                <c:pt idx="7">
                  <c:v>20 lbs P 40rock</c:v>
                </c:pt>
                <c:pt idx="8">
                  <c:v>40 lbs P</c:v>
                </c:pt>
                <c:pt idx="9">
                  <c:v>40 lbs P 40rock</c:v>
                </c:pt>
                <c:pt idx="10">
                  <c:v>75 lbs N</c:v>
                </c:pt>
                <c:pt idx="11">
                  <c:v>25 lbs N</c:v>
                </c:pt>
                <c:pt idx="12">
                  <c:v>25 lbs N</c:v>
                </c:pt>
                <c:pt idx="13">
                  <c:v>50 lbs N</c:v>
                </c:pt>
                <c:pt idx="14">
                  <c:v>Control</c:v>
                </c:pt>
                <c:pt idx="15">
                  <c:v>100 lbs N</c:v>
                </c:pt>
              </c:strCache>
            </c:strRef>
          </c:cat>
          <c:val>
            <c:numRef>
              <c:f>BSAREFERT2022HPAL!$C$4:$C$19</c:f>
              <c:numCache>
                <c:formatCode>0.0</c:formatCode>
                <c:ptCount val="16"/>
                <c:pt idx="0">
                  <c:v>60.89</c:v>
                </c:pt>
                <c:pt idx="1">
                  <c:v>60.52</c:v>
                </c:pt>
                <c:pt idx="2">
                  <c:v>59.454999999999998</c:v>
                </c:pt>
                <c:pt idx="3">
                  <c:v>58.744999999999997</c:v>
                </c:pt>
                <c:pt idx="4">
                  <c:v>57.07</c:v>
                </c:pt>
                <c:pt idx="5">
                  <c:v>56.375</c:v>
                </c:pt>
                <c:pt idx="6">
                  <c:v>55.664999999999999</c:v>
                </c:pt>
                <c:pt idx="7">
                  <c:v>55.457500000000003</c:v>
                </c:pt>
                <c:pt idx="8">
                  <c:v>55.442500000000003</c:v>
                </c:pt>
                <c:pt idx="9">
                  <c:v>53.99</c:v>
                </c:pt>
                <c:pt idx="10">
                  <c:v>46.612499999999997</c:v>
                </c:pt>
                <c:pt idx="11">
                  <c:v>44.577500000000001</c:v>
                </c:pt>
                <c:pt idx="12">
                  <c:v>43.405000000000001</c:v>
                </c:pt>
                <c:pt idx="13">
                  <c:v>42.984999999999999</c:v>
                </c:pt>
                <c:pt idx="14">
                  <c:v>42.327500000000001</c:v>
                </c:pt>
                <c:pt idx="15">
                  <c:v>41.517499999999998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E-41B2-A2A7-C2F7E4812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27"/>
        <c:axId val="1637643647"/>
        <c:axId val="1637651967"/>
      </c:barChart>
      <c:catAx>
        <c:axId val="163764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6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7651967"/>
        <c:crosses val="autoZero"/>
        <c:auto val="1"/>
        <c:lblAlgn val="ctr"/>
        <c:lblOffset val="100"/>
        <c:noMultiLvlLbl val="0"/>
      </c:catAx>
      <c:valAx>
        <c:axId val="16376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7643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Biomass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2"/>
          <c:tx>
            <c:strRef>
              <c:f>BSAREFERT2022HPAL!$I$3</c:f>
              <c:strCache>
                <c:ptCount val="1"/>
                <c:pt idx="0">
                  <c:v>Biomass (lb/a)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6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BSAREFERT2022HPAL!$B$4:$B$19</c:f>
              <c:strCache>
                <c:ptCount val="16"/>
                <c:pt idx="0">
                  <c:v>40 lbs P 40rock+ 50 lbs N</c:v>
                </c:pt>
                <c:pt idx="1">
                  <c:v>40 lbs P + 50 lbs N</c:v>
                </c:pt>
                <c:pt idx="2">
                  <c:v>60 lbs P</c:v>
                </c:pt>
                <c:pt idx="3">
                  <c:v>60 lbs P 40rock+ 50 lbs N</c:v>
                </c:pt>
                <c:pt idx="4">
                  <c:v>60 lbs P + 50 lbs N</c:v>
                </c:pt>
                <c:pt idx="5">
                  <c:v>20 lbs P</c:v>
                </c:pt>
                <c:pt idx="6">
                  <c:v>60 lbs P 40rock</c:v>
                </c:pt>
                <c:pt idx="7">
                  <c:v>20 lbs P 40rock</c:v>
                </c:pt>
                <c:pt idx="8">
                  <c:v>40 lbs P</c:v>
                </c:pt>
                <c:pt idx="9">
                  <c:v>40 lbs P 40rock</c:v>
                </c:pt>
                <c:pt idx="10">
                  <c:v>75 lbs N</c:v>
                </c:pt>
                <c:pt idx="11">
                  <c:v>25 lbs N</c:v>
                </c:pt>
                <c:pt idx="12">
                  <c:v>25 lbs N</c:v>
                </c:pt>
                <c:pt idx="13">
                  <c:v>50 lbs N</c:v>
                </c:pt>
                <c:pt idx="14">
                  <c:v>Control</c:v>
                </c:pt>
                <c:pt idx="15">
                  <c:v>100 lbs N</c:v>
                </c:pt>
              </c:strCache>
            </c:strRef>
          </c:cat>
          <c:val>
            <c:numRef>
              <c:f>BSAREFERT2022HPAL!$I$4:$I$19</c:f>
              <c:numCache>
                <c:formatCode>0.0</c:formatCode>
                <c:ptCount val="16"/>
                <c:pt idx="0">
                  <c:v>76.602000000000004</c:v>
                </c:pt>
                <c:pt idx="1">
                  <c:v>61.572000000000003</c:v>
                </c:pt>
                <c:pt idx="2">
                  <c:v>69.941999999999993</c:v>
                </c:pt>
                <c:pt idx="3">
                  <c:v>66.311999999999998</c:v>
                </c:pt>
                <c:pt idx="4">
                  <c:v>72.984000000000009</c:v>
                </c:pt>
                <c:pt idx="5">
                  <c:v>64.260000000000005</c:v>
                </c:pt>
                <c:pt idx="6">
                  <c:v>65.382000000000005</c:v>
                </c:pt>
                <c:pt idx="7">
                  <c:v>65.819999999999993</c:v>
                </c:pt>
                <c:pt idx="8">
                  <c:v>61.686000000000007</c:v>
                </c:pt>
                <c:pt idx="9">
                  <c:v>63.25800000000001</c:v>
                </c:pt>
                <c:pt idx="10">
                  <c:v>59.34</c:v>
                </c:pt>
                <c:pt idx="11">
                  <c:v>46.065000000000005</c:v>
                </c:pt>
                <c:pt idx="12">
                  <c:v>40.5</c:v>
                </c:pt>
                <c:pt idx="13">
                  <c:v>44.728919999999995</c:v>
                </c:pt>
                <c:pt idx="14">
                  <c:v>55.545000000000002</c:v>
                </c:pt>
                <c:pt idx="15">
                  <c:v>57.914999999999999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4-4E0B-B90C-CB1C75CEF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7643647"/>
        <c:axId val="1637651967"/>
        <c:extLst>
          <c:ext xmlns:c15="http://schemas.microsoft.com/office/drawing/2012/chart" uri="{02D57815-91ED-43cb-92C2-25804820EDAC}">
            <c15:filteredBa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BSAREFERT2022HPAL!$F$3</c15:sqref>
                        </c15:formulaRef>
                      </c:ext>
                    </c:extLst>
                    <c:strCache>
                      <c:ptCount val="1"/>
                      <c:pt idx="0">
                        <c:v># Tillers in 2' row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errBars>
                  <c:errBarType val="both"/>
                  <c:errValType val="fixedVal"/>
                  <c:noEndCap val="0"/>
                  <c:val val="12.5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strRef>
                    <c:extLst>
                      <c:ext uri="{02D57815-91ED-43cb-92C2-25804820EDAC}">
                        <c15:formulaRef>
                          <c15:sqref>BSAREFERT2022HPAL!$B$4:$B$19</c15:sqref>
                        </c15:formulaRef>
                      </c:ext>
                    </c:extLst>
                    <c:strCache>
                      <c:ptCount val="16"/>
                      <c:pt idx="0">
                        <c:v>40 lbs P 40rock+ 50 lbs N</c:v>
                      </c:pt>
                      <c:pt idx="1">
                        <c:v>40 lbs P + 50 lbs N</c:v>
                      </c:pt>
                      <c:pt idx="2">
                        <c:v>60 lbs P</c:v>
                      </c:pt>
                      <c:pt idx="3">
                        <c:v>60 lbs P 40rock+ 50 lbs N</c:v>
                      </c:pt>
                      <c:pt idx="4">
                        <c:v>60 lbs P + 50 lbs N</c:v>
                      </c:pt>
                      <c:pt idx="5">
                        <c:v>20 lbs P</c:v>
                      </c:pt>
                      <c:pt idx="6">
                        <c:v>60 lbs P 40rock</c:v>
                      </c:pt>
                      <c:pt idx="7">
                        <c:v>20 lbs P 40rock</c:v>
                      </c:pt>
                      <c:pt idx="8">
                        <c:v>40 lbs P</c:v>
                      </c:pt>
                      <c:pt idx="9">
                        <c:v>40 lbs P 40rock</c:v>
                      </c:pt>
                      <c:pt idx="10">
                        <c:v>75 lbs N</c:v>
                      </c:pt>
                      <c:pt idx="11">
                        <c:v>25 lbs N</c:v>
                      </c:pt>
                      <c:pt idx="12">
                        <c:v>25 lbs N</c:v>
                      </c:pt>
                      <c:pt idx="13">
                        <c:v>50 lbs N</c:v>
                      </c:pt>
                      <c:pt idx="14">
                        <c:v>Control</c:v>
                      </c:pt>
                      <c:pt idx="15">
                        <c:v>100 lbs 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BSAREFERT2022HPAL!$F$4:$F$19</c15:sqref>
                        </c15:formulaRef>
                      </c:ext>
                    </c:extLst>
                    <c:numCache>
                      <c:formatCode>0.0</c:formatCode>
                      <c:ptCount val="16"/>
                      <c:pt idx="0">
                        <c:v>94.75</c:v>
                      </c:pt>
                      <c:pt idx="1">
                        <c:v>87</c:v>
                      </c:pt>
                      <c:pt idx="2">
                        <c:v>115</c:v>
                      </c:pt>
                      <c:pt idx="3">
                        <c:v>91.25</c:v>
                      </c:pt>
                      <c:pt idx="4">
                        <c:v>98.040199999999999</c:v>
                      </c:pt>
                      <c:pt idx="5">
                        <c:v>92.5</c:v>
                      </c:pt>
                      <c:pt idx="6">
                        <c:v>94</c:v>
                      </c:pt>
                      <c:pt idx="7">
                        <c:v>99.5</c:v>
                      </c:pt>
                      <c:pt idx="8">
                        <c:v>86.706800000000001</c:v>
                      </c:pt>
                      <c:pt idx="9">
                        <c:v>94</c:v>
                      </c:pt>
                      <c:pt idx="10">
                        <c:v>70.75</c:v>
                      </c:pt>
                      <c:pt idx="11">
                        <c:v>54.5</c:v>
                      </c:pt>
                      <c:pt idx="12">
                        <c:v>52</c:v>
                      </c:pt>
                      <c:pt idx="13">
                        <c:v>52.75</c:v>
                      </c:pt>
                      <c:pt idx="14">
                        <c:v>85</c:v>
                      </c:pt>
                      <c:pt idx="15">
                        <c:v>62.5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934-4E0B-B90C-CB1C75CEF409}"/>
                  </c:ext>
                </c:extLst>
              </c15:ser>
            </c15:filteredBarSeries>
            <c15:filteredBarSeries>
              <c15:ser>
                <c:idx val="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BSAREFERT2022HPAL!$G$3</c15:sqref>
                        </c15:formulaRef>
                      </c:ext>
                    </c:extLst>
                    <c:strCache>
                      <c:ptCount val="1"/>
                      <c:pt idx="0">
                        <c:v>g Biomass in 2' of row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errBars>
                  <c:errBarType val="both"/>
                  <c:errValType val="fixedVal"/>
                  <c:noEndCap val="0"/>
                  <c:val val="10.8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BSAREFERT2022HPAL!$B$4:$B$19</c15:sqref>
                        </c15:formulaRef>
                      </c:ext>
                    </c:extLst>
                    <c:strCache>
                      <c:ptCount val="16"/>
                      <c:pt idx="0">
                        <c:v>40 lbs P 40rock+ 50 lbs N</c:v>
                      </c:pt>
                      <c:pt idx="1">
                        <c:v>40 lbs P + 50 lbs N</c:v>
                      </c:pt>
                      <c:pt idx="2">
                        <c:v>60 lbs P</c:v>
                      </c:pt>
                      <c:pt idx="3">
                        <c:v>60 lbs P 40rock+ 50 lbs N</c:v>
                      </c:pt>
                      <c:pt idx="4">
                        <c:v>60 lbs P + 50 lbs N</c:v>
                      </c:pt>
                      <c:pt idx="5">
                        <c:v>20 lbs P</c:v>
                      </c:pt>
                      <c:pt idx="6">
                        <c:v>60 lbs P 40rock</c:v>
                      </c:pt>
                      <c:pt idx="7">
                        <c:v>20 lbs P 40rock</c:v>
                      </c:pt>
                      <c:pt idx="8">
                        <c:v>40 lbs P</c:v>
                      </c:pt>
                      <c:pt idx="9">
                        <c:v>40 lbs P 40rock</c:v>
                      </c:pt>
                      <c:pt idx="10">
                        <c:v>75 lbs N</c:v>
                      </c:pt>
                      <c:pt idx="11">
                        <c:v>25 lbs N</c:v>
                      </c:pt>
                      <c:pt idx="12">
                        <c:v>25 lbs N</c:v>
                      </c:pt>
                      <c:pt idx="13">
                        <c:v>50 lbs N</c:v>
                      </c:pt>
                      <c:pt idx="14">
                        <c:v>Control</c:v>
                      </c:pt>
                      <c:pt idx="15">
                        <c:v>100 lbs 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BSAREFERT2022HPAL!$G$4:$G$19</c15:sqref>
                        </c15:formulaRef>
                      </c:ext>
                    </c:extLst>
                    <c:numCache>
                      <c:formatCode>0.0</c:formatCode>
                      <c:ptCount val="16"/>
                      <c:pt idx="0">
                        <c:v>127.67</c:v>
                      </c:pt>
                      <c:pt idx="1">
                        <c:v>102.62</c:v>
                      </c:pt>
                      <c:pt idx="2">
                        <c:v>116.57</c:v>
                      </c:pt>
                      <c:pt idx="3">
                        <c:v>110.52</c:v>
                      </c:pt>
                      <c:pt idx="4">
                        <c:v>121.64</c:v>
                      </c:pt>
                      <c:pt idx="5">
                        <c:v>107.1</c:v>
                      </c:pt>
                      <c:pt idx="6">
                        <c:v>108.97</c:v>
                      </c:pt>
                      <c:pt idx="7">
                        <c:v>109.7</c:v>
                      </c:pt>
                      <c:pt idx="8">
                        <c:v>102.81</c:v>
                      </c:pt>
                      <c:pt idx="9">
                        <c:v>105.43</c:v>
                      </c:pt>
                      <c:pt idx="10">
                        <c:v>98.9</c:v>
                      </c:pt>
                      <c:pt idx="11">
                        <c:v>76.775000000000006</c:v>
                      </c:pt>
                      <c:pt idx="12">
                        <c:v>67.5</c:v>
                      </c:pt>
                      <c:pt idx="13">
                        <c:v>74.548199999999994</c:v>
                      </c:pt>
                      <c:pt idx="14">
                        <c:v>92.575000000000003</c:v>
                      </c:pt>
                      <c:pt idx="15">
                        <c:v>96.525000000000006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934-4E0B-B90C-CB1C75CEF409}"/>
                  </c:ext>
                </c:extLst>
              </c15:ser>
            </c15:filteredBarSeries>
          </c:ext>
        </c:extLst>
      </c:barChart>
      <c:catAx>
        <c:axId val="163764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68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7651967"/>
        <c:crosses val="autoZero"/>
        <c:auto val="1"/>
        <c:lblAlgn val="ctr"/>
        <c:lblOffset val="100"/>
        <c:noMultiLvlLbl val="0"/>
      </c:catAx>
      <c:valAx>
        <c:axId val="16376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Biomass (lb/a)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7643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Protein @ 14% mb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1"/>
          <c:order val="0"/>
          <c:tx>
            <c:strRef>
              <c:f>BSAREFERT2022HPAL_Milling!$N$25</c:f>
              <c:strCache>
                <c:ptCount val="1"/>
                <c:pt idx="0">
                  <c:v>Protein @ 14% mb (N x 6.25) (%)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BSAREFERT2022HPAL_Milling!$B$26:$B$41</c:f>
              <c:strCache>
                <c:ptCount val="16"/>
                <c:pt idx="0">
                  <c:v>40 lbs P 40rock+ 50 lbs N</c:v>
                </c:pt>
                <c:pt idx="1">
                  <c:v>40 lbs P + 50 lbs N</c:v>
                </c:pt>
                <c:pt idx="2">
                  <c:v>60 lbs P</c:v>
                </c:pt>
                <c:pt idx="3">
                  <c:v>60 lbs P 40rock+ 50 lbs N</c:v>
                </c:pt>
                <c:pt idx="4">
                  <c:v>60 lbs P + 50 lbs N</c:v>
                </c:pt>
                <c:pt idx="5">
                  <c:v>20 lbs P</c:v>
                </c:pt>
                <c:pt idx="6">
                  <c:v>60 lbs P 40rock</c:v>
                </c:pt>
                <c:pt idx="7">
                  <c:v>20 lbs P 40rock</c:v>
                </c:pt>
                <c:pt idx="8">
                  <c:v>40 lbs P</c:v>
                </c:pt>
                <c:pt idx="9">
                  <c:v>40 lbs P 40rock</c:v>
                </c:pt>
                <c:pt idx="10">
                  <c:v>75 lbs N</c:v>
                </c:pt>
                <c:pt idx="11">
                  <c:v>25 lbs N</c:v>
                </c:pt>
                <c:pt idx="12">
                  <c:v>25 lbs N</c:v>
                </c:pt>
                <c:pt idx="13">
                  <c:v>50 lbs N</c:v>
                </c:pt>
                <c:pt idx="14">
                  <c:v>Control</c:v>
                </c:pt>
                <c:pt idx="15">
                  <c:v>100 lbs N</c:v>
                </c:pt>
              </c:strCache>
            </c:strRef>
          </c:cat>
          <c:val>
            <c:numRef>
              <c:f>BSAREFERT2022HPAL_Milling!$N$26:$N$41</c:f>
              <c:numCache>
                <c:formatCode>0.00</c:formatCode>
                <c:ptCount val="16"/>
                <c:pt idx="0">
                  <c:v>14.46</c:v>
                </c:pt>
                <c:pt idx="1">
                  <c:v>13.68</c:v>
                </c:pt>
                <c:pt idx="2">
                  <c:v>13.18</c:v>
                </c:pt>
                <c:pt idx="3">
                  <c:v>13.49</c:v>
                </c:pt>
                <c:pt idx="4">
                  <c:v>14.5</c:v>
                </c:pt>
                <c:pt idx="5">
                  <c:v>14.2</c:v>
                </c:pt>
                <c:pt idx="6">
                  <c:v>13.74</c:v>
                </c:pt>
                <c:pt idx="7">
                  <c:v>12.77</c:v>
                </c:pt>
                <c:pt idx="8">
                  <c:v>14.35</c:v>
                </c:pt>
                <c:pt idx="9">
                  <c:v>13.41</c:v>
                </c:pt>
                <c:pt idx="10">
                  <c:v>14.45</c:v>
                </c:pt>
                <c:pt idx="11">
                  <c:v>14.5</c:v>
                </c:pt>
                <c:pt idx="12">
                  <c:v>14.62</c:v>
                </c:pt>
                <c:pt idx="13">
                  <c:v>14.18</c:v>
                </c:pt>
                <c:pt idx="14">
                  <c:v>13.73</c:v>
                </c:pt>
                <c:pt idx="15">
                  <c:v>15.02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05-4683-A771-6EDC8327B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9935984"/>
        <c:axId val="1389937232"/>
      </c:barChart>
      <c:catAx>
        <c:axId val="138993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937232"/>
        <c:crosses val="autoZero"/>
        <c:auto val="1"/>
        <c:lblAlgn val="ctr"/>
        <c:lblOffset val="100"/>
        <c:noMultiLvlLbl val="0"/>
      </c:catAx>
      <c:valAx>
        <c:axId val="138993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93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Barley Variety Trial at HPAL 2022</a:t>
            </a:r>
          </a:p>
        </c:rich>
      </c:tx>
      <c:layout>
        <c:manualLayout>
          <c:xMode val="edge"/>
          <c:yMode val="edge"/>
          <c:x val="0.40007808398950129"/>
          <c:y val="2.1739130434782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BSAREVT2022HPAL!$B$1</c:f>
              <c:strCache>
                <c:ptCount val="1"/>
                <c:pt idx="0">
                  <c:v>Yield (bu/a, adjusted to 12% moisture)</c:v>
                </c:pt>
              </c:strCache>
            </c:strRef>
          </c:tx>
          <c:spPr>
            <a:solidFill>
              <a:srgbClr val="1F497D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5.0999999999999996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BSAREVT2022HPAL!$A$2:$A$21</c:f>
              <c:strCache>
                <c:ptCount val="20"/>
                <c:pt idx="0">
                  <c:v>NB19420</c:v>
                </c:pt>
                <c:pt idx="1">
                  <c:v>NB18411</c:v>
                </c:pt>
                <c:pt idx="2">
                  <c:v>P-954</c:v>
                </c:pt>
                <c:pt idx="3">
                  <c:v>NB14404</c:v>
                </c:pt>
                <c:pt idx="4">
                  <c:v>NB15420</c:v>
                </c:pt>
                <c:pt idx="5">
                  <c:v>NB20408</c:v>
                </c:pt>
                <c:pt idx="6">
                  <c:v>NB17431</c:v>
                </c:pt>
                <c:pt idx="7">
                  <c:v>NB20419</c:v>
                </c:pt>
                <c:pt idx="8">
                  <c:v>NB20403</c:v>
                </c:pt>
                <c:pt idx="9">
                  <c:v>NB17411</c:v>
                </c:pt>
                <c:pt idx="10">
                  <c:v>NB10425</c:v>
                </c:pt>
                <c:pt idx="11">
                  <c:v>NB14422</c:v>
                </c:pt>
                <c:pt idx="12">
                  <c:v>Mesa</c:v>
                </c:pt>
                <c:pt idx="13">
                  <c:v>NB99845</c:v>
                </c:pt>
                <c:pt idx="14">
                  <c:v>P-919</c:v>
                </c:pt>
                <c:pt idx="15">
                  <c:v>LCS Saturn</c:v>
                </c:pt>
                <c:pt idx="16">
                  <c:v>USDA Fortress</c:v>
                </c:pt>
                <c:pt idx="17">
                  <c:v>NB11416</c:v>
                </c:pt>
                <c:pt idx="18">
                  <c:v>STARS 1803B</c:v>
                </c:pt>
                <c:pt idx="19">
                  <c:v>STARS 1805B</c:v>
                </c:pt>
              </c:strCache>
            </c:strRef>
          </c:cat>
          <c:val>
            <c:numRef>
              <c:f>BSAREVT2022HPAL!$B$2:$B$21</c:f>
              <c:numCache>
                <c:formatCode>0.0</c:formatCode>
                <c:ptCount val="20"/>
                <c:pt idx="0">
                  <c:v>62.096169000000003</c:v>
                </c:pt>
                <c:pt idx="1">
                  <c:v>56.228906000000002</c:v>
                </c:pt>
                <c:pt idx="2">
                  <c:v>55.550306999999997</c:v>
                </c:pt>
                <c:pt idx="3">
                  <c:v>55.360066000000003</c:v>
                </c:pt>
                <c:pt idx="4">
                  <c:v>55.222503000000003</c:v>
                </c:pt>
                <c:pt idx="5">
                  <c:v>54.369562999999999</c:v>
                </c:pt>
                <c:pt idx="6">
                  <c:v>54.233606000000002</c:v>
                </c:pt>
                <c:pt idx="7">
                  <c:v>54.151764999999997</c:v>
                </c:pt>
                <c:pt idx="8">
                  <c:v>54.128416000000001</c:v>
                </c:pt>
                <c:pt idx="9">
                  <c:v>53.002091</c:v>
                </c:pt>
                <c:pt idx="10">
                  <c:v>52.631722000000003</c:v>
                </c:pt>
                <c:pt idx="11">
                  <c:v>51.301403000000001</c:v>
                </c:pt>
                <c:pt idx="12">
                  <c:v>48.776615</c:v>
                </c:pt>
                <c:pt idx="13">
                  <c:v>48.686067999999999</c:v>
                </c:pt>
                <c:pt idx="14">
                  <c:v>47.712074000000001</c:v>
                </c:pt>
                <c:pt idx="15">
                  <c:v>47.707872999999999</c:v>
                </c:pt>
                <c:pt idx="16">
                  <c:v>47.117719999999998</c:v>
                </c:pt>
                <c:pt idx="17">
                  <c:v>44.382114000000001</c:v>
                </c:pt>
                <c:pt idx="18">
                  <c:v>42.494954999999997</c:v>
                </c:pt>
                <c:pt idx="19">
                  <c:v>30.969321000000001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5-42F2-A376-C99BF3A9D975}"/>
            </c:ext>
          </c:extLst>
        </c:ser>
        <c:ser>
          <c:idx val="1"/>
          <c:order val="1"/>
          <c:tx>
            <c:strRef>
              <c:f>BSAREVT2022HPAL!$C$1</c:f>
              <c:strCache>
                <c:ptCount val="1"/>
                <c:pt idx="0">
                  <c:v>Test Weight (lb/bu)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1.100000000000000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BSAREVT2022HPAL!$A$2:$A$21</c:f>
              <c:strCache>
                <c:ptCount val="20"/>
                <c:pt idx="0">
                  <c:v>NB19420</c:v>
                </c:pt>
                <c:pt idx="1">
                  <c:v>NB18411</c:v>
                </c:pt>
                <c:pt idx="2">
                  <c:v>P-954</c:v>
                </c:pt>
                <c:pt idx="3">
                  <c:v>NB14404</c:v>
                </c:pt>
                <c:pt idx="4">
                  <c:v>NB15420</c:v>
                </c:pt>
                <c:pt idx="5">
                  <c:v>NB20408</c:v>
                </c:pt>
                <c:pt idx="6">
                  <c:v>NB17431</c:v>
                </c:pt>
                <c:pt idx="7">
                  <c:v>NB20419</c:v>
                </c:pt>
                <c:pt idx="8">
                  <c:v>NB20403</c:v>
                </c:pt>
                <c:pt idx="9">
                  <c:v>NB17411</c:v>
                </c:pt>
                <c:pt idx="10">
                  <c:v>NB10425</c:v>
                </c:pt>
                <c:pt idx="11">
                  <c:v>NB14422</c:v>
                </c:pt>
                <c:pt idx="12">
                  <c:v>Mesa</c:v>
                </c:pt>
                <c:pt idx="13">
                  <c:v>NB99845</c:v>
                </c:pt>
                <c:pt idx="14">
                  <c:v>P-919</c:v>
                </c:pt>
                <c:pt idx="15">
                  <c:v>LCS Saturn</c:v>
                </c:pt>
                <c:pt idx="16">
                  <c:v>USDA Fortress</c:v>
                </c:pt>
                <c:pt idx="17">
                  <c:v>NB11416</c:v>
                </c:pt>
                <c:pt idx="18">
                  <c:v>STARS 1803B</c:v>
                </c:pt>
                <c:pt idx="19">
                  <c:v>STARS 1805B</c:v>
                </c:pt>
              </c:strCache>
            </c:strRef>
          </c:cat>
          <c:val>
            <c:numRef>
              <c:f>BSAREVT2022HPAL!$C$2:$C$21</c:f>
              <c:numCache>
                <c:formatCode>0.0</c:formatCode>
                <c:ptCount val="20"/>
                <c:pt idx="0">
                  <c:v>45.9</c:v>
                </c:pt>
                <c:pt idx="1">
                  <c:v>44.075000000000003</c:v>
                </c:pt>
                <c:pt idx="2">
                  <c:v>44.15</c:v>
                </c:pt>
                <c:pt idx="3">
                  <c:v>44.225000000000001</c:v>
                </c:pt>
                <c:pt idx="4">
                  <c:v>46.325000000000003</c:v>
                </c:pt>
                <c:pt idx="5">
                  <c:v>45.575000000000003</c:v>
                </c:pt>
                <c:pt idx="6">
                  <c:v>43.95</c:v>
                </c:pt>
                <c:pt idx="7">
                  <c:v>43.05</c:v>
                </c:pt>
                <c:pt idx="8">
                  <c:v>45.174999999999997</c:v>
                </c:pt>
                <c:pt idx="9">
                  <c:v>44.6</c:v>
                </c:pt>
                <c:pt idx="10">
                  <c:v>42.774999999999999</c:v>
                </c:pt>
                <c:pt idx="11">
                  <c:v>41.774999999999999</c:v>
                </c:pt>
                <c:pt idx="12">
                  <c:v>40.65</c:v>
                </c:pt>
                <c:pt idx="13">
                  <c:v>44.075000000000003</c:v>
                </c:pt>
                <c:pt idx="14">
                  <c:v>41.25</c:v>
                </c:pt>
                <c:pt idx="15">
                  <c:v>39.725000000000001</c:v>
                </c:pt>
                <c:pt idx="16">
                  <c:v>43.024999999999999</c:v>
                </c:pt>
                <c:pt idx="17">
                  <c:v>44.2</c:v>
                </c:pt>
                <c:pt idx="18">
                  <c:v>42.225000000000001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5-42F2-A376-C99BF3A9D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3712559"/>
        <c:axId val="1543713391"/>
      </c:barChart>
      <c:catAx>
        <c:axId val="1543712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22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3713391"/>
        <c:crosses val="autoZero"/>
        <c:auto val="1"/>
        <c:lblAlgn val="ctr"/>
        <c:lblOffset val="100"/>
        <c:noMultiLvlLbl val="0"/>
      </c:catAx>
      <c:valAx>
        <c:axId val="1543713391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371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59DBC-73CC-4685-872B-29D80969F636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36DA63C1-830D-45FB-B1C9-D8D6F3EABFBB}">
      <dgm:prSet phldrT="[Text]"/>
      <dgm:spPr/>
      <dgm:t>
        <a:bodyPr/>
        <a:lstStyle/>
        <a:p>
          <a:r>
            <a:rPr lang="en-US" dirty="0"/>
            <a:t>N:</a:t>
          </a:r>
        </a:p>
        <a:p>
          <a:r>
            <a:rPr lang="en-US" dirty="0"/>
            <a:t>25, 50, 75, 100 #/a</a:t>
          </a:r>
        </a:p>
      </dgm:t>
    </dgm:pt>
    <dgm:pt modelId="{D88D80DF-3896-47BB-B138-20FF11BF35E6}" type="parTrans" cxnId="{06BAF564-21B0-4348-BF98-88544B080FE2}">
      <dgm:prSet/>
      <dgm:spPr/>
      <dgm:t>
        <a:bodyPr/>
        <a:lstStyle/>
        <a:p>
          <a:endParaRPr lang="en-US"/>
        </a:p>
      </dgm:t>
    </dgm:pt>
    <dgm:pt modelId="{B921B75C-768A-47E9-8D57-0BCE552191DB}" type="sibTrans" cxnId="{06BAF564-21B0-4348-BF98-88544B080FE2}">
      <dgm:prSet/>
      <dgm:spPr/>
      <dgm:t>
        <a:bodyPr/>
        <a:lstStyle/>
        <a:p>
          <a:endParaRPr lang="en-US"/>
        </a:p>
      </dgm:t>
    </dgm:pt>
    <dgm:pt modelId="{02E891F7-C2F9-43D7-BECE-E9417DDE6D78}">
      <dgm:prSet phldrT="[Text]"/>
      <dgm:spPr/>
      <dgm:t>
        <a:bodyPr/>
        <a:lstStyle/>
        <a:p>
          <a:r>
            <a:rPr lang="en-US" dirty="0"/>
            <a:t>P+S/Zn:</a:t>
          </a:r>
        </a:p>
        <a:p>
          <a:r>
            <a:rPr lang="en-US" dirty="0"/>
            <a:t>20, 40, 60 #/a</a:t>
          </a:r>
        </a:p>
      </dgm:t>
    </dgm:pt>
    <dgm:pt modelId="{1E09BC17-38B3-49A9-99D4-6FD6D44D1906}" type="parTrans" cxnId="{B2766FCE-AFF9-4E6D-A46B-C800E4AF90C1}">
      <dgm:prSet/>
      <dgm:spPr/>
      <dgm:t>
        <a:bodyPr/>
        <a:lstStyle/>
        <a:p>
          <a:endParaRPr lang="en-US"/>
        </a:p>
      </dgm:t>
    </dgm:pt>
    <dgm:pt modelId="{0AECC2AB-0319-4B1A-AD2B-AC780E3C5EC7}" type="sibTrans" cxnId="{B2766FCE-AFF9-4E6D-A46B-C800E4AF90C1}">
      <dgm:prSet/>
      <dgm:spPr/>
      <dgm:t>
        <a:bodyPr/>
        <a:lstStyle/>
        <a:p>
          <a:endParaRPr lang="en-US"/>
        </a:p>
      </dgm:t>
    </dgm:pt>
    <dgm:pt modelId="{4AD78601-9A05-42AE-8E99-AA9F570CF82B}">
      <dgm:prSet phldrT="[Text]"/>
      <dgm:spPr/>
      <dgm:t>
        <a:bodyPr/>
        <a:lstStyle/>
        <a:p>
          <a:r>
            <a:rPr lang="en-US" dirty="0"/>
            <a:t>P:</a:t>
          </a:r>
        </a:p>
        <a:p>
          <a:r>
            <a:rPr lang="en-US" dirty="0"/>
            <a:t>20, 40, 60 #/a</a:t>
          </a:r>
        </a:p>
      </dgm:t>
    </dgm:pt>
    <dgm:pt modelId="{D415C5BE-B899-4B48-A9D2-A9FCF517AA02}" type="parTrans" cxnId="{F09859BC-0092-4F83-8D4F-CF1E3B394311}">
      <dgm:prSet/>
      <dgm:spPr/>
      <dgm:t>
        <a:bodyPr/>
        <a:lstStyle/>
        <a:p>
          <a:endParaRPr lang="en-US"/>
        </a:p>
      </dgm:t>
    </dgm:pt>
    <dgm:pt modelId="{E78CF82C-6C02-414C-BFF4-8A4604F55A83}" type="sibTrans" cxnId="{F09859BC-0092-4F83-8D4F-CF1E3B394311}">
      <dgm:prSet/>
      <dgm:spPr/>
      <dgm:t>
        <a:bodyPr/>
        <a:lstStyle/>
        <a:p>
          <a:endParaRPr lang="en-US"/>
        </a:p>
      </dgm:t>
    </dgm:pt>
    <dgm:pt modelId="{B75A0D8E-18D6-44EF-9EBF-581BD849A6F9}" type="pres">
      <dgm:prSet presAssocID="{47859DBC-73CC-4685-872B-29D80969F636}" presName="Name0" presStyleCnt="0">
        <dgm:presLayoutVars>
          <dgm:chMax val="7"/>
          <dgm:dir/>
          <dgm:resizeHandles val="exact"/>
        </dgm:presLayoutVars>
      </dgm:prSet>
      <dgm:spPr/>
    </dgm:pt>
    <dgm:pt modelId="{BAAF6901-2332-461C-AA22-1FD504CA135E}" type="pres">
      <dgm:prSet presAssocID="{47859DBC-73CC-4685-872B-29D80969F636}" presName="ellipse1" presStyleLbl="vennNode1" presStyleIdx="0" presStyleCnt="3">
        <dgm:presLayoutVars>
          <dgm:bulletEnabled val="1"/>
        </dgm:presLayoutVars>
      </dgm:prSet>
      <dgm:spPr/>
    </dgm:pt>
    <dgm:pt modelId="{006988F5-29A6-48B6-B590-29EF254B1B7E}" type="pres">
      <dgm:prSet presAssocID="{47859DBC-73CC-4685-872B-29D80969F636}" presName="ellipse2" presStyleLbl="vennNode1" presStyleIdx="1" presStyleCnt="3">
        <dgm:presLayoutVars>
          <dgm:bulletEnabled val="1"/>
        </dgm:presLayoutVars>
      </dgm:prSet>
      <dgm:spPr/>
    </dgm:pt>
    <dgm:pt modelId="{FF72B450-1E89-4D58-8BC3-59A616215758}" type="pres">
      <dgm:prSet presAssocID="{47859DBC-73CC-4685-872B-29D80969F636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E2849121-4B2A-4602-9730-13737E69FE72}" type="presOf" srcId="{02E891F7-C2F9-43D7-BECE-E9417DDE6D78}" destId="{006988F5-29A6-48B6-B590-29EF254B1B7E}" srcOrd="0" destOrd="0" presId="urn:microsoft.com/office/officeart/2005/8/layout/rings+Icon"/>
    <dgm:cxn modelId="{06BAF564-21B0-4348-BF98-88544B080FE2}" srcId="{47859DBC-73CC-4685-872B-29D80969F636}" destId="{36DA63C1-830D-45FB-B1C9-D8D6F3EABFBB}" srcOrd="0" destOrd="0" parTransId="{D88D80DF-3896-47BB-B138-20FF11BF35E6}" sibTransId="{B921B75C-768A-47E9-8D57-0BCE552191DB}"/>
    <dgm:cxn modelId="{2B90777F-9C28-4F60-AC66-8ADBFCAA4436}" type="presOf" srcId="{4AD78601-9A05-42AE-8E99-AA9F570CF82B}" destId="{FF72B450-1E89-4D58-8BC3-59A616215758}" srcOrd="0" destOrd="0" presId="urn:microsoft.com/office/officeart/2005/8/layout/rings+Icon"/>
    <dgm:cxn modelId="{91C1199E-C228-4005-B54A-4BABF5DB730E}" type="presOf" srcId="{47859DBC-73CC-4685-872B-29D80969F636}" destId="{B75A0D8E-18D6-44EF-9EBF-581BD849A6F9}" srcOrd="0" destOrd="0" presId="urn:microsoft.com/office/officeart/2005/8/layout/rings+Icon"/>
    <dgm:cxn modelId="{F09859BC-0092-4F83-8D4F-CF1E3B394311}" srcId="{47859DBC-73CC-4685-872B-29D80969F636}" destId="{4AD78601-9A05-42AE-8E99-AA9F570CF82B}" srcOrd="2" destOrd="0" parTransId="{D415C5BE-B899-4B48-A9D2-A9FCF517AA02}" sibTransId="{E78CF82C-6C02-414C-BFF4-8A4604F55A83}"/>
    <dgm:cxn modelId="{3BB19EBE-3A47-456E-9CFD-24DFD8E5953B}" type="presOf" srcId="{36DA63C1-830D-45FB-B1C9-D8D6F3EABFBB}" destId="{BAAF6901-2332-461C-AA22-1FD504CA135E}" srcOrd="0" destOrd="0" presId="urn:microsoft.com/office/officeart/2005/8/layout/rings+Icon"/>
    <dgm:cxn modelId="{B2766FCE-AFF9-4E6D-A46B-C800E4AF90C1}" srcId="{47859DBC-73CC-4685-872B-29D80969F636}" destId="{02E891F7-C2F9-43D7-BECE-E9417DDE6D78}" srcOrd="1" destOrd="0" parTransId="{1E09BC17-38B3-49A9-99D4-6FD6D44D1906}" sibTransId="{0AECC2AB-0319-4B1A-AD2B-AC780E3C5EC7}"/>
    <dgm:cxn modelId="{45F0041B-5D10-4158-BF70-86906578BD1C}" type="presParOf" srcId="{B75A0D8E-18D6-44EF-9EBF-581BD849A6F9}" destId="{BAAF6901-2332-461C-AA22-1FD504CA135E}" srcOrd="0" destOrd="0" presId="urn:microsoft.com/office/officeart/2005/8/layout/rings+Icon"/>
    <dgm:cxn modelId="{9D73FA17-76C9-4663-B7D8-60162B33E249}" type="presParOf" srcId="{B75A0D8E-18D6-44EF-9EBF-581BD849A6F9}" destId="{006988F5-29A6-48B6-B590-29EF254B1B7E}" srcOrd="1" destOrd="0" presId="urn:microsoft.com/office/officeart/2005/8/layout/rings+Icon"/>
    <dgm:cxn modelId="{A198A62A-2FBB-4A8E-9064-C39C02433890}" type="presParOf" srcId="{B75A0D8E-18D6-44EF-9EBF-581BD849A6F9}" destId="{FF72B450-1E89-4D58-8BC3-59A616215758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F6901-2332-461C-AA22-1FD504CA135E}">
      <dsp:nvSpPr>
        <dsp:cNvPr id="0" name=""/>
        <dsp:cNvSpPr/>
      </dsp:nvSpPr>
      <dsp:spPr>
        <a:xfrm>
          <a:off x="1903142" y="0"/>
          <a:ext cx="3479002" cy="34789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N: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25, 50, 75, 100 #/a</a:t>
          </a:r>
        </a:p>
      </dsp:txBody>
      <dsp:txXfrm>
        <a:off x="2412630" y="509481"/>
        <a:ext cx="2460026" cy="2459990"/>
      </dsp:txXfrm>
    </dsp:sp>
    <dsp:sp modelId="{006988F5-29A6-48B6-B590-29EF254B1B7E}">
      <dsp:nvSpPr>
        <dsp:cNvPr id="0" name=""/>
        <dsp:cNvSpPr/>
      </dsp:nvSpPr>
      <dsp:spPr>
        <a:xfrm>
          <a:off x="3693815" y="2320268"/>
          <a:ext cx="3479002" cy="34789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P+S/Zn: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20, 40, 60 #/a</a:t>
          </a:r>
        </a:p>
      </dsp:txBody>
      <dsp:txXfrm>
        <a:off x="4203303" y="2829749"/>
        <a:ext cx="2460026" cy="2459990"/>
      </dsp:txXfrm>
    </dsp:sp>
    <dsp:sp modelId="{FF72B450-1E89-4D58-8BC3-59A616215758}">
      <dsp:nvSpPr>
        <dsp:cNvPr id="0" name=""/>
        <dsp:cNvSpPr/>
      </dsp:nvSpPr>
      <dsp:spPr>
        <a:xfrm>
          <a:off x="5482371" y="0"/>
          <a:ext cx="3479002" cy="34789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P: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20, 40, 60 #/a</a:t>
          </a:r>
        </a:p>
      </dsp:txBody>
      <dsp:txXfrm>
        <a:off x="5991859" y="509481"/>
        <a:ext cx="2460026" cy="2459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9D80E-D083-4C01-A559-4701DE0AA216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F7D1E-E156-47D6-A99B-5A09FD95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CBF25-D115-7545-8EAE-C0D68ED394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9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CBF25-D115-7545-8EAE-C0D68ED394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940E-467E-7677-A60C-5A0D3FCC8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667A2-E238-879D-8318-755941EC9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F20DB-9664-7A63-41C1-685A741F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70695-0600-6654-FC88-39AF0185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ABAE1-9811-D22E-5214-8B3E96CF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6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4523-444D-83D7-768A-D4229BB2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48929-BC5C-1945-BDFE-B42187FD1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214DE-E398-DE46-070A-02F24B92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9CE67-BE87-13A4-C6E0-4982B507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937B0-98C0-F1F0-8F1F-46128985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5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744B-4C22-4260-0777-77493B0B7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CAF84-79A7-0684-B86A-C760AA9CD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3580-34E6-ABDB-FEC9-1B74C705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BDF3-98FF-4A64-544A-87B21B23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E234-B19B-923E-0760-CCEAC463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8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91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04800"/>
            <a:ext cx="12192000" cy="6172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out / 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609600" y="1600200"/>
            <a:ext cx="10972800" cy="36576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1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AD13-D985-3529-CBED-931A9EB3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34CD-2B74-3420-F50B-114F3518D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FB4AD-7A74-FB0B-EE1C-18F55303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98B6-26D0-C9AC-8E06-DBAA00B1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280D-66E8-FAED-BEE2-6C569A8E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D00F-2B6E-3DB3-D086-48AED764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DF528-4C34-B00D-C770-14D857CE4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7862C-23AC-B87B-982C-BA7202212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11043-AFD5-AFAA-E3D4-6C68845B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EB92A-1053-E787-AF88-2A5E2669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ADFD8-B999-0231-5801-E7882247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0874A-3034-DC82-8F13-43F6A8CEB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F4935-44B7-8A97-C36D-027E6ED2A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CA3E5-8503-B81D-992B-1664ED4D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D142B-ACED-5BC5-61C1-F9AB8B4B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F2C1C-3176-F63E-C3BB-70FB8AA6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6142-BD52-F5CF-F70A-0475454E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64227-1A55-3579-CF94-23DDD29E0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0549E-DFF3-ECC3-F3E5-22C3D1E74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E4F6B-EA4B-CEE2-58F6-D5C98E25C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7FB14-DF8E-D4ED-A2D8-DBC285A51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BC4E2-6F33-887B-3032-A294178C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7D697-2A39-955C-0B99-7FEEE0DB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54C188-3C57-ED0B-4A3A-50426BDB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2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4B16-E714-15AB-19F5-920BE573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54AB1-D102-1760-715A-6879C1E8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AEED1-BE02-0B38-FA67-140E8C27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A4BD2-5DC8-228F-F819-22FBBE43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A000D-4B78-5FA6-40AF-D537DFB9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06B7B-1374-8C4A-E0F2-C8DF9E8C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FB2D-C36D-2FCD-52FA-C1B9D503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6DE0-F368-0A05-8CA5-C257B776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ED84A-FDBD-80C5-BC6D-6D211520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0A86C-E9F6-3355-0CC9-17F5D3B81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A59E2-9388-6A14-20B0-D2152911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F36E5-A635-D860-3DF5-961F9D73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DDDC1-FAE7-8F55-E76C-84343C31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2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12D4-CD26-6FBA-79C0-B77F99F9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D88C5-DF7F-F6FD-5FD5-894338723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8A531-B44C-2C4B-C5F9-B9B12325F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8D6AF-9D2D-1A75-FBB0-C7F69A45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3FB1-8A51-205B-8A8E-14974C36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EC7F7-CF0B-D937-9F5C-C53B0BD2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5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2C6D4-E04D-C4DB-EC4D-A3B47647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28393-3A44-9AEB-56CA-48ED5F873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896CA-04C6-3517-6554-9851345B7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D032-761F-495B-A2B1-830B3ADAE85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2DF5-8516-2207-AECD-CE5404A4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8621F-98A3-6C17-215C-37787C79F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1D738-DCBF-4449-8B50-61A427B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2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883B-8A05-DD5D-321C-859B91CD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Rationale and Project Goals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4CC7BF-BA5B-9769-7BE9-4CE6ED7C3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10134600" cy="4579938"/>
          </a:xfrm>
        </p:spPr>
        <p:txBody>
          <a:bodyPr>
            <a:normAutofit/>
          </a:bodyPr>
          <a:lstStyle/>
          <a:p>
            <a:r>
              <a:rPr lang="en-US" sz="2400" dirty="0"/>
              <a:t>Fall-seeded crops and environmental stability/sustainability</a:t>
            </a:r>
          </a:p>
          <a:p>
            <a:r>
              <a:rPr lang="en-US" sz="2400" dirty="0"/>
              <a:t>Diversification of cropping systems in the High Plains</a:t>
            </a:r>
          </a:p>
          <a:p>
            <a:pPr lvl="1"/>
            <a:r>
              <a:rPr lang="en-US" sz="2000" dirty="0"/>
              <a:t>(WF, WCF, WMF, WCMF) </a:t>
            </a:r>
          </a:p>
          <a:p>
            <a:r>
              <a:rPr lang="en-US" sz="2400" dirty="0"/>
              <a:t>Market demand</a:t>
            </a:r>
          </a:p>
          <a:p>
            <a:r>
              <a:rPr lang="en-US" sz="2400" dirty="0"/>
              <a:t>Grower’s request</a:t>
            </a:r>
          </a:p>
          <a:p>
            <a:endParaRPr lang="en-US" sz="2400" dirty="0"/>
          </a:p>
          <a:p>
            <a:r>
              <a:rPr lang="en-US" sz="2400" dirty="0"/>
              <a:t>Project Goals:</a:t>
            </a:r>
          </a:p>
          <a:p>
            <a:pPr lvl="1"/>
            <a:r>
              <a:rPr lang="en-US" sz="2000" dirty="0"/>
              <a:t>Identify suitable varieties for winter feed barley (6-row) that perform stably in semi-arid conditions</a:t>
            </a:r>
          </a:p>
          <a:p>
            <a:pPr lvl="1"/>
            <a:r>
              <a:rPr lang="en-US" sz="2000" dirty="0"/>
              <a:t>Validate recommendations on seeding rates</a:t>
            </a:r>
          </a:p>
          <a:p>
            <a:pPr lvl="1"/>
            <a:r>
              <a:rPr lang="en-US" sz="2000" dirty="0"/>
              <a:t>Identify fertility regimens for yield AND grain quality, particularly for pearled feed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0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A8F2B8-D588-7C90-7053-EF6256C942C6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04412"/>
          <a:ext cx="10668000" cy="5815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7225">
                  <a:extLst>
                    <a:ext uri="{9D8B030D-6E8A-4147-A177-3AD203B41FA5}">
                      <a16:colId xmlns:a16="http://schemas.microsoft.com/office/drawing/2014/main" val="3617992082"/>
                    </a:ext>
                  </a:extLst>
                </a:gridCol>
                <a:gridCol w="3845244">
                  <a:extLst>
                    <a:ext uri="{9D8B030D-6E8A-4147-A177-3AD203B41FA5}">
                      <a16:colId xmlns:a16="http://schemas.microsoft.com/office/drawing/2014/main" val="43346962"/>
                    </a:ext>
                  </a:extLst>
                </a:gridCol>
                <a:gridCol w="4185531">
                  <a:extLst>
                    <a:ext uri="{9D8B030D-6E8A-4147-A177-3AD203B41FA5}">
                      <a16:colId xmlns:a16="http://schemas.microsoft.com/office/drawing/2014/main" val="306323421"/>
                    </a:ext>
                  </a:extLst>
                </a:gridCol>
              </a:tblGrid>
              <a:tr h="536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Variety</a:t>
                      </a: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937290835"/>
                  </a:ext>
                </a:extLst>
              </a:tr>
              <a:tr h="5367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NB18411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080560898"/>
                  </a:ext>
                </a:extLst>
              </a:tr>
              <a:tr h="53676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NB20419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</a:t>
                      </a: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290520848"/>
                  </a:ext>
                </a:extLst>
              </a:tr>
              <a:tr h="54103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981092652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NB15420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194086133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P-954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UNL/Paramount Seeds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559379121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P-919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UNL/Paramount Seeds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Awnless, dual use, released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863620808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NB10425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Released in 2021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4240257892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LCS Saturn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Limagrain Cereal Seeds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Forage, adapted more to NW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269321734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USDA Fortress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USDA-ARS, Stillwater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RWA/GB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332853420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Mesa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USDA-ARS, Stillwater</a:t>
                      </a: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RWA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841216695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STARS 1803B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USDA-ARS, Stillwater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Hulless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RWA/GB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85463900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STARS 1805B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USDA-ARS, Stillwater</a:t>
                      </a: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Hulless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2-row, RWA/GB</a:t>
                      </a: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40246398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58780B-B5C9-F512-9DF4-C9F6308BCBD7}"/>
              </a:ext>
            </a:extLst>
          </p:cNvPr>
          <p:cNvSpPr txBox="1"/>
          <p:nvPr/>
        </p:nvSpPr>
        <p:spPr>
          <a:xfrm>
            <a:off x="9723120" y="614560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20 total entries</a:t>
            </a:r>
          </a:p>
        </p:txBody>
      </p:sp>
    </p:spTree>
    <p:extLst>
      <p:ext uri="{BB962C8B-B14F-4D97-AF65-F5344CB8AC3E}">
        <p14:creationId xmlns:p14="http://schemas.microsoft.com/office/powerpoint/2010/main" val="315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B41214A5-3547-B622-90E6-2C56B7E477BD}"/>
              </a:ext>
            </a:extLst>
          </p:cNvPr>
          <p:cNvGraphicFramePr>
            <a:graphicFrameLocks noGrp="1"/>
          </p:cNvGraphicFramePr>
          <p:nvPr>
            <p:ph type="pic" sz="quarter" idx="10"/>
          </p:nvPr>
        </p:nvGraphicFramePr>
        <p:xfrm>
          <a:off x="0" y="-152400"/>
          <a:ext cx="12192000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710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883B-8A05-DD5D-321C-859B91CD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Target Quality Parameters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4CC7BF-BA5B-9769-7BE9-4CE6ED7C3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6863" y="1491915"/>
            <a:ext cx="3962400" cy="4579938"/>
          </a:xfrm>
        </p:spPr>
        <p:txBody>
          <a:bodyPr/>
          <a:lstStyle/>
          <a:p>
            <a:r>
              <a:rPr lang="en-US" sz="2400" dirty="0"/>
              <a:t>Test weight &gt; 50 </a:t>
            </a:r>
            <a:r>
              <a:rPr lang="en-US" sz="2400" dirty="0" err="1"/>
              <a:t>lb</a:t>
            </a:r>
            <a:r>
              <a:rPr lang="en-US" sz="2400" dirty="0"/>
              <a:t>/</a:t>
            </a:r>
            <a:r>
              <a:rPr lang="en-US" sz="2400" dirty="0" err="1"/>
              <a:t>bu</a:t>
            </a:r>
            <a:r>
              <a:rPr lang="en-US" sz="2400" dirty="0"/>
              <a:t>, optimally &gt; 54 </a:t>
            </a:r>
            <a:r>
              <a:rPr lang="en-US" sz="2400" dirty="0" err="1"/>
              <a:t>lb</a:t>
            </a:r>
            <a:r>
              <a:rPr lang="en-US" sz="2400" dirty="0"/>
              <a:t>/</a:t>
            </a:r>
            <a:r>
              <a:rPr lang="en-US" sz="2400" dirty="0" err="1"/>
              <a:t>bu</a:t>
            </a:r>
            <a:endParaRPr lang="en-US" sz="2400" dirty="0"/>
          </a:p>
          <a:p>
            <a:r>
              <a:rPr lang="en-US" sz="2400" dirty="0"/>
              <a:t>High seed yield (weight/seed after hulling and pearling)</a:t>
            </a:r>
          </a:p>
          <a:p>
            <a:r>
              <a:rPr lang="en-US" sz="2400" dirty="0"/>
              <a:t>PHS tolerance</a:t>
            </a:r>
          </a:p>
          <a:p>
            <a:r>
              <a:rPr lang="en-US" sz="2400" dirty="0"/>
              <a:t>Low scab pressure (&lt;2 ppm vomitoxin)</a:t>
            </a:r>
          </a:p>
          <a:p>
            <a:r>
              <a:rPr lang="en-US" sz="2400" dirty="0"/>
              <a:t>Protein &lt; 12%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AFAD4D-CB02-5C35-2A35-0A815BAFA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39095" r="26799" b="29398"/>
          <a:stretch/>
        </p:blipFill>
        <p:spPr bwMode="auto">
          <a:xfrm>
            <a:off x="304800" y="919802"/>
            <a:ext cx="3657600" cy="3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DA94A4A-3228-3686-56A1-3C36E6DD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0" t="34699" r="33703" b="38690"/>
          <a:stretch/>
        </p:blipFill>
        <p:spPr bwMode="auto">
          <a:xfrm>
            <a:off x="3124200" y="2895600"/>
            <a:ext cx="3657600" cy="37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A562A-1600-6C0E-D2A7-847C9BF242EE}"/>
              </a:ext>
            </a:extLst>
          </p:cNvPr>
          <p:cNvSpPr txBox="1"/>
          <p:nvPr/>
        </p:nvSpPr>
        <p:spPr>
          <a:xfrm>
            <a:off x="188259" y="64436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Photos: G. Dorn</a:t>
            </a:r>
          </a:p>
        </p:txBody>
      </p:sp>
    </p:spTree>
    <p:extLst>
      <p:ext uri="{BB962C8B-B14F-4D97-AF65-F5344CB8AC3E}">
        <p14:creationId xmlns:p14="http://schemas.microsoft.com/office/powerpoint/2010/main" val="244177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883B-8A05-DD5D-321C-859B91CD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Experimental Approach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4CC7BF-BA5B-9769-7BE9-4CE6ED7C3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4572000" cy="4579938"/>
          </a:xfrm>
        </p:spPr>
        <p:txBody>
          <a:bodyPr/>
          <a:lstStyle/>
          <a:p>
            <a:r>
              <a:rPr lang="en-US" sz="2400" dirty="0"/>
              <a:t>Variety Test:</a:t>
            </a:r>
          </a:p>
          <a:p>
            <a:pPr lvl="1"/>
            <a:r>
              <a:rPr lang="en-US" sz="2000" dirty="0"/>
              <a:t>20 varieties (UNL Small Grains, USDA-ARS in Stillwater OK, </a:t>
            </a:r>
            <a:r>
              <a:rPr lang="en-US" sz="2000" dirty="0" err="1"/>
              <a:t>Limagrain</a:t>
            </a:r>
            <a:r>
              <a:rPr lang="en-US" sz="2000" dirty="0"/>
              <a:t> Cereal Seeds)</a:t>
            </a:r>
          </a:p>
          <a:p>
            <a:pPr lvl="1"/>
            <a:r>
              <a:rPr lang="en-US" sz="2000" dirty="0"/>
              <a:t>3 locations 4 reps</a:t>
            </a:r>
          </a:p>
          <a:p>
            <a:r>
              <a:rPr lang="en-US" sz="2400" dirty="0"/>
              <a:t>Population Experiment:</a:t>
            </a:r>
          </a:p>
          <a:p>
            <a:pPr lvl="1"/>
            <a:r>
              <a:rPr lang="en-US" sz="2000" dirty="0"/>
              <a:t>1 variety (NB15420)</a:t>
            </a:r>
          </a:p>
          <a:p>
            <a:pPr lvl="1"/>
            <a:r>
              <a:rPr lang="en-US" sz="2000" dirty="0"/>
              <a:t>5 populations (500,000 s/a to 1,500,000 s/a)</a:t>
            </a:r>
          </a:p>
          <a:p>
            <a:pPr lvl="1"/>
            <a:r>
              <a:rPr lang="en-US" sz="2000" dirty="0"/>
              <a:t>3 locations </a:t>
            </a:r>
          </a:p>
          <a:p>
            <a:pPr lvl="1"/>
            <a:r>
              <a:rPr lang="en-US" sz="2000" dirty="0"/>
              <a:t>4 reps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64C5261-14F6-5369-8C32-F5D4FE5611D0}"/>
              </a:ext>
            </a:extLst>
          </p:cNvPr>
          <p:cNvSpPr txBox="1">
            <a:spLocks/>
          </p:cNvSpPr>
          <p:nvPr/>
        </p:nvSpPr>
        <p:spPr>
          <a:xfrm>
            <a:off x="5943600" y="1371600"/>
            <a:ext cx="4572000" cy="45799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Fertility Optimization:</a:t>
            </a:r>
          </a:p>
          <a:p>
            <a:pPr lvl="1"/>
            <a:r>
              <a:rPr lang="en-US" sz="2000" dirty="0"/>
              <a:t>1 variety (NB15420)</a:t>
            </a:r>
          </a:p>
          <a:p>
            <a:pPr lvl="1"/>
            <a:r>
              <a:rPr lang="en-US" sz="2000" dirty="0"/>
              <a:t>2 locations </a:t>
            </a:r>
          </a:p>
          <a:p>
            <a:pPr lvl="1"/>
            <a:r>
              <a:rPr lang="en-US" sz="2000" dirty="0"/>
              <a:t>Semi-stepwise approach evaluating N and P/S/Zn</a:t>
            </a:r>
            <a:endParaRPr lang="en-US" sz="16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328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883B-8A05-DD5D-321C-859B91CD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0"/>
            <a:ext cx="10515600" cy="1325563"/>
          </a:xfrm>
        </p:spPr>
        <p:txBody>
          <a:bodyPr/>
          <a:lstStyle/>
          <a:p>
            <a:r>
              <a:rPr lang="en-US" b="1" dirty="0"/>
              <a:t>Experimental Approach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60AC32-AA2B-F7A8-FA82-BD2C6DF1E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929467"/>
              </p:ext>
            </p:extLst>
          </p:nvPr>
        </p:nvGraphicFramePr>
        <p:xfrm>
          <a:off x="489284" y="906378"/>
          <a:ext cx="10864516" cy="579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68C54D-FDD3-2C3E-B9DF-6341AB8C9872}"/>
              </a:ext>
            </a:extLst>
          </p:cNvPr>
          <p:cNvSpPr txBox="1"/>
          <p:nvPr/>
        </p:nvSpPr>
        <p:spPr>
          <a:xfrm>
            <a:off x="8610600" y="5257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9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BF8A4-5120-B9D4-DC52-9BC1850B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79862-081D-B5F7-B839-6A75F4F18065}"/>
              </a:ext>
            </a:extLst>
          </p:cNvPr>
          <p:cNvSpPr txBox="1"/>
          <p:nvPr/>
        </p:nvSpPr>
        <p:spPr>
          <a:xfrm>
            <a:off x="1524000" y="3810000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60# P as 11-52-0</a:t>
            </a:r>
          </a:p>
          <a:p>
            <a:pPr algn="ctr"/>
            <a:r>
              <a:rPr lang="en-US" dirty="0"/>
              <a:t>+ 50# 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676FE-F8D0-7049-7B8B-6B96782C2465}"/>
              </a:ext>
            </a:extLst>
          </p:cNvPr>
          <p:cNvSpPr txBox="1"/>
          <p:nvPr/>
        </p:nvSpPr>
        <p:spPr>
          <a:xfrm>
            <a:off x="4589091" y="5105400"/>
            <a:ext cx="10238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50# N</a:t>
            </a:r>
          </a:p>
          <a:p>
            <a:pPr algn="ctr"/>
            <a:r>
              <a:rPr lang="en-US" dirty="0"/>
              <a:t>(no 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36076-48F5-D8EC-E8EF-EC3EE0EF99C1}"/>
              </a:ext>
            </a:extLst>
          </p:cNvPr>
          <p:cNvSpPr txBox="1"/>
          <p:nvPr/>
        </p:nvSpPr>
        <p:spPr>
          <a:xfrm>
            <a:off x="8610600" y="4343400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40# P as 40 Rock</a:t>
            </a:r>
          </a:p>
          <a:p>
            <a:pPr algn="ctr"/>
            <a:r>
              <a:rPr lang="en-US" dirty="0"/>
              <a:t>+ 50# N</a:t>
            </a:r>
          </a:p>
        </p:txBody>
      </p:sp>
    </p:spTree>
    <p:extLst>
      <p:ext uri="{BB962C8B-B14F-4D97-AF65-F5344CB8AC3E}">
        <p14:creationId xmlns:p14="http://schemas.microsoft.com/office/powerpoint/2010/main" val="306600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9CE25963-9B44-64E2-2126-FFCF2732DE32}"/>
              </a:ext>
            </a:extLst>
          </p:cNvPr>
          <p:cNvGraphicFramePr>
            <a:graphicFrameLocks noGrp="1"/>
          </p:cNvGraphicFramePr>
          <p:nvPr>
            <p:ph type="pic" sz="quarter" idx="10"/>
          </p:nvPr>
        </p:nvGraphicFramePr>
        <p:xfrm>
          <a:off x="0" y="314414"/>
          <a:ext cx="12192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A01BA9-A8DA-8E77-2583-68E01B997CF6}"/>
              </a:ext>
            </a:extLst>
          </p:cNvPr>
          <p:cNvSpPr txBox="1"/>
          <p:nvPr/>
        </p:nvSpPr>
        <p:spPr>
          <a:xfrm>
            <a:off x="10439400" y="610651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Error bars: SE</a:t>
            </a:r>
          </a:p>
        </p:txBody>
      </p:sp>
    </p:spTree>
    <p:extLst>
      <p:ext uri="{BB962C8B-B14F-4D97-AF65-F5344CB8AC3E}">
        <p14:creationId xmlns:p14="http://schemas.microsoft.com/office/powerpoint/2010/main" val="23985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D886B-04E7-035E-3E8B-9E424D83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92AE3592-02D8-4D54-B5B4-757467D6F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17" y="0"/>
            <a:ext cx="9138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9D40DD-ABDF-1B6D-BC24-61193D59646D}"/>
              </a:ext>
            </a:extLst>
          </p:cNvPr>
          <p:cNvSpPr txBox="1"/>
          <p:nvPr/>
        </p:nvSpPr>
        <p:spPr>
          <a:xfrm>
            <a:off x="10439400" y="6093372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Error bars: SE</a:t>
            </a:r>
          </a:p>
        </p:txBody>
      </p:sp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C9F36852-3571-4D5C-9672-44C8A1205254}"/>
              </a:ext>
            </a:extLst>
          </p:cNvPr>
          <p:cNvGraphicFramePr>
            <a:graphicFrameLocks noGrp="1"/>
          </p:cNvGraphicFramePr>
          <p:nvPr>
            <p:ph type="pic" sz="quarter" idx="10"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913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46D51A9-BF71-9FC7-083B-8DCEF76E43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81AAFC7-AD2D-4733-628C-2EE1657AC971}"/>
              </a:ext>
            </a:extLst>
          </p:cNvPr>
          <p:cNvGraphicFramePr>
            <a:graphicFrameLocks/>
          </p:cNvGraphicFramePr>
          <p:nvPr/>
        </p:nvGraphicFramePr>
        <p:xfrm>
          <a:off x="114300" y="76200"/>
          <a:ext cx="119634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594719-621D-4079-45CF-2F5EE4A688C3}"/>
              </a:ext>
            </a:extLst>
          </p:cNvPr>
          <p:cNvSpPr txBox="1"/>
          <p:nvPr/>
        </p:nvSpPr>
        <p:spPr>
          <a:xfrm>
            <a:off x="8382000" y="6019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courtesy of Scott Baker, Ardent Mills</a:t>
            </a:r>
          </a:p>
        </p:txBody>
      </p:sp>
    </p:spTree>
    <p:extLst>
      <p:ext uri="{BB962C8B-B14F-4D97-AF65-F5344CB8AC3E}">
        <p14:creationId xmlns:p14="http://schemas.microsoft.com/office/powerpoint/2010/main" val="2194398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7003</TotalTime>
  <Words>387</Words>
  <Application>Microsoft Office PowerPoint</Application>
  <PresentationFormat>Widescreen</PresentationFormat>
  <Paragraphs>93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URW Grotesk Medium</vt:lpstr>
      <vt:lpstr>Office Theme</vt:lpstr>
      <vt:lpstr>Rationale and Project Goals</vt:lpstr>
      <vt:lpstr>Target Quality Parameters</vt:lpstr>
      <vt:lpstr>Experimental Approach</vt:lpstr>
      <vt:lpstr>Experimental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Melo Sciencia</dc:creator>
  <cp:lastModifiedBy>Cody Creech</cp:lastModifiedBy>
  <cp:revision>5</cp:revision>
  <dcterms:created xsi:type="dcterms:W3CDTF">2022-09-08T21:36:36Z</dcterms:created>
  <dcterms:modified xsi:type="dcterms:W3CDTF">2023-05-31T21:38:06Z</dcterms:modified>
</cp:coreProperties>
</file>