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73" r:id="rId5"/>
    <p:sldId id="266" r:id="rId6"/>
    <p:sldId id="265" r:id="rId7"/>
    <p:sldId id="270" r:id="rId8"/>
    <p:sldId id="258" r:id="rId9"/>
    <p:sldId id="268" r:id="rId10"/>
    <p:sldId id="27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F09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41558-6AA9-4862-8808-5269C9CA9ED3}" v="14" dt="2023-05-30T12:04:24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nd%20Moiture%20Held%20Grap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nd%20Moiture%20Held%20Grap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ea98aac24cf92cf/Documents/SARE%20DAVE%20JONES%202022/SARE%20D%20Jones%20Bedding%20MMI%20Compost%20%20Compiled%20xl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mmonia%20and%20Moiture%20Held%20Graph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ea98aac24cf92cf/Documents/SARE%20DAVE%20JONES%202022/SARE%20D%20Jones%20Bedding%20MMI%20Compost%20%20Compiled%20xls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ea98aac24cf92cf/Documents/SARE%20DAVE%20JONES%202022/SARE%20D%20Jones%20Bedding%20MMI%20Compost%20%20Compiled%20xl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rles\Downloads\SARE%20Data%20Collected%20and%20Moiture%20Held%20Grap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Moisture Held In Some Common Bedding (mL/L)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'SARE Grant'!$P$123:$P$124</c:f>
              <c:strCache>
                <c:ptCount val="2"/>
                <c:pt idx="0">
                  <c:v>Moisture Held In Bedding</c:v>
                </c:pt>
                <c:pt idx="1">
                  <c:v>ml/L</c:v>
                </c:pt>
              </c:strCache>
            </c:strRef>
          </c:tx>
          <c:spPr>
            <a:solidFill>
              <a:srgbClr val="843C0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E7-4120-A7AE-6EA7E4FF2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'SARE Grant'!$O$125:$O$129</c:f>
              <c:strCache>
                <c:ptCount val="5"/>
                <c:pt idx="0">
                  <c:v>Straw    Chopped</c:v>
                </c:pt>
                <c:pt idx="1">
                  <c:v>Fine Wood Shavings</c:v>
                </c:pt>
                <c:pt idx="2">
                  <c:v>Coarse Wood Shavings</c:v>
                </c:pt>
                <c:pt idx="3">
                  <c:v>Sphagnum    Peat Moss</c:v>
                </c:pt>
                <c:pt idx="4">
                  <c:v>PittMoss      Roost</c:v>
                </c:pt>
              </c:strCache>
            </c:strRef>
          </c:cat>
          <c:val>
            <c:numRef>
              <c:f>'SARE Grant'!$P$125:$P$129</c:f>
              <c:numCache>
                <c:formatCode>General</c:formatCode>
                <c:ptCount val="5"/>
                <c:pt idx="0">
                  <c:v>144</c:v>
                </c:pt>
                <c:pt idx="1">
                  <c:v>150</c:v>
                </c:pt>
                <c:pt idx="2">
                  <c:v>129</c:v>
                </c:pt>
                <c:pt idx="3">
                  <c:v>273</c:v>
                </c:pt>
                <c:pt idx="4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2-46CC-AA74-8FABCAF73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7306560"/>
        <c:axId val="1"/>
      </c:barChart>
      <c:catAx>
        <c:axId val="873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7306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AVERAGE LITTER MOISTURE CONTENT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A WEIGHT BASIS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'Densities &amp; Moisture'!$O$59</c:f>
              <c:strCache>
                <c:ptCount val="1"/>
                <c:pt idx="0">
                  <c:v>Weight</c:v>
                </c:pt>
              </c:strCache>
            </c:strRef>
          </c:tx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64A9-42D7-9CEF-4978BE0F42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64A9-42D7-9CEF-4978BE0F42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64A9-42D7-9CEF-4978BE0F426F}"/>
              </c:ext>
            </c:extLst>
          </c:dPt>
          <c:cat>
            <c:strRef>
              <c:f>'Densities &amp; Moisture'!$M$60:$M$65</c:f>
              <c:strCache>
                <c:ptCount val="6"/>
                <c:pt idx="0">
                  <c:v>Sawdust</c:v>
                </c:pt>
                <c:pt idx="1">
                  <c:v>A-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'Densities &amp; Moisture'!$O$60:$O$65</c:f>
              <c:numCache>
                <c:formatCode>0.00</c:formatCode>
                <c:ptCount val="6"/>
                <c:pt idx="0">
                  <c:v>32.196382871839219</c:v>
                </c:pt>
                <c:pt idx="1">
                  <c:v>24.819026041374375</c:v>
                </c:pt>
                <c:pt idx="2">
                  <c:v>20.907611009829857</c:v>
                </c:pt>
                <c:pt idx="3">
                  <c:v>25.556215037375541</c:v>
                </c:pt>
                <c:pt idx="4">
                  <c:v>46.379942825885934</c:v>
                </c:pt>
                <c:pt idx="5">
                  <c:v>64.488292585664851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1-4F50-A72E-539FB6AB8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87309440"/>
        <c:axId val="1"/>
      </c:barChart>
      <c:catAx>
        <c:axId val="873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% MOISTURE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730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 NITROGEN CONTENT IN</a:t>
            </a:r>
            <a:r>
              <a:rPr lang="en-US" sz="1800" b="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LITTER</a:t>
            </a:r>
            <a:endParaRPr lang="en-US" sz="1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D428-4769-B27A-C5DBA01933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D428-4769-B27A-C5DBA01933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D428-4769-B27A-C5DBA01933ED}"/>
              </c:ext>
            </c:extLst>
          </c:dPt>
          <c:cat>
            <c:strRef>
              <c:f>'[SARE D Jones Bedding MMI Compost  Compiled xls.xls]SARE D Jones Bedding MMI Compos'!$N$30:$N$35</c:f>
              <c:strCache>
                <c:ptCount val="6"/>
                <c:pt idx="0">
                  <c:v>Sawdust</c:v>
                </c:pt>
                <c:pt idx="1">
                  <c:v>A 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'[SARE D Jones Bedding MMI Compost  Compiled xls.xls]SARE D Jones Bedding MMI Compos'!$O$30:$O$35</c:f>
              <c:numCache>
                <c:formatCode>General</c:formatCode>
                <c:ptCount val="6"/>
                <c:pt idx="0">
                  <c:v>4.2300000000000004</c:v>
                </c:pt>
                <c:pt idx="1">
                  <c:v>3.5100000000000002</c:v>
                </c:pt>
                <c:pt idx="2">
                  <c:v>4.37</c:v>
                </c:pt>
                <c:pt idx="3">
                  <c:v>3.6899999999999995</c:v>
                </c:pt>
                <c:pt idx="4">
                  <c:v>1.33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6-424A-936F-4A54BCC89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05227615"/>
        <c:axId val="1"/>
      </c:barChart>
      <c:catAx>
        <c:axId val="130522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Nitrogen content</a:t>
                </a:r>
                <a:r>
                  <a:rPr lang="en-US" sz="1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(%)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overlay val="0"/>
        </c:title>
        <c:numFmt formatCode="0.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05227615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AMBIENT AMMONIA GAS LEVELS (PPM)  ABOVE</a:t>
            </a:r>
            <a:r>
              <a:rPr lang="en-US" sz="18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SIX </a:t>
            </a:r>
            <a:r>
              <a:rPr lang="en-US" sz="18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LITTER  CONDITIONS </a:t>
            </a:r>
          </a:p>
          <a:p>
            <a: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(FROM 4/22/22 to 8/30/22)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Ammonia!$A$25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rgbClr val="843C0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091-45FA-87C6-B2F288753A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91-45FA-87C6-B2F288753A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091-45FA-87C6-B2F288753A7E}"/>
              </c:ext>
            </c:extLst>
          </c:dPt>
          <c:cat>
            <c:strRef>
              <c:f>Ammonia!$B$24:$G$24</c:f>
              <c:strCache>
                <c:ptCount val="6"/>
                <c:pt idx="0">
                  <c:v>Sawdust </c:v>
                </c:pt>
                <c:pt idx="1">
                  <c:v>A-PM</c:v>
                </c:pt>
                <c:pt idx="2">
                  <c:v>B-PM</c:v>
                </c:pt>
                <c:pt idx="3">
                  <c:v>C-PM</c:v>
                </c:pt>
                <c:pt idx="4">
                  <c:v>Sawdust-2</c:v>
                </c:pt>
                <c:pt idx="5">
                  <c:v>Sawdust-3</c:v>
                </c:pt>
              </c:strCache>
            </c:strRef>
          </c:cat>
          <c:val>
            <c:numRef>
              <c:f>Ammonia!$B$25:$G$25</c:f>
              <c:numCache>
                <c:formatCode>0.00</c:formatCode>
                <c:ptCount val="6"/>
                <c:pt idx="0">
                  <c:v>3.7714285714285714</c:v>
                </c:pt>
                <c:pt idx="1">
                  <c:v>3.4714285714285715</c:v>
                </c:pt>
                <c:pt idx="2">
                  <c:v>2.7285714285714286</c:v>
                </c:pt>
                <c:pt idx="3">
                  <c:v>2.3142857142857141</c:v>
                </c:pt>
                <c:pt idx="4">
                  <c:v>8.84</c:v>
                </c:pt>
                <c:pt idx="5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2-4FEC-91CE-0E697237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56586047"/>
        <c:axId val="1"/>
      </c:barChart>
      <c:catAx>
        <c:axId val="35658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2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PPM AMMONIA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356586047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WITHIN LITTER 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THE END OF CROPPING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'[SARE D Jones Bedding MMI Compost  Compiled xls.xls]SARE D Jones Bedding MMI Compos'!$O$48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E632-437F-9DFE-CF05F0DA5D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632-437F-9DFE-CF05F0DA5D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E632-437F-9DFE-CF05F0DA5D35}"/>
              </c:ext>
            </c:extLst>
          </c:dPt>
          <c:cat>
            <c:strRef>
              <c:f>'[SARE D Jones Bedding MMI Compost  Compiled xls.xls]SARE D Jones Bedding MMI Compos'!$N$49:$N$54</c:f>
              <c:strCache>
                <c:ptCount val="6"/>
                <c:pt idx="0">
                  <c:v>Sawdust</c:v>
                </c:pt>
                <c:pt idx="1">
                  <c:v>A 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'[SARE D Jones Bedding MMI Compost  Compiled xls.xls]SARE D Jones Bedding MMI Compos'!$O$49:$O$54</c:f>
              <c:numCache>
                <c:formatCode>General</c:formatCode>
                <c:ptCount val="6"/>
                <c:pt idx="0">
                  <c:v>1574.03</c:v>
                </c:pt>
                <c:pt idx="1">
                  <c:v>1177.76</c:v>
                </c:pt>
                <c:pt idx="2">
                  <c:v>859.96</c:v>
                </c:pt>
                <c:pt idx="3">
                  <c:v>1444.3</c:v>
                </c:pt>
                <c:pt idx="4">
                  <c:v>1634.03</c:v>
                </c:pt>
                <c:pt idx="5">
                  <c:v>1984.03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1-4D1C-8758-A9B7D53ED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211522863"/>
        <c:axId val="1"/>
      </c:barChart>
      <c:catAx>
        <c:axId val="121152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Ammonium</a:t>
                </a:r>
                <a:r>
                  <a:rPr lang="en-US" sz="16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content (ppm)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3.619923947393099E-3"/>
              <c:y val="0.336008421750818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11522863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LITTER PHOSPHORUS CONTENT (PPM) AT FINAL SAMPLING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43C0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D9D-4EA9-ADDA-FD5E8D7B58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9D-4EA9-ADDA-FD5E8D7B58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9D-4EA9-ADDA-FD5E8D7B5854}"/>
              </c:ext>
            </c:extLst>
          </c:dPt>
          <c:cat>
            <c:strRef>
              <c:f>'[SARE D Jones Bedding MMI Compost  Compiled xls.xls]SARE D Jones Bedding MMI Compos'!$AF$18:$AF$23</c:f>
              <c:strCache>
                <c:ptCount val="6"/>
                <c:pt idx="0">
                  <c:v>Sawdust</c:v>
                </c:pt>
                <c:pt idx="1">
                  <c:v>A 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'[SARE D Jones Bedding MMI Compost  Compiled xls.xls]SARE D Jones Bedding MMI Compos'!$AG$18:$AG$23</c:f>
              <c:numCache>
                <c:formatCode>General</c:formatCode>
                <c:ptCount val="6"/>
                <c:pt idx="0">
                  <c:v>218.64</c:v>
                </c:pt>
                <c:pt idx="1">
                  <c:v>303.11</c:v>
                </c:pt>
                <c:pt idx="2">
                  <c:v>263.98</c:v>
                </c:pt>
                <c:pt idx="3">
                  <c:v>238.51</c:v>
                </c:pt>
                <c:pt idx="4">
                  <c:v>158.03</c:v>
                </c:pt>
                <c:pt idx="5">
                  <c:v>158.03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0-4AD4-B512-7E9D2F9D8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93454751"/>
        <c:axId val="1393433151"/>
      </c:barChart>
      <c:catAx>
        <c:axId val="139345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93433151"/>
        <c:crosses val="autoZero"/>
        <c:auto val="1"/>
        <c:lblAlgn val="ctr"/>
        <c:lblOffset val="100"/>
        <c:noMultiLvlLbl val="0"/>
      </c:catAx>
      <c:valAx>
        <c:axId val="139343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Phosphorous</a:t>
                </a:r>
                <a:r>
                  <a:rPr lang="en-US" sz="1400" b="1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content (ppm)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c:rich>
          </c:tx>
          <c:layout>
            <c:manualLayout>
              <c:xMode val="edge"/>
              <c:yMode val="edge"/>
              <c:x val="1.1042658863574181E-2"/>
              <c:y val="0.32624571407381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9345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LITTER WET BULK DENSITIES 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AVERAGED</a:t>
            </a:r>
            <a:r>
              <a:rPr lang="en-US" sz="2000" b="1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OVER</a:t>
            </a: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SAMPLINGS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'Densities &amp; Moisture'!$O$27</c:f>
              <c:strCache>
                <c:ptCount val="1"/>
                <c:pt idx="0">
                  <c:v>Wet</c:v>
                </c:pt>
              </c:strCache>
            </c:strRef>
          </c:tx>
          <c:spPr>
            <a:solidFill>
              <a:srgbClr val="843C0C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B3CA-492C-B4F2-10ABC943F48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B3CA-492C-B4F2-10ABC943F4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B3CA-492C-B4F2-10ABC943F487}"/>
              </c:ext>
            </c:extLst>
          </c:dPt>
          <c:cat>
            <c:strRef>
              <c:f>'Densities &amp; Moisture'!$M$28:$M$33</c:f>
              <c:strCache>
                <c:ptCount val="6"/>
                <c:pt idx="0">
                  <c:v>Sawdust</c:v>
                </c:pt>
                <c:pt idx="1">
                  <c:v>A- PM</c:v>
                </c:pt>
                <c:pt idx="2">
                  <c:v>B - PM</c:v>
                </c:pt>
                <c:pt idx="3">
                  <c:v>C - PM</c:v>
                </c:pt>
                <c:pt idx="4">
                  <c:v>Sawdust P2</c:v>
                </c:pt>
                <c:pt idx="5">
                  <c:v>Sawdust P3</c:v>
                </c:pt>
              </c:strCache>
            </c:strRef>
          </c:cat>
          <c:val>
            <c:numRef>
              <c:f>'Densities &amp; Moisture'!$O$28:$O$33</c:f>
              <c:numCache>
                <c:formatCode>0.00</c:formatCode>
                <c:ptCount val="6"/>
                <c:pt idx="0">
                  <c:v>0.79333333333333322</c:v>
                </c:pt>
                <c:pt idx="1">
                  <c:v>0.67955555555555558</c:v>
                </c:pt>
                <c:pt idx="2">
                  <c:v>0.6133333333333334</c:v>
                </c:pt>
                <c:pt idx="3">
                  <c:v>0.69622222222222219</c:v>
                </c:pt>
                <c:pt idx="4">
                  <c:v>0.66148148148148156</c:v>
                </c:pt>
                <c:pt idx="5">
                  <c:v>1.0088888888888887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C-4595-B110-979DF481C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7307520"/>
        <c:axId val="1"/>
      </c:barChart>
      <c:catAx>
        <c:axId val="873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 sz="1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BULK DENSITY (g/cc)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730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1779-9095-5816-34CD-41C7D3E6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BC69B-AA04-42D7-B900-A8B4C529A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A8045-CB00-B70B-08CB-CDE1F52A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BF1-3DF7-D02B-0E6E-E8C099B3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EE66C-22B5-A5DC-CADF-2FDFBD18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1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5C7C-214A-3BE2-8470-69421FA0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19793-B42C-2048-A9F1-88BE679BB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C8E9-BACC-8863-566C-F3AF4C34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CBC5-6280-5ACD-EF70-632FF0C6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A8BE-C175-F312-8F22-2F9EE5C5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AA269-81AD-89E6-30D9-9D89409B5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2B8A3-228F-05D1-650C-7EF0487E4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19A1-FBD8-FF6E-06F8-7DD0E9BE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14808-8B58-BC67-D7C9-67EBC79F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8A3C-8B3F-57CA-1D3C-A6E6240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0E29-3994-7702-B46A-96928657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96F0-C537-8C31-4B73-39B8C7128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FD1A0-F9B8-4F22-FCD9-AC700900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AF22B-1B57-2B4A-693D-AF4B0BA8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D0D95-0E5C-0AD9-19F1-FBD41FD6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34CD-5CA8-DD8B-0710-6C1163A0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64B4-EFBB-3DC9-AA29-AF8702F17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6D056-8C37-5037-8AD4-7041680B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F6130-00EA-1CDA-AAC1-F8899FE0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DAC1-7430-C123-1218-A14D689B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8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E3E5-DD82-6B8E-7D11-3CC5B47F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4C47-931D-9B1C-2ED7-5A9D5420B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0C8F-9BF3-03A1-2455-6847ED4EF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4F7AE-EF2A-C94C-EE61-89B79968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0B33-4966-82B2-CD8A-234E0FFE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188A-B111-AF04-8785-C44C99D2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C7EF-3E54-CF0F-903F-F4183FBB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5F8D-594E-7D39-D13D-F208971F6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CF4A4-5FBC-B42B-B977-9F8DCE2B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1A59D-4BF7-1E70-4D34-99B8BB5BA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7CF8C-38A3-6292-7B46-00006AAD4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FD003-1C67-6BC0-A8BC-C6BA08E8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C8709-52D1-8571-1130-1D694AE2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08B0A-3497-D982-4766-D9CC1D46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6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D5C7-74C4-3F7A-692B-9125E316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8ED2A-71A8-2944-623F-1168FDED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BA304-2BED-825E-8926-E2D6209E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CFF6A-A400-701F-C104-3D5B7BB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3EE1D-968B-DDBB-A67B-F1CD51B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430E0-3E0F-597B-BCC2-00E15A8C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5093-9B4C-BEED-172A-A65278B6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A07A-72E1-084F-FF88-626A9347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2B8C-A714-5751-1BFF-08A1B7B5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1B06F-E774-E6C6-B6B0-072BC8D1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C6F2B-0193-B80C-CCA1-D008D287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4C893-8DC0-5F78-381D-F87512B8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A5583-F936-A063-CD08-6F13AA65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4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545F-946A-0242-BFE4-68B8D1C7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3CD51-0A29-0D07-EFD2-A39C244EC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8F6F0-845C-E5A7-380F-3CC4A8C0C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651F1-CBC4-12DC-CF4E-9E0711BA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EFE44-E717-0529-6261-F78F69FE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1048-49D8-6BA0-7418-FF5C0422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7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B2541-FAAD-C3E6-1C30-46AF66D2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806F-E6E6-C506-4E8C-141B65B6B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B79F-70DC-F508-3799-F9F1AAF4F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2BF9-1973-4352-A3FE-3C95B0A6E718}" type="datetimeFigureOut">
              <a:rPr lang="en-US" smtClean="0"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24C8-10C7-7CE6-85EE-07B6AD0AF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7E986-42BD-B6C7-D9F7-ABC757C6F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3BE4-1A07-42E6-B23C-B910291E9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DB4ABD-D82C-8798-6165-93A85CB4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57" y="0"/>
            <a:ext cx="9162443" cy="68718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202B8-C870-4C35-5BD5-21E8E9BFF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29" y="1810962"/>
            <a:ext cx="7066978" cy="152065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rgbClr val="672F09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PITTMOSS POULTRY LITTER </a:t>
            </a:r>
            <a:br>
              <a:rPr lang="en-US" sz="6600" dirty="0">
                <a:solidFill>
                  <a:srgbClr val="672F09"/>
                </a:solidFill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en-US" sz="6600" dirty="0">
                <a:solidFill>
                  <a:srgbClr val="672F09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GRANT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F762A-533A-BB85-CA43-7A5978E07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29" y="3520442"/>
            <a:ext cx="5254679" cy="582219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Significant Findings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2177C3-F38C-647B-A02E-100FB015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7" y="4958090"/>
            <a:ext cx="1482643" cy="13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12B8B9-0565-7F06-388D-CE9F2D8CB574}"/>
              </a:ext>
            </a:extLst>
          </p:cNvPr>
          <p:cNvSpPr txBox="1">
            <a:spLocks/>
          </p:cNvSpPr>
          <p:nvPr/>
        </p:nvSpPr>
        <p:spPr>
          <a:xfrm>
            <a:off x="662066" y="1816905"/>
            <a:ext cx="7066978" cy="152065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Algerian" panose="04020705040A02060702" pitchFamily="82" charset="0"/>
                <a:cs typeface="Aharoni" panose="02010803020104030203" pitchFamily="2" charset="-79"/>
              </a:rPr>
              <a:t>PITTMOSS POULTRY LITTER </a:t>
            </a:r>
            <a:br>
              <a:rPr lang="en-US" sz="6600" dirty="0"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en-US" sz="6600" dirty="0">
                <a:latin typeface="Algerian" panose="04020705040A02060702" pitchFamily="82" charset="0"/>
                <a:cs typeface="Aharoni" panose="02010803020104030203" pitchFamily="2" charset="-79"/>
              </a:rPr>
              <a:t>GRANT WORK</a:t>
            </a:r>
          </a:p>
        </p:txBody>
      </p:sp>
    </p:spTree>
    <p:extLst>
      <p:ext uri="{BB962C8B-B14F-4D97-AF65-F5344CB8AC3E}">
        <p14:creationId xmlns:p14="http://schemas.microsoft.com/office/powerpoint/2010/main" val="6504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63A8D-E090-7E25-8F99-BACBED2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PHOSPHORUS IN LITTER AT END OF CROPPING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phosphorous retention reduces excess nutrient pollution in sensitive and regulated waterways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9ECE9F-1287-1B2E-7471-18A4F8BCA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832086"/>
              </p:ext>
            </p:extLst>
          </p:nvPr>
        </p:nvGraphicFramePr>
        <p:xfrm>
          <a:off x="4648018" y="640823"/>
          <a:ext cx="6900512" cy="52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71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E4EAA-BCE4-30E6-43FB-A8B22DE0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36" y="640823"/>
            <a:ext cx="3285745" cy="5106834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LITTER BULK DENSITIES OVER ALL SAMPLINGS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PittMoss versions remained dryer except for Sawdust P2, which had more ventilation</a:t>
            </a:r>
            <a:endParaRPr lang="en-US" sz="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FDB49D-6BD5-188C-2C1D-2C2362796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271754"/>
              </p:ext>
            </p:extLst>
          </p:nvPr>
        </p:nvGraphicFramePr>
        <p:xfrm>
          <a:off x="4653976" y="660929"/>
          <a:ext cx="6596501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7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4E7A-CC26-C0A7-BB24-F1E59A24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941"/>
            <a:ext cx="10515600" cy="4291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OBJECTIVES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 the effect of three formulations of PittMoss ROOST to traditional sawdust.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observations while using </a:t>
            </a:r>
            <a:r>
              <a:rPr lang="en-US" sz="25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stacked litter</a:t>
            </a: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methods.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Evaluate the influence on important production factors: </a:t>
            </a:r>
          </a:p>
          <a:p>
            <a:pPr lvl="2">
              <a:lnSpc>
                <a:spcPct val="100000"/>
              </a:lnSpc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production (airborne ammonia, moisture on the bedding surface)</a:t>
            </a:r>
          </a:p>
          <a:p>
            <a:pPr lvl="2">
              <a:lnSpc>
                <a:spcPct val="100000"/>
              </a:lnSpc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sustainable farming (reduced air pollution, sequestration  of nitrogen and phosphorus)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ACB624-9AF7-88ED-17A0-7F9F3BC4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4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STACKED LITTER PROJECT AT DAVE JONES TURKEY FARM</a:t>
            </a:r>
          </a:p>
        </p:txBody>
      </p:sp>
    </p:spTree>
    <p:extLst>
      <p:ext uri="{BB962C8B-B14F-4D97-AF65-F5344CB8AC3E}">
        <p14:creationId xmlns:p14="http://schemas.microsoft.com/office/powerpoint/2010/main" val="30469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069D-2898-F61A-BB52-B488AEF9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4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STACKED LITTER PROJECT AT DAVE JONES TURKEY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4E7A-CC26-C0A7-BB24-F1E59A24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73" y="2232137"/>
            <a:ext cx="4531360" cy="37856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brooding room was divided into four uniform sections.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Bedding was spread (3”) within each quadrant containing one of the four types (Sawdust, PM-A, PM-B, PM-C).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Grew young turkeys for 2 (+/-) weeks.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Observed birds on each bedding and took ammonia gas readings over each bedding and took liter samples.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7A04E-589C-0392-EECE-F06D6B09AC2C}"/>
              </a:ext>
            </a:extLst>
          </p:cNvPr>
          <p:cNvSpPr txBox="1"/>
          <p:nvPr/>
        </p:nvSpPr>
        <p:spPr>
          <a:xfrm>
            <a:off x="6155888" y="2232137"/>
            <a:ext cx="52730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Moved birds to grow-out pens with sawdust bedding and top dress each test quadrant with 1” of the respective bedding and introduced next batch of birds growing again for 2(+/-) weeks.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Repeat with ammonia measurements and litter samplings for a total of 5 sets of birds with new additions of litter (stacked litter).</a:t>
            </a:r>
          </a:p>
          <a:p>
            <a:pPr marL="0" indent="0">
              <a:buNone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 set of birds remain in test pen to full growth with additional final sampling. </a:t>
            </a:r>
          </a:p>
        </p:txBody>
      </p:sp>
    </p:spTree>
    <p:extLst>
      <p:ext uri="{BB962C8B-B14F-4D97-AF65-F5344CB8AC3E}">
        <p14:creationId xmlns:p14="http://schemas.microsoft.com/office/powerpoint/2010/main" val="133159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A5C5-8BC8-AAA8-0FC2-D1F6CF16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470524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SUMMARY OF SOME OF THE MOST SIGNIFICANT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0B12-8540-F2B8-020B-9C74DB02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892988"/>
            <a:ext cx="4648201" cy="15849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absorb more moisture than other bedding materials while remaining dry for increased bird comfort and improved health.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51EC1-5D4F-E248-AC09-719CDB9041CD}"/>
              </a:ext>
            </a:extLst>
          </p:cNvPr>
          <p:cNvSpPr txBox="1"/>
          <p:nvPr/>
        </p:nvSpPr>
        <p:spPr>
          <a:xfrm>
            <a:off x="1203960" y="4902459"/>
            <a:ext cx="440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Capture and sequester nitrogen and phosphorous very effectively, reducing risk of runoff and nutrient loss.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588A6-03DE-EE5B-B4B5-E6ABD73A4688}"/>
              </a:ext>
            </a:extLst>
          </p:cNvPr>
          <p:cNvSpPr txBox="1"/>
          <p:nvPr/>
        </p:nvSpPr>
        <p:spPr>
          <a:xfrm>
            <a:off x="6988380" y="2892988"/>
            <a:ext cx="4582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 ammonia gas emissions and conversion to ammonium when compared to sawdust, increasing bird survivability and growth.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75365-75CD-7B7E-71CC-BC128FA1252E}"/>
              </a:ext>
            </a:extLst>
          </p:cNvPr>
          <p:cNvSpPr txBox="1"/>
          <p:nvPr/>
        </p:nvSpPr>
        <p:spPr>
          <a:xfrm>
            <a:off x="6988380" y="4971664"/>
            <a:ext cx="4582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 a litter bulk density similar to sawdust despite higher moisture holding and nutrient retention ability.</a:t>
            </a:r>
          </a:p>
        </p:txBody>
      </p:sp>
      <p:pic>
        <p:nvPicPr>
          <p:cNvPr id="13" name="Graphic 12" descr="Rooster with solid fill">
            <a:extLst>
              <a:ext uri="{FF2B5EF4-FFF2-40B4-BE49-F238E27FC236}">
                <a16:creationId xmlns:a16="http://schemas.microsoft.com/office/drawing/2014/main" id="{57E75CF7-CD58-04A3-1CA6-998923EB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1880" y="2687591"/>
            <a:ext cx="836500" cy="914400"/>
          </a:xfrm>
          <a:prstGeom prst="rect">
            <a:avLst/>
          </a:prstGeom>
        </p:spPr>
      </p:pic>
      <p:pic>
        <p:nvPicPr>
          <p:cNvPr id="15" name="Graphic 14" descr="Chick with solid fill">
            <a:extLst>
              <a:ext uri="{FF2B5EF4-FFF2-40B4-BE49-F238E27FC236}">
                <a16:creationId xmlns:a16="http://schemas.microsoft.com/office/drawing/2014/main" id="{39CB471D-1F5E-F78C-9150-16D4DD9E7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041" y="2701863"/>
            <a:ext cx="914400" cy="914400"/>
          </a:xfrm>
          <a:prstGeom prst="rect">
            <a:avLst/>
          </a:prstGeom>
        </p:spPr>
      </p:pic>
      <p:pic>
        <p:nvPicPr>
          <p:cNvPr id="21" name="Graphic 20" descr="Open hand with plant with solid fill">
            <a:extLst>
              <a:ext uri="{FF2B5EF4-FFF2-40B4-BE49-F238E27FC236}">
                <a16:creationId xmlns:a16="http://schemas.microsoft.com/office/drawing/2014/main" id="{88E16F82-62E6-6E6E-34CA-1C9D894D3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40" y="4780539"/>
            <a:ext cx="914400" cy="914400"/>
          </a:xfrm>
          <a:prstGeom prst="rect">
            <a:avLst/>
          </a:prstGeom>
        </p:spPr>
      </p:pic>
      <p:pic>
        <p:nvPicPr>
          <p:cNvPr id="23" name="Graphic 22" descr="Scale with solid fill">
            <a:extLst>
              <a:ext uri="{FF2B5EF4-FFF2-40B4-BE49-F238E27FC236}">
                <a16:creationId xmlns:a16="http://schemas.microsoft.com/office/drawing/2014/main" id="{AD9A71A1-33BC-140F-A1FF-BCD4EFCCA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0120" y="4780539"/>
            <a:ext cx="914400" cy="9144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DFC7A6-EC7D-C0A6-FCD7-CE74069E268F}"/>
              </a:ext>
            </a:extLst>
          </p:cNvPr>
          <p:cNvSpPr txBox="1">
            <a:spLocks/>
          </p:cNvSpPr>
          <p:nvPr/>
        </p:nvSpPr>
        <p:spPr>
          <a:xfrm>
            <a:off x="621460" y="2001483"/>
            <a:ext cx="10366580" cy="150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compared to sawdust, </a:t>
            </a:r>
            <a:r>
              <a:rPr lang="en-US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PittMoss ROOST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products:</a:t>
            </a:r>
          </a:p>
        </p:txBody>
      </p:sp>
    </p:spTree>
    <p:extLst>
      <p:ext uri="{BB962C8B-B14F-4D97-AF65-F5344CB8AC3E}">
        <p14:creationId xmlns:p14="http://schemas.microsoft.com/office/powerpoint/2010/main" val="317825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C182A-90E2-8F29-82BB-1D300446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640823"/>
            <a:ext cx="3642786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843C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MOISTURE HOLDING PROPERTIES OF DIFFERENT BEDDING MATERIALS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 moisture retention ability by the bedding means birds stay drier and healthier, even in used bedding</a:t>
            </a:r>
            <a:endParaRPr lang="en-US" sz="5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C2FCAB-5260-B69A-6E12-8D3D0C5D6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966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4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8CE5E-2C08-1189-7EFF-0CF3998EECB7}"/>
              </a:ext>
            </a:extLst>
          </p:cNvPr>
          <p:cNvSpPr/>
          <p:nvPr/>
        </p:nvSpPr>
        <p:spPr>
          <a:xfrm>
            <a:off x="5478291" y="3108960"/>
            <a:ext cx="1003447" cy="3068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E55C1-35EF-7A6A-2746-97F4F7C5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38" y="640822"/>
            <a:ext cx="3647186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MOISTURE OVER ALL SAMPLINGS 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Lower average litter moisture content means birds stay drier and that their feet and feathers stay clean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3B867-D8EB-2BCD-3A6A-AFD387C8B3F1}"/>
              </a:ext>
            </a:extLst>
          </p:cNvPr>
          <p:cNvSpPr/>
          <p:nvPr/>
        </p:nvSpPr>
        <p:spPr>
          <a:xfrm>
            <a:off x="6553200" y="3408892"/>
            <a:ext cx="2773680" cy="2768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7890EF-EFC5-55F5-29F5-939D0A802075}"/>
              </a:ext>
            </a:extLst>
          </p:cNvPr>
          <p:cNvSpPr/>
          <p:nvPr/>
        </p:nvSpPr>
        <p:spPr>
          <a:xfrm>
            <a:off x="9398342" y="1534161"/>
            <a:ext cx="2031658" cy="4642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7AE684-CDC5-BC63-E0AF-6F6D0E096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16492"/>
              </p:ext>
            </p:extLst>
          </p:nvPr>
        </p:nvGraphicFramePr>
        <p:xfrm>
          <a:off x="4648018" y="640823"/>
          <a:ext cx="6900512" cy="553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6DD7BF-AF6E-D747-3C9F-6391CCA37E4B}"/>
              </a:ext>
            </a:extLst>
          </p:cNvPr>
          <p:cNvSpPr txBox="1"/>
          <p:nvPr/>
        </p:nvSpPr>
        <p:spPr>
          <a:xfrm>
            <a:off x="7122160" y="3471863"/>
            <a:ext cx="171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PittMoss ROOST Blends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49453-5424-FBC6-4A44-CB7DE37A70BA}"/>
              </a:ext>
            </a:extLst>
          </p:cNvPr>
          <p:cNvSpPr txBox="1"/>
          <p:nvPr/>
        </p:nvSpPr>
        <p:spPr>
          <a:xfrm>
            <a:off x="5524356" y="3231168"/>
            <a:ext cx="892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Sawdust Only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476A6-2220-B12A-42DA-2522E49E8C1E}"/>
              </a:ext>
            </a:extLst>
          </p:cNvPr>
          <p:cNvSpPr txBox="1"/>
          <p:nvPr/>
        </p:nvSpPr>
        <p:spPr>
          <a:xfrm>
            <a:off x="9426790" y="1837898"/>
            <a:ext cx="1066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Grow-Out Pens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037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1C344-3C7C-78FF-6FE5-0900F467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53" y="953615"/>
            <a:ext cx="3628727" cy="5036496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NITROGEN CAPTURED IN LITTER AT THE END OF CROPPING</a:t>
            </a:r>
            <a:b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Higher nitrogen capture means less runoff to sensitive and regulated waterways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DC319-A85F-BC3D-9238-F12488DFD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9456"/>
              </p:ext>
            </p:extLst>
          </p:nvPr>
        </p:nvGraphicFramePr>
        <p:xfrm>
          <a:off x="4648018" y="766763"/>
          <a:ext cx="690051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07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04648-8D12-4531-713D-005B9168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74" y="640822"/>
            <a:ext cx="3662426" cy="558314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AIR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AMMONIA LEVELS IN RESEARCH PEN AND PRODUCTION PENS</a:t>
            </a:r>
            <a:b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ammonia improves survivability and growth of poults—ammonia damages poultry respiratory tracts</a:t>
            </a:r>
            <a:endParaRPr lang="en-US" sz="2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1F02EB-43ED-1496-E45B-80476129C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288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9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E0B2B-ADB0-FED9-3BDC-3438D51C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75" y="640822"/>
            <a:ext cx="3576717" cy="558314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LITTER AMMONIUM CONTENT IN THE LITTER AT THE END OF  CROPPING</a:t>
            </a:r>
            <a:br>
              <a:rPr lang="en-US" sz="46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can cause contact injuries</a:t>
            </a: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 conversion to ammonium improves survivability and growth of poults</a:t>
            </a:r>
            <a:endParaRPr lang="en-US" sz="4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526DD1-42F5-5594-E006-6D3B47B6E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73292"/>
              </p:ext>
            </p:extLst>
          </p:nvPr>
        </p:nvGraphicFramePr>
        <p:xfrm>
          <a:off x="4531808" y="640822"/>
          <a:ext cx="7016722" cy="5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36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587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Lato</vt:lpstr>
      <vt:lpstr>Office Theme</vt:lpstr>
      <vt:lpstr>PITTMOSS POULTRY LITTER  GRANT WORK</vt:lpstr>
      <vt:lpstr>STACKED LITTER PROJECT AT DAVE JONES TURKEY FARM</vt:lpstr>
      <vt:lpstr>STACKED LITTER PROJECT AT DAVE JONES TURKEY FARM</vt:lpstr>
      <vt:lpstr>SUMMARY OF SOME OF THE MOST SIGNIFICANT OBSERVATIONS</vt:lpstr>
      <vt:lpstr>MOISTURE HOLDING PROPERTIES OF DIFFERENT BEDDING MATERIALS  Higher moisture retention ability by the bedding means birds stay drier and healthier, even in used bedding</vt:lpstr>
      <vt:lpstr>AVERAGE MOISTURE OVER ALL SAMPLINGS   Lower average litter moisture content means birds stay drier and that their feet and feathers stay clean</vt:lpstr>
      <vt:lpstr>TOTAL NITROGEN CAPTURED IN LITTER AT THE END OF CROPPING  Higher nitrogen capture means less runoff to sensitive and regulated waterways</vt:lpstr>
      <vt:lpstr>AVERAGE AIR AMMONIA LEVELS IN RESEARCH PEN AND PRODUCTION PENS  Less ammonia improves survivability and growth of poults—ammonia damages poultry respiratory tracts</vt:lpstr>
      <vt:lpstr>LITTER AMMONIUM CONTENT IN THE LITTER AT THE END OF  CROPPING  Ammonium can cause contact injuries  Less conversion to ammonium improves survivability and growth of poults</vt:lpstr>
      <vt:lpstr>PHOSPHORUS IN LITTER AT END OF CROPPING  Increased phosphorous retention reduces excess nutrient pollution in sensitive and regulated waterways</vt:lpstr>
      <vt:lpstr>AVERAGE LITTER BULK DENSITIES OVER ALL SAMPLINGS  PittMoss versions remained dryer except for Sawdust P2, which had more ventilation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PITTMOSS POULTRY LITTER SARE GRANT WORK</dc:title>
  <dc:creator>Charles Bethke</dc:creator>
  <cp:lastModifiedBy>Mary Deemer</cp:lastModifiedBy>
  <cp:revision>6</cp:revision>
  <dcterms:created xsi:type="dcterms:W3CDTF">2023-05-29T10:24:27Z</dcterms:created>
  <dcterms:modified xsi:type="dcterms:W3CDTF">2023-06-26T15:40:35Z</dcterms:modified>
</cp:coreProperties>
</file>