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57" r:id="rId3"/>
    <p:sldId id="1728" r:id="rId4"/>
    <p:sldId id="1711" r:id="rId5"/>
    <p:sldId id="1730" r:id="rId6"/>
    <p:sldId id="1716" r:id="rId7"/>
    <p:sldId id="1752" r:id="rId8"/>
    <p:sldId id="1753" r:id="rId9"/>
    <p:sldId id="1754" r:id="rId10"/>
    <p:sldId id="1717" r:id="rId11"/>
    <p:sldId id="1756" r:id="rId12"/>
    <p:sldId id="1749" r:id="rId13"/>
    <p:sldId id="175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4199" autoAdjust="0"/>
  </p:normalViewPr>
  <p:slideViewPr>
    <p:cSldViewPr snapToGrid="0">
      <p:cViewPr varScale="1">
        <p:scale>
          <a:sx n="73" d="100"/>
          <a:sy n="73" d="100"/>
        </p:scale>
        <p:origin x="10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B4BBE-D9D1-4A68-92C2-30A92A46225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A4049-8280-4403-8233-8EAF07BD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44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need to re-</a:t>
            </a:r>
            <a:r>
              <a:rPr lang="en-US" dirty="0" err="1"/>
              <a:t>introcue</a:t>
            </a:r>
            <a:r>
              <a:rPr lang="en-US" dirty="0"/>
              <a:t> or title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90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Blue- how long crop can coexist yield reduction </a:t>
            </a:r>
          </a:p>
          <a:p>
            <a:r>
              <a:rPr lang="en-US" dirty="0"/>
              <a:t>Red- how long crops must remain weed free to  maintain high yields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3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where/what Towne Harvest 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09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1965A-7864-4278-B4CB-432BA6736A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CEF2B-AA5E-414C-62AD-069780ECE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06BBD6-102B-9148-EB25-9F853D8FF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AF647-CED3-109B-1396-01EE32152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2603-74F1-43BA-A0EE-1115B073009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F7631-B4DD-2C4A-7A12-AED0E5858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B6E60-E6E3-20C6-9383-4D3B9474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511C-4240-4649-9ABF-F52F3A1C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9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9A9B-2C02-C60F-1210-7FEABEB3C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85100-7C5C-7231-310C-59EBE839B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EB463-DF8C-18EA-65FB-D005B4CA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2603-74F1-43BA-A0EE-1115B073009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F6AC0-85BA-EEFF-B9D2-C4916EB18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BD8F4-4310-E6F5-83DE-E538CA31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511C-4240-4649-9ABF-F52F3A1C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0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5FAD37-20FF-31DF-C9D6-7D31D529E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F323D8-756F-E539-659E-4F2FF9B3E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D4FAB-2A6A-2B19-041C-BB3774DF0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2603-74F1-43BA-A0EE-1115B073009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3FDD8-33F2-3CFB-FF1F-F0A374E17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7192C-3AAE-87CC-CDE6-E956BF52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511C-4240-4649-9ABF-F52F3A1C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31E78-4BE5-D165-2285-BB6F67765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A7CE4-9E39-16CB-1AD3-06C254195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BDB74-8589-BCC0-7C5A-F56B45A0B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2603-74F1-43BA-A0EE-1115B073009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22662-2161-79CD-062B-E5934C0B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EDD6C-91F2-0E72-A1D9-D293332D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511C-4240-4649-9ABF-F52F3A1C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5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6CD2C-18A4-74CD-C506-215FD50D1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81764-994A-D712-3D4A-E5C6E3FA6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E5434-CEF4-9627-4242-0DFC4D068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2603-74F1-43BA-A0EE-1115B073009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5D5B-187E-F4F1-D90C-B7183B236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EB50E-3494-1942-B995-18F08C4B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511C-4240-4649-9ABF-F52F3A1C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1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CDD5-1B5D-98BE-085D-BDB6B6E6B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D6F9E-1DC6-1EEF-6A0E-8568C6ED9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CC6C4-042A-E091-2A1C-49ADE9D95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2BBA4-CA10-10F1-457C-8EC6C107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2603-74F1-43BA-A0EE-1115B073009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EB848-26C6-6766-315C-76BE9489D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28223-7858-AB81-1E63-678098E7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511C-4240-4649-9ABF-F52F3A1C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7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18980-87B0-FCF2-15EB-2C632F4A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951D9-A0AF-F46E-AFE1-3C2CE9AB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0F733-3F57-E43D-06BF-B88433B95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C95EB5-C947-2B57-C8C2-D02CFF045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282975-B1C2-66EC-993E-5B46CD1DE6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0C759-BDFB-3CA7-6488-E61D15A9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2603-74F1-43BA-A0EE-1115B073009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2EAB48-D7E2-1E7C-522E-FB3FCE971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31CD67-C3C7-B1A1-5800-FE6AA495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511C-4240-4649-9ABF-F52F3A1C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4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D00C-ABFC-C215-D6CE-F1A221D0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60B97-7CE9-C13C-E408-2E3765BDF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2603-74F1-43BA-A0EE-1115B073009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48FE2-A2C4-FB1E-1487-60852B66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2AF2E-29E2-7117-5901-805BA10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511C-4240-4649-9ABF-F52F3A1C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BD9E0E-A3F2-F182-3A8A-AA0105F7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2603-74F1-43BA-A0EE-1115B073009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0D533-EAC4-B10D-298C-1443E7D3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3BE95-C6BB-7190-8F41-1353D1AF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511C-4240-4649-9ABF-F52F3A1C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82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6D4A4-1772-36D1-8542-2007416D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E053B-08A5-B0DA-7A39-58DDCDC85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DB130-A677-56D6-7659-208CD944B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95C7B-84BD-F85E-5E34-9165A62E6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2603-74F1-43BA-A0EE-1115B073009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0C574-9923-BEE5-CD4B-A5CA4FF1F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1245E-4EF4-D518-F4A9-9491A43F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511C-4240-4649-9ABF-F52F3A1C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3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DE36-DD16-B778-8281-D80FC63CA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60398-B82C-0BC8-C6B2-3C22B3A740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472B4-D2B3-E97B-6CDD-E2C26D79B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54293-06A8-F521-7D5B-EC21768B5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2603-74F1-43BA-A0EE-1115B073009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AA5F1-DF9F-718F-DC9A-5EBA68DE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AE53B-A574-3E3E-B3B5-1B89FEBF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511C-4240-4649-9ABF-F52F3A1C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94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1DA4BF-4F46-E1E8-D3C6-C83A6D69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CE6B3-5228-A0B8-8C53-96FC7B6A4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8F0F8-D6B2-B1EB-C439-7FA76B282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02603-74F1-43BA-A0EE-1115B073009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8E84-B4DD-37A6-8C32-F2ECAA3F3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5F54D-14F5-41DA-E3BD-675AB097D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4511C-4240-4649-9ABF-F52F3A1C7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3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45A75-00C1-45F7-AA6E-30271C4DB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389" y="669577"/>
            <a:ext cx="4514001" cy="3566160"/>
          </a:xfrm>
        </p:spPr>
        <p:txBody>
          <a:bodyPr anchor="b">
            <a:normAutofit fontScale="90000"/>
          </a:bodyPr>
          <a:lstStyle/>
          <a:p>
            <a:r>
              <a:rPr lang="en-US" sz="4200" b="1" dirty="0"/>
              <a:t>System Thinking in my Research: </a:t>
            </a:r>
            <a:br>
              <a:rPr lang="en-US" sz="4200" b="1" dirty="0"/>
            </a:br>
            <a:r>
              <a:rPr lang="en-US" sz="4200" dirty="0"/>
              <a:t>Carrots as a Model for Increasing the Sustainability of Vegetable Farms in Montana  </a:t>
            </a:r>
          </a:p>
        </p:txBody>
      </p:sp>
      <p:pic>
        <p:nvPicPr>
          <p:cNvPr id="1026" name="Picture 2" descr="Rows of green plants&#10;&#10;Description automatically generated with low confidence">
            <a:extLst>
              <a:ext uri="{FF2B5EF4-FFF2-40B4-BE49-F238E27FC236}">
                <a16:creationId xmlns:a16="http://schemas.microsoft.com/office/drawing/2014/main" id="{365DD166-5AF8-4D99-905F-B9E710C8F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r="19295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3B7A35-0F3C-2F06-695F-8C3A45CEF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6721"/>
            <a:ext cx="1702676" cy="157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63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DA8E1-BD57-45BC-8D18-4C7ED9333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377" y="1364521"/>
            <a:ext cx="6894576" cy="3483864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Value added products: raw products that are enhanced to increase their market value</a:t>
            </a:r>
          </a:p>
          <a:p>
            <a:r>
              <a:rPr lang="en-US" sz="3200" dirty="0"/>
              <a:t>Local companies will provide information on</a:t>
            </a:r>
          </a:p>
          <a:p>
            <a:pPr lvl="1">
              <a:buSzPct val="75000"/>
            </a:pPr>
            <a:r>
              <a:rPr lang="en-US" sz="3200" dirty="0"/>
              <a:t>Potential value-added products for carrots</a:t>
            </a:r>
          </a:p>
          <a:p>
            <a:pPr lvl="1">
              <a:buSzPct val="75000"/>
            </a:pPr>
            <a:r>
              <a:rPr lang="en-US" sz="3200" dirty="0"/>
              <a:t>Estimation of labor costs </a:t>
            </a:r>
          </a:p>
          <a:p>
            <a:pPr lvl="1">
              <a:buSzPct val="75000"/>
            </a:pPr>
            <a:r>
              <a:rPr lang="en-US" sz="3200" dirty="0"/>
              <a:t>Price “ugly” produce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FEEB9-F7FE-4223-B919-FBC9CE54A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336" y="329183"/>
            <a:ext cx="3639224" cy="3429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AE12B-141D-4C4F-ABC0-69A146892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40" y="4398113"/>
            <a:ext cx="3995928" cy="15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01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93D06-7E84-43D0-E4BF-20226D9D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157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Step further… thinking more of resiliency in the long term</a:t>
            </a:r>
          </a:p>
        </p:txBody>
      </p:sp>
    </p:spTree>
    <p:extLst>
      <p:ext uri="{BB962C8B-B14F-4D97-AF65-F5344CB8AC3E}">
        <p14:creationId xmlns:p14="http://schemas.microsoft.com/office/powerpoint/2010/main" val="2821024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11496-ED13-03D3-3356-41A902B86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How will the Critical Period of Weed Control change with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3D5DA-16E3-10E6-46A2-E76D19E4E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Greenhouse experiment in elevated and ambient CO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</p:txBody>
      </p:sp>
      <p:pic>
        <p:nvPicPr>
          <p:cNvPr id="7" name="Picture 6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ADB9CD6F-BA19-A3DD-51BC-96D700872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4" r="-1" b="383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0771E-9616-CB07-24B0-F46E869D254F}"/>
              </a:ext>
            </a:extLst>
          </p:cNvPr>
          <p:cNvSpPr txBox="1"/>
          <p:nvPr/>
        </p:nvSpPr>
        <p:spPr>
          <a:xfrm>
            <a:off x="7962507" y="6341807"/>
            <a:ext cx="16092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Kevin Sheridan</a:t>
            </a:r>
          </a:p>
        </p:txBody>
      </p:sp>
    </p:spTree>
    <p:extLst>
      <p:ext uri="{BB962C8B-B14F-4D97-AF65-F5344CB8AC3E}">
        <p14:creationId xmlns:p14="http://schemas.microsoft.com/office/powerpoint/2010/main" val="1957798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B7127-83D8-9C35-8DD8-6C27C4F94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3724"/>
            <a:ext cx="10515600" cy="487055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other things can you think of that could be incorporated into this system?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other nodes could we connect?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91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7BF6-1A31-1649-9C9D-6D3ED2F2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1284F-0491-81F4-7309-FDD1A2AF2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49D40D-95C3-60EF-03A5-BB232C224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66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3225F-0D54-4230-83D5-946BE25DE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088136"/>
            <a:ext cx="3429000" cy="17190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i="1" kern="1200" dirty="0">
                <a:latin typeface="+mj-lt"/>
                <a:ea typeface="+mj-ea"/>
                <a:cs typeface="+mj-cs"/>
              </a:rPr>
              <a:t>Defining the critical period of weed control</a:t>
            </a:r>
            <a:br>
              <a:rPr lang="en-US" sz="2600" kern="1200" dirty="0">
                <a:latin typeface="+mj-lt"/>
                <a:ea typeface="+mj-ea"/>
                <a:cs typeface="+mj-cs"/>
              </a:rPr>
            </a:br>
            <a:endParaRPr lang="en-US" sz="2600" i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6CE22-AEEC-46F7-B27A-719F8F49A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The period in which weed removal is necessary to avoid yield and economic loss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45014FA-22FE-47CD-B4B1-CA4F1B948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59" y="1067934"/>
            <a:ext cx="7501826" cy="44073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66842A-D44B-42E3-AF63-AA542E5DA5C8}"/>
              </a:ext>
            </a:extLst>
          </p:cNvPr>
          <p:cNvSpPr/>
          <p:nvPr/>
        </p:nvSpPr>
        <p:spPr>
          <a:xfrm>
            <a:off x="5483200" y="1359789"/>
            <a:ext cx="6508860" cy="315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BBDB53C-9FD2-4A4B-AD1A-8853402C072D}"/>
              </a:ext>
            </a:extLst>
          </p:cNvPr>
          <p:cNvSpPr/>
          <p:nvPr/>
        </p:nvSpPr>
        <p:spPr>
          <a:xfrm>
            <a:off x="5492725" y="1441662"/>
            <a:ext cx="6238875" cy="2764999"/>
          </a:xfrm>
          <a:custGeom>
            <a:avLst/>
            <a:gdLst>
              <a:gd name="connsiteX0" fmla="*/ 0 w 6238875"/>
              <a:gd name="connsiteY0" fmla="*/ 2749 h 2764999"/>
              <a:gd name="connsiteX1" fmla="*/ 447675 w 6238875"/>
              <a:gd name="connsiteY1" fmla="*/ 2749 h 2764999"/>
              <a:gd name="connsiteX2" fmla="*/ 838200 w 6238875"/>
              <a:gd name="connsiteY2" fmla="*/ 31324 h 2764999"/>
              <a:gd name="connsiteX3" fmla="*/ 1362075 w 6238875"/>
              <a:gd name="connsiteY3" fmla="*/ 107524 h 2764999"/>
              <a:gd name="connsiteX4" fmla="*/ 1714500 w 6238875"/>
              <a:gd name="connsiteY4" fmla="*/ 269449 h 2764999"/>
              <a:gd name="connsiteX5" fmla="*/ 2057400 w 6238875"/>
              <a:gd name="connsiteY5" fmla="*/ 574249 h 2764999"/>
              <a:gd name="connsiteX6" fmla="*/ 2419350 w 6238875"/>
              <a:gd name="connsiteY6" fmla="*/ 1098124 h 2764999"/>
              <a:gd name="connsiteX7" fmla="*/ 2781300 w 6238875"/>
              <a:gd name="connsiteY7" fmla="*/ 1783924 h 2764999"/>
              <a:gd name="connsiteX8" fmla="*/ 3314700 w 6238875"/>
              <a:gd name="connsiteY8" fmla="*/ 2422099 h 2764999"/>
              <a:gd name="connsiteX9" fmla="*/ 3676650 w 6238875"/>
              <a:gd name="connsiteY9" fmla="*/ 2622124 h 2764999"/>
              <a:gd name="connsiteX10" fmla="*/ 4143375 w 6238875"/>
              <a:gd name="connsiteY10" fmla="*/ 2726899 h 2764999"/>
              <a:gd name="connsiteX11" fmla="*/ 6238875 w 6238875"/>
              <a:gd name="connsiteY11" fmla="*/ 2764999 h 276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38875" h="2764999">
                <a:moveTo>
                  <a:pt x="0" y="2749"/>
                </a:moveTo>
                <a:cubicBezTo>
                  <a:pt x="153987" y="368"/>
                  <a:pt x="307975" y="-2013"/>
                  <a:pt x="447675" y="2749"/>
                </a:cubicBezTo>
                <a:cubicBezTo>
                  <a:pt x="587375" y="7511"/>
                  <a:pt x="685800" y="13862"/>
                  <a:pt x="838200" y="31324"/>
                </a:cubicBezTo>
                <a:cubicBezTo>
                  <a:pt x="990600" y="48786"/>
                  <a:pt x="1216025" y="67837"/>
                  <a:pt x="1362075" y="107524"/>
                </a:cubicBezTo>
                <a:cubicBezTo>
                  <a:pt x="1508125" y="147212"/>
                  <a:pt x="1598613" y="191662"/>
                  <a:pt x="1714500" y="269449"/>
                </a:cubicBezTo>
                <a:cubicBezTo>
                  <a:pt x="1830387" y="347236"/>
                  <a:pt x="1939925" y="436137"/>
                  <a:pt x="2057400" y="574249"/>
                </a:cubicBezTo>
                <a:cubicBezTo>
                  <a:pt x="2174875" y="712362"/>
                  <a:pt x="2298700" y="896512"/>
                  <a:pt x="2419350" y="1098124"/>
                </a:cubicBezTo>
                <a:cubicBezTo>
                  <a:pt x="2540000" y="1299736"/>
                  <a:pt x="2632075" y="1563262"/>
                  <a:pt x="2781300" y="1783924"/>
                </a:cubicBezTo>
                <a:cubicBezTo>
                  <a:pt x="2930525" y="2004586"/>
                  <a:pt x="3165475" y="2282399"/>
                  <a:pt x="3314700" y="2422099"/>
                </a:cubicBezTo>
                <a:cubicBezTo>
                  <a:pt x="3463925" y="2561799"/>
                  <a:pt x="3538538" y="2571324"/>
                  <a:pt x="3676650" y="2622124"/>
                </a:cubicBezTo>
                <a:cubicBezTo>
                  <a:pt x="3814762" y="2672924"/>
                  <a:pt x="3716338" y="2703087"/>
                  <a:pt x="4143375" y="2726899"/>
                </a:cubicBezTo>
                <a:cubicBezTo>
                  <a:pt x="4570412" y="2750711"/>
                  <a:pt x="5404643" y="2757855"/>
                  <a:pt x="6238875" y="2764999"/>
                </a:cubicBezTo>
              </a:path>
            </a:pathLst>
          </a:cu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14CFD42-86FD-420C-AC4B-30472FDDA8FF}"/>
              </a:ext>
            </a:extLst>
          </p:cNvPr>
          <p:cNvSpPr/>
          <p:nvPr/>
        </p:nvSpPr>
        <p:spPr>
          <a:xfrm>
            <a:off x="5515894" y="1407357"/>
            <a:ext cx="6219825" cy="3065098"/>
          </a:xfrm>
          <a:custGeom>
            <a:avLst/>
            <a:gdLst>
              <a:gd name="connsiteX0" fmla="*/ 0 w 6219825"/>
              <a:gd name="connsiteY0" fmla="*/ 2760057 h 2760876"/>
              <a:gd name="connsiteX1" fmla="*/ 552450 w 6219825"/>
              <a:gd name="connsiteY1" fmla="*/ 2741007 h 2760876"/>
              <a:gd name="connsiteX2" fmla="*/ 762000 w 6219825"/>
              <a:gd name="connsiteY2" fmla="*/ 2626707 h 2760876"/>
              <a:gd name="connsiteX3" fmla="*/ 1009650 w 6219825"/>
              <a:gd name="connsiteY3" fmla="*/ 2360007 h 2760876"/>
              <a:gd name="connsiteX4" fmla="*/ 1333500 w 6219825"/>
              <a:gd name="connsiteY4" fmla="*/ 1836132 h 2760876"/>
              <a:gd name="connsiteX5" fmla="*/ 1724025 w 6219825"/>
              <a:gd name="connsiteY5" fmla="*/ 1159857 h 2760876"/>
              <a:gd name="connsiteX6" fmla="*/ 1943100 w 6219825"/>
              <a:gd name="connsiteY6" fmla="*/ 807432 h 2760876"/>
              <a:gd name="connsiteX7" fmla="*/ 2181225 w 6219825"/>
              <a:gd name="connsiteY7" fmla="*/ 578832 h 2760876"/>
              <a:gd name="connsiteX8" fmla="*/ 2676525 w 6219825"/>
              <a:gd name="connsiteY8" fmla="*/ 235932 h 2760876"/>
              <a:gd name="connsiteX9" fmla="*/ 3190875 w 6219825"/>
              <a:gd name="connsiteY9" fmla="*/ 83532 h 2760876"/>
              <a:gd name="connsiteX10" fmla="*/ 4629150 w 6219825"/>
              <a:gd name="connsiteY10" fmla="*/ 7332 h 2760876"/>
              <a:gd name="connsiteX11" fmla="*/ 6219825 w 6219825"/>
              <a:gd name="connsiteY11" fmla="*/ 7332 h 2760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19825" h="2760876">
                <a:moveTo>
                  <a:pt x="0" y="2760057"/>
                </a:moveTo>
                <a:cubicBezTo>
                  <a:pt x="212725" y="2761644"/>
                  <a:pt x="425450" y="2763232"/>
                  <a:pt x="552450" y="2741007"/>
                </a:cubicBezTo>
                <a:cubicBezTo>
                  <a:pt x="679450" y="2718782"/>
                  <a:pt x="685800" y="2690207"/>
                  <a:pt x="762000" y="2626707"/>
                </a:cubicBezTo>
                <a:cubicBezTo>
                  <a:pt x="838200" y="2563207"/>
                  <a:pt x="914400" y="2491769"/>
                  <a:pt x="1009650" y="2360007"/>
                </a:cubicBezTo>
                <a:cubicBezTo>
                  <a:pt x="1104900" y="2228245"/>
                  <a:pt x="1214438" y="2036157"/>
                  <a:pt x="1333500" y="1836132"/>
                </a:cubicBezTo>
                <a:cubicBezTo>
                  <a:pt x="1452563" y="1636107"/>
                  <a:pt x="1622425" y="1331307"/>
                  <a:pt x="1724025" y="1159857"/>
                </a:cubicBezTo>
                <a:cubicBezTo>
                  <a:pt x="1825625" y="988407"/>
                  <a:pt x="1866900" y="904269"/>
                  <a:pt x="1943100" y="807432"/>
                </a:cubicBezTo>
                <a:cubicBezTo>
                  <a:pt x="2019300" y="710595"/>
                  <a:pt x="2058988" y="674082"/>
                  <a:pt x="2181225" y="578832"/>
                </a:cubicBezTo>
                <a:cubicBezTo>
                  <a:pt x="2303463" y="483582"/>
                  <a:pt x="2508250" y="318482"/>
                  <a:pt x="2676525" y="235932"/>
                </a:cubicBezTo>
                <a:cubicBezTo>
                  <a:pt x="2844800" y="153382"/>
                  <a:pt x="2865438" y="121632"/>
                  <a:pt x="3190875" y="83532"/>
                </a:cubicBezTo>
                <a:cubicBezTo>
                  <a:pt x="3516312" y="45432"/>
                  <a:pt x="4124325" y="20032"/>
                  <a:pt x="4629150" y="7332"/>
                </a:cubicBezTo>
                <a:cubicBezTo>
                  <a:pt x="5133975" y="-5368"/>
                  <a:pt x="5676900" y="982"/>
                  <a:pt x="6219825" y="7332"/>
                </a:cubicBezTo>
              </a:path>
            </a:pathLst>
          </a:cu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40AE1C-1152-4758-AAD6-B25BB9E0F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729"/>
          <a:stretch/>
        </p:blipFill>
        <p:spPr>
          <a:xfrm>
            <a:off x="8843266" y="1636458"/>
            <a:ext cx="3017782" cy="976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E7196-7563-45BD-BBDC-F882D00730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53973"/>
          <a:stretch/>
        </p:blipFill>
        <p:spPr>
          <a:xfrm>
            <a:off x="8890794" y="2760597"/>
            <a:ext cx="3017782" cy="108873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DF4FCEE-8CE9-48B2-9AB9-DA8D264F45B1}"/>
              </a:ext>
            </a:extLst>
          </p:cNvPr>
          <p:cNvGrpSpPr/>
          <p:nvPr/>
        </p:nvGrpSpPr>
        <p:grpSpPr>
          <a:xfrm>
            <a:off x="6673645" y="611131"/>
            <a:ext cx="2063985" cy="3901433"/>
            <a:chOff x="6673645" y="611131"/>
            <a:chExt cx="2063985" cy="390143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D32082-F229-42C8-A83D-E5DEF0EE0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3645" y="752475"/>
              <a:ext cx="21425" cy="3753157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EF39FFB-F958-4A12-B872-E6F18AA29919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8737630" y="752475"/>
              <a:ext cx="0" cy="3760089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6A44AE-3A85-4CF8-A949-D42B4787506B}"/>
                </a:ext>
              </a:extLst>
            </p:cNvPr>
            <p:cNvCxnSpPr/>
            <p:nvPr/>
          </p:nvCxnSpPr>
          <p:spPr>
            <a:xfrm>
              <a:off x="6765333" y="1356085"/>
              <a:ext cx="1879523" cy="0"/>
            </a:xfrm>
            <a:prstGeom prst="line">
              <a:avLst/>
            </a:prstGeom>
            <a:ln w="28575"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A982BE-56C4-4C2C-9ACF-C59077DCCB0D}"/>
                </a:ext>
              </a:extLst>
            </p:cNvPr>
            <p:cNvSpPr txBox="1"/>
            <p:nvPr/>
          </p:nvSpPr>
          <p:spPr>
            <a:xfrm>
              <a:off x="6695070" y="611131"/>
              <a:ext cx="19819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Critical period of weed 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93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B4FA9-CD09-4423-ACC5-C6EB3B70A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00654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000" i="1" dirty="0"/>
              <a:t>Experimental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9A9ED-7368-42C2-958D-F44D5898F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/>
              <a:t>Townes Harvest Garden, MSU </a:t>
            </a:r>
          </a:p>
          <a:p>
            <a:r>
              <a:rPr lang="en-US" sz="2400" dirty="0"/>
              <a:t>9 treatments: </a:t>
            </a:r>
          </a:p>
          <a:p>
            <a:pPr lvl="1"/>
            <a:r>
              <a:rPr lang="en-US" dirty="0"/>
              <a:t>Weedy up to the 2, 4 ,10 leaf stage</a:t>
            </a:r>
          </a:p>
          <a:p>
            <a:pPr lvl="1"/>
            <a:r>
              <a:rPr lang="en-US" dirty="0"/>
              <a:t>Weed free up to the 2, 4, 10 leaf stage</a:t>
            </a:r>
          </a:p>
          <a:p>
            <a:pPr lvl="1"/>
            <a:r>
              <a:rPr lang="en-US" dirty="0"/>
              <a:t>Weedy season long</a:t>
            </a:r>
          </a:p>
          <a:p>
            <a:pPr lvl="1"/>
            <a:r>
              <a:rPr lang="en-US" dirty="0"/>
              <a:t>Weed free season long</a:t>
            </a:r>
          </a:p>
          <a:p>
            <a:endParaRPr lang="en-US" sz="2000" dirty="0"/>
          </a:p>
          <a:p>
            <a:pPr marL="2743200" lvl="6" indent="0">
              <a:buNone/>
            </a:pPr>
            <a:endParaRPr lang="en-US" sz="2000" dirty="0"/>
          </a:p>
          <a:p>
            <a:pPr lvl="5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99DA54B-894A-4715-A9EF-4501E8DAF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r="12452"/>
          <a:stretch/>
        </p:blipFill>
        <p:spPr bwMode="auto">
          <a:xfrm>
            <a:off x="5648762" y="10"/>
            <a:ext cx="654171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8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02D1-1A26-9618-AD75-518D553B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1F05E7-0B59-0A35-2044-D6E4A3162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227"/>
          <a:stretch/>
        </p:blipFill>
        <p:spPr>
          <a:xfrm>
            <a:off x="838200" y="288896"/>
            <a:ext cx="10709787" cy="639618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4866154-A507-001B-7552-9D5AFAFAF119}"/>
              </a:ext>
            </a:extLst>
          </p:cNvPr>
          <p:cNvSpPr/>
          <p:nvPr/>
        </p:nvSpPr>
        <p:spPr>
          <a:xfrm>
            <a:off x="4793226" y="1917290"/>
            <a:ext cx="2123768" cy="132556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34BD4-E9CA-4C78-93E5-C12A03F7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FE4D4-A862-8EB4-071A-75BA8CC21C76}"/>
              </a:ext>
            </a:extLst>
          </p:cNvPr>
          <p:cNvSpPr txBox="1"/>
          <p:nvPr/>
        </p:nvSpPr>
        <p:spPr>
          <a:xfrm>
            <a:off x="10899646" y="6576901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Gardener’s Path </a:t>
            </a:r>
          </a:p>
        </p:txBody>
      </p:sp>
      <p:pic>
        <p:nvPicPr>
          <p:cNvPr id="1026" name="Picture 2" descr="9 Causes of Deformed Carrots: How to Identify and Prevent Them">
            <a:extLst>
              <a:ext uri="{FF2B5EF4-FFF2-40B4-BE49-F238E27FC236}">
                <a16:creationId xmlns:a16="http://schemas.microsoft.com/office/drawing/2014/main" id="{AE4B3F59-F4E5-46E3-B177-AFADF86FB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47" y="183396"/>
            <a:ext cx="9742899" cy="649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279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687C48-A616-873C-8FFE-02F6B16DA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48" y="361336"/>
            <a:ext cx="9941504" cy="613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93D06-7E84-43D0-E4BF-20226D9D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157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Is this increasing resiliency from a systems perspective???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4800" b="1" dirty="0"/>
              <a:t>We can think bigger!!!</a:t>
            </a:r>
          </a:p>
        </p:txBody>
      </p:sp>
    </p:spTree>
    <p:extLst>
      <p:ext uri="{BB962C8B-B14F-4D97-AF65-F5344CB8AC3E}">
        <p14:creationId xmlns:p14="http://schemas.microsoft.com/office/powerpoint/2010/main" val="318094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929EAB-82F4-6592-D8DF-62BB3E4EF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89" y="0"/>
            <a:ext cx="11095021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31BD0D-B4FA-7F64-59B1-CBD60C775203}"/>
              </a:ext>
            </a:extLst>
          </p:cNvPr>
          <p:cNvSpPr txBox="1"/>
          <p:nvPr/>
        </p:nvSpPr>
        <p:spPr>
          <a:xfrm>
            <a:off x="4527756" y="117987"/>
            <a:ext cx="37018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Carrot Sugar Content</a:t>
            </a:r>
          </a:p>
        </p:txBody>
      </p:sp>
    </p:spTree>
    <p:extLst>
      <p:ext uri="{BB962C8B-B14F-4D97-AF65-F5344CB8AC3E}">
        <p14:creationId xmlns:p14="http://schemas.microsoft.com/office/powerpoint/2010/main" val="1394705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3367</TotalTime>
  <Words>239</Words>
  <Application>Microsoft Office PowerPoint</Application>
  <PresentationFormat>Widescreen</PresentationFormat>
  <Paragraphs>34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System Thinking in my Research:  Carrots as a Model for Increasing the Sustainability of Vegetable Farms in Montana  </vt:lpstr>
      <vt:lpstr>PowerPoint Presentation</vt:lpstr>
      <vt:lpstr>Defining the critical period of weed control </vt:lpstr>
      <vt:lpstr>Experimental Design</vt:lpstr>
      <vt:lpstr>PowerPoint Presentation</vt:lpstr>
      <vt:lpstr>PowerPoint Presentation</vt:lpstr>
      <vt:lpstr>PowerPoint Presentation</vt:lpstr>
      <vt:lpstr>Is this increasing resiliency from a systems perspective???  We can think bigger!!!</vt:lpstr>
      <vt:lpstr>PowerPoint Presentation</vt:lpstr>
      <vt:lpstr>PowerPoint Presentation</vt:lpstr>
      <vt:lpstr>Step further… thinking more of resiliency in the long term</vt:lpstr>
      <vt:lpstr>How will the Critical Period of Weed Control change with climate change?</vt:lpstr>
      <vt:lpstr>What other things can you think of that could be incorporated into this system?   What other nodes could we connect?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Kubinski, Emma</dc:creator>
  <cp:lastModifiedBy>Kubinski, Emma</cp:lastModifiedBy>
  <cp:revision>7</cp:revision>
  <dcterms:created xsi:type="dcterms:W3CDTF">2023-01-25T22:58:55Z</dcterms:created>
  <dcterms:modified xsi:type="dcterms:W3CDTF">2023-06-29T18:02:06Z</dcterms:modified>
</cp:coreProperties>
</file>