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60" r:id="rId5"/>
    <p:sldId id="306" r:id="rId6"/>
    <p:sldId id="264" r:id="rId7"/>
    <p:sldId id="296" r:id="rId8"/>
    <p:sldId id="297" r:id="rId9"/>
    <p:sldId id="287" r:id="rId10"/>
    <p:sldId id="309" r:id="rId11"/>
    <p:sldId id="307" r:id="rId12"/>
    <p:sldId id="310" r:id="rId13"/>
    <p:sldId id="308" r:id="rId14"/>
    <p:sldId id="298" r:id="rId15"/>
    <p:sldId id="301" r:id="rId16"/>
    <p:sldId id="300" r:id="rId17"/>
    <p:sldId id="302" r:id="rId18"/>
    <p:sldId id="2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624" autoAdjust="0"/>
  </p:normalViewPr>
  <p:slideViewPr>
    <p:cSldViewPr snapToGrid="0">
      <p:cViewPr varScale="1">
        <p:scale>
          <a:sx n="48" d="100"/>
          <a:sy n="48" d="100"/>
        </p:scale>
        <p:origin x="126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D6593F-1607-4309-AACB-8895F7C0A12A}" type="datetimeFigureOut">
              <a:rPr lang="en-US" smtClean="0"/>
              <a:t>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03E30-5831-483D-8B2E-FF77FEFBD196}" type="slidenum">
              <a:rPr lang="en-US" smtClean="0"/>
              <a:t>‹#›</a:t>
            </a:fld>
            <a:endParaRPr lang="en-US"/>
          </a:p>
        </p:txBody>
      </p:sp>
    </p:spTree>
    <p:extLst>
      <p:ext uri="{BB962C8B-B14F-4D97-AF65-F5344CB8AC3E}">
        <p14:creationId xmlns:p14="http://schemas.microsoft.com/office/powerpoint/2010/main" val="1224128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Here, can see a spider plot (or radar) plot showing the effects of different treatments of several soil health parameters such as aggregate stability, crop yield, POXC, PSNT, soil respiration. Values from all the variables were standardized to a similar scale of 0 to 1 before plotting the graph. The closer it gets to the outer circle, it represents higher magnitude of a given parameter. The properties with the asterisk sign differ significantly between the treatments. We saw a significant difference in the yield, aggregate stability, soil respiration and PSNT. </a:t>
            </a:r>
            <a:endParaRPr dirty="0"/>
          </a:p>
        </p:txBody>
      </p:sp>
      <p:sp>
        <p:nvSpPr>
          <p:cNvPr id="194" name="Google Shape;19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3177800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4" name="Google Shape;19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2435438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More available carbon and microbial activity? TRT 1 numerically lower. </a:t>
            </a:r>
            <a:endParaRPr dirty="0"/>
          </a:p>
        </p:txBody>
      </p:sp>
      <p:sp>
        <p:nvSpPr>
          <p:cNvPr id="194" name="Google Shape;19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330726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Still not high enough for sufficient yield. </a:t>
            </a:r>
          </a:p>
          <a:p>
            <a:pPr marL="0" lvl="0" indent="0" algn="l" rtl="0">
              <a:lnSpc>
                <a:spcPct val="100000"/>
              </a:lnSpc>
              <a:spcBef>
                <a:spcPts val="0"/>
              </a:spcBef>
              <a:spcAft>
                <a:spcPts val="0"/>
              </a:spcAft>
              <a:buSzPts val="1400"/>
              <a:buNone/>
            </a:pPr>
            <a:endParaRPr dirty="0"/>
          </a:p>
        </p:txBody>
      </p:sp>
      <p:sp>
        <p:nvSpPr>
          <p:cNvPr id="194" name="Google Shape;19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623531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a:solidFill>
                  <a:srgbClr val="222222"/>
                </a:solidFill>
                <a:effectLst/>
                <a:latin typeface="Arial" panose="020B0604020202020204" pitchFamily="34" charset="0"/>
              </a:rPr>
              <a:t>The farm a was an experienced organic grain grower and that treatment one represented his normal practices. Levels of production in the neighborhood of four to 5,000 kg per hectare typical for organically produced corn the 10,000 kg per hectare that we achieved in treatment for at CMREC is an unusually good yield for organic corn and would even be an acceptable yield for non-organic corn production.</a:t>
            </a:r>
            <a:endParaRPr dirty="0"/>
          </a:p>
        </p:txBody>
      </p:sp>
      <p:sp>
        <p:nvSpPr>
          <p:cNvPr id="194" name="Google Shape;19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2039326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4" name="Google Shape;19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387655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dirty="0">
                <a:solidFill>
                  <a:srgbClr val="222222"/>
                </a:solidFill>
                <a:effectLst/>
                <a:latin typeface="Arial" panose="020B0604020202020204" pitchFamily="34" charset="0"/>
              </a:rPr>
              <a:t>Red dots represent CMREC, Green dots represent Farm A, suggesting underlying difference between the farms since they are grouped differently. Soil fertility variables like POXC, soil organic matter, CEC, and P,S,K  seem to be closely related and have strong loadings on the PC1. On the other hand corn yield was related to plant variables like weed biomass and plants per hectare about as much as it was to the soil fertility variables.</a:t>
            </a:r>
          </a:p>
          <a:p>
            <a:pPr marL="0" lvl="0" indent="0" algn="l" rtl="0">
              <a:lnSpc>
                <a:spcPct val="100000"/>
              </a:lnSpc>
              <a:spcBef>
                <a:spcPts val="0"/>
              </a:spcBef>
              <a:spcAft>
                <a:spcPts val="0"/>
              </a:spcAft>
              <a:buSzPts val="1400"/>
              <a:buNone/>
            </a:pPr>
            <a:endParaRPr lang="en-US" b="0" i="0" dirty="0">
              <a:solidFill>
                <a:srgbClr val="222222"/>
              </a:solidFill>
              <a:effectLst/>
              <a:latin typeface="Arial" panose="020B0604020202020204" pitchFamily="34" charset="0"/>
            </a:endParaRPr>
          </a:p>
          <a:p>
            <a:pPr marL="0" lvl="0" indent="0" algn="l" rtl="0">
              <a:lnSpc>
                <a:spcPct val="100000"/>
              </a:lnSpc>
              <a:spcBef>
                <a:spcPts val="0"/>
              </a:spcBef>
              <a:spcAft>
                <a:spcPts val="0"/>
              </a:spcAft>
              <a:buSzPts val="1400"/>
              <a:buNone/>
            </a:pPr>
            <a:r>
              <a:rPr lang="en-US" b="0" i="0" dirty="0">
                <a:solidFill>
                  <a:srgbClr val="222222"/>
                </a:solidFill>
                <a:effectLst/>
                <a:latin typeface="Arial" panose="020B0604020202020204" pitchFamily="34" charset="0"/>
              </a:rPr>
              <a:t>You can also see that the soil fertility variables potassium nitrate nitrogen sulfur and phosphorus were quite closely grouped and closely related to cover crop biomass. On the other hand corn yield was related to plant variables like weed biomass and plants per hectare about as much as it was to the soil fertility variables. You can also note that all of the soil organic matter related variables such as CEC soil organic matter </a:t>
            </a:r>
            <a:r>
              <a:rPr lang="en-US" b="0" i="0" dirty="0" err="1">
                <a:solidFill>
                  <a:srgbClr val="222222"/>
                </a:solidFill>
                <a:effectLst/>
                <a:latin typeface="Arial" panose="020B0604020202020204" pitchFamily="34" charset="0"/>
              </a:rPr>
              <a:t>poxc</a:t>
            </a:r>
            <a:r>
              <a:rPr lang="en-US" b="0" i="0" dirty="0">
                <a:solidFill>
                  <a:srgbClr val="222222"/>
                </a:solidFill>
                <a:effectLst/>
                <a:latin typeface="Arial" panose="020B0604020202020204" pitchFamily="34" charset="0"/>
              </a:rPr>
              <a:t> and soil respiration or clustered closely together.</a:t>
            </a:r>
          </a:p>
        </p:txBody>
      </p:sp>
      <p:sp>
        <p:nvSpPr>
          <p:cNvPr id="194" name="Google Shape;19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4104787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Images of cultipacker </a:t>
            </a:r>
            <a:r>
              <a:rPr lang="en-US" b="0" i="0" dirty="0">
                <a:solidFill>
                  <a:srgbClr val="222222"/>
                </a:solidFill>
                <a:effectLst/>
                <a:latin typeface="Arial" panose="020B0604020202020204" pitchFamily="34" charset="0"/>
              </a:rPr>
              <a:t>is a very common piece of equipment on Maryland farms and not specialized for cover crops. In the past before no till it was used after tillage to smooth the soil. Below is planter. </a:t>
            </a:r>
            <a:endParaRPr lang="en-US" dirty="0"/>
          </a:p>
        </p:txBody>
      </p:sp>
      <p:sp>
        <p:nvSpPr>
          <p:cNvPr id="194" name="Google Shape;19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2956940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DDD663-F8A7-4FEE-AC1E-D10F6ACDC7D3}" type="slidenum">
              <a:rPr lang="en-US" smtClean="0"/>
              <a:t>18</a:t>
            </a:fld>
            <a:endParaRPr lang="en-US"/>
          </a:p>
        </p:txBody>
      </p:sp>
    </p:spTree>
    <p:extLst>
      <p:ext uri="{BB962C8B-B14F-4D97-AF65-F5344CB8AC3E}">
        <p14:creationId xmlns:p14="http://schemas.microsoft.com/office/powerpoint/2010/main" val="3142392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Last week, I was attending an event where the CEO of Perdue farms was the keynote speaker. He said that </a:t>
            </a:r>
            <a:r>
              <a:rPr lang="en-US" b="0" i="0" dirty="0">
                <a:solidFill>
                  <a:srgbClr val="222222"/>
                </a:solidFill>
                <a:effectLst/>
                <a:latin typeface="Arial" panose="020B0604020202020204" pitchFamily="34" charset="0"/>
              </a:rPr>
              <a:t>they have a major line of organic chicken products but 90% of their organic grain for the chicken feed is imported from outside of the us. What I am trying to convey here is there is still a great need and opportunity for American farmers to transition to organic. Some major challenges that the farmers face specially during the transition phase are maintaining soil fertility, controlling weeds and pests, getting reasonable yields and finally making profits. To meet some of these challenges. Conv vs Maryland. Begs the question. Overall research goal was to test different strategies to find what I like to call a “sweet spot”, where we can balance the soil health, crop productivity, and profitability aspects during the organic transition phase. </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dirty="0"/>
              <a:t>Here are the four organic transition strategies that we developed. As you go from </a:t>
            </a:r>
            <a:r>
              <a:rPr lang="en-US" dirty="0" err="1"/>
              <a:t>trt</a:t>
            </a:r>
            <a:r>
              <a:rPr lang="en-US" dirty="0"/>
              <a:t> 1 to </a:t>
            </a:r>
            <a:r>
              <a:rPr lang="en-US" dirty="0" err="1"/>
              <a:t>trt</a:t>
            </a:r>
            <a:r>
              <a:rPr lang="en-US" dirty="0"/>
              <a:t> 4, they differ along the continuum of soil disturbance, soil cover and input use intensity. Just read the descriptions. </a:t>
            </a:r>
            <a:endParaRPr dirty="0"/>
          </a:p>
        </p:txBody>
      </p:sp>
      <p:sp>
        <p:nvSpPr>
          <p:cNvPr id="118" name="Google Shape;11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Transition phase started in spring 2020 and ended in spring 2023. Tested the four strategies in a Randomized Complete Block Design (RCBD) with four replications. Two in university research stations and two in commercial farms. Soil type-sandy loam to silt loam. Individual plot size and treatments.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Cooper: Woodstown sandy loam, </a:t>
            </a:r>
            <a:r>
              <a:rPr lang="en-US" dirty="0" err="1"/>
              <a:t>Fallsington</a:t>
            </a:r>
            <a:r>
              <a:rPr lang="en-US" dirty="0"/>
              <a:t> sandy loam, </a:t>
            </a:r>
            <a:r>
              <a:rPr lang="en-US" sz="1200" i="1" dirty="0">
                <a:solidFill>
                  <a:srgbClr val="000000"/>
                </a:solidFill>
                <a:effectLst/>
                <a:latin typeface="Arial" panose="020B0604020202020204" pitchFamily="34" charset="0"/>
                <a:ea typeface="Calibri" panose="020F0502020204030204" pitchFamily="34" charset="0"/>
              </a:rPr>
              <a:t>Typic </a:t>
            </a:r>
            <a:r>
              <a:rPr lang="en-US" sz="1200" i="1" dirty="0" err="1">
                <a:solidFill>
                  <a:srgbClr val="000000"/>
                </a:solidFill>
                <a:effectLst/>
                <a:latin typeface="Arial" panose="020B0604020202020204" pitchFamily="34" charset="0"/>
                <a:ea typeface="Calibri" panose="020F0502020204030204" pitchFamily="34" charset="0"/>
              </a:rPr>
              <a:t>Endoaquults</a:t>
            </a:r>
            <a:r>
              <a:rPr lang="en-US" sz="1200" i="1" dirty="0">
                <a:solidFill>
                  <a:srgbClr val="000000"/>
                </a:solidFill>
                <a:effectLst/>
                <a:latin typeface="Arial" panose="020B0604020202020204" pitchFamily="34" charset="0"/>
                <a:ea typeface="Calibri" panose="020F0502020204030204" pitchFamily="34" charset="0"/>
              </a:rPr>
              <a:t>, Aquic Hapludults</a:t>
            </a:r>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LESREC: </a:t>
            </a:r>
            <a:r>
              <a:rPr lang="en-US" dirty="0" err="1"/>
              <a:t>Matttapex</a:t>
            </a:r>
            <a:r>
              <a:rPr lang="en-US" dirty="0"/>
              <a:t> and </a:t>
            </a:r>
            <a:r>
              <a:rPr lang="en-US" dirty="0" err="1"/>
              <a:t>Nassawango</a:t>
            </a:r>
            <a:r>
              <a:rPr lang="en-US" dirty="0"/>
              <a:t>, </a:t>
            </a:r>
            <a:r>
              <a:rPr lang="en-US" sz="1000" i="1" dirty="0">
                <a:solidFill>
                  <a:srgbClr val="000000"/>
                </a:solidFill>
                <a:effectLst/>
                <a:latin typeface="Arial" panose="020B0604020202020204" pitchFamily="34" charset="0"/>
                <a:ea typeface="Calibri" panose="020F0502020204030204" pitchFamily="34" charset="0"/>
              </a:rPr>
              <a:t>Aquic Hapludults, Typic Hapludults</a:t>
            </a:r>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Cavanaugh: Penn and Croton, </a:t>
            </a:r>
            <a:r>
              <a:rPr lang="en-US" sz="1000" i="1" dirty="0" err="1">
                <a:effectLst/>
                <a:latin typeface="Arial" panose="020B0604020202020204" pitchFamily="34" charset="0"/>
                <a:ea typeface="Times New Roman" panose="02020603050405020304" pitchFamily="18" charset="0"/>
              </a:rPr>
              <a:t>Ultic</a:t>
            </a:r>
            <a:r>
              <a:rPr lang="en-US" sz="1000" i="1" dirty="0">
                <a:effectLst/>
                <a:latin typeface="Arial" panose="020B0604020202020204" pitchFamily="34" charset="0"/>
                <a:ea typeface="Times New Roman" panose="02020603050405020304" pitchFamily="18" charset="0"/>
              </a:rPr>
              <a:t> </a:t>
            </a:r>
            <a:r>
              <a:rPr lang="en-US" sz="1000" i="1" dirty="0" err="1">
                <a:effectLst/>
                <a:latin typeface="Arial" panose="020B0604020202020204" pitchFamily="34" charset="0"/>
                <a:ea typeface="Times New Roman" panose="02020603050405020304" pitchFamily="18" charset="0"/>
              </a:rPr>
              <a:t>Hapludalfs</a:t>
            </a:r>
            <a:r>
              <a:rPr lang="en-US" sz="1000" i="1" dirty="0">
                <a:effectLst/>
                <a:latin typeface="Arial" panose="020B0604020202020204" pitchFamily="34" charset="0"/>
                <a:ea typeface="Times New Roman" panose="02020603050405020304" pitchFamily="18" charset="0"/>
              </a:rPr>
              <a:t>, </a:t>
            </a:r>
            <a:r>
              <a:rPr lang="en-US" sz="1000" i="1" dirty="0">
                <a:effectLst/>
                <a:latin typeface="Times New Roman" panose="02020603050405020304" pitchFamily="18" charset="0"/>
                <a:ea typeface="Times New Roman" panose="02020603050405020304" pitchFamily="18" charset="0"/>
              </a:rPr>
              <a:t>Typic </a:t>
            </a:r>
            <a:r>
              <a:rPr lang="en-US" sz="1000" i="1" dirty="0" err="1">
                <a:effectLst/>
                <a:latin typeface="Times New Roman" panose="02020603050405020304" pitchFamily="18" charset="0"/>
                <a:ea typeface="Times New Roman" panose="02020603050405020304" pitchFamily="18" charset="0"/>
              </a:rPr>
              <a:t>Fragiaqualfs</a:t>
            </a:r>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CMREC: </a:t>
            </a:r>
            <a:r>
              <a:rPr lang="en-US" dirty="0" err="1"/>
              <a:t>Russett</a:t>
            </a:r>
            <a:r>
              <a:rPr lang="en-US" dirty="0"/>
              <a:t> Christiana complex, </a:t>
            </a:r>
            <a:r>
              <a:rPr lang="en-US" sz="1000" i="1" dirty="0">
                <a:solidFill>
                  <a:srgbClr val="000000"/>
                </a:solidFill>
                <a:effectLst/>
                <a:latin typeface="Arial" panose="020B0604020202020204" pitchFamily="34" charset="0"/>
                <a:ea typeface="Calibri" panose="020F0502020204030204" pitchFamily="34" charset="0"/>
              </a:rPr>
              <a:t>Aquic Hapludults</a:t>
            </a:r>
            <a:endParaRPr lang="en-US" dirty="0"/>
          </a:p>
          <a:p>
            <a:pPr marL="0" lvl="0" indent="0" algn="l" rtl="0">
              <a:lnSpc>
                <a:spcPct val="100000"/>
              </a:lnSpc>
              <a:spcBef>
                <a:spcPts val="0"/>
              </a:spcBef>
              <a:spcAft>
                <a:spcPts val="0"/>
              </a:spcAft>
              <a:buSzPts val="1400"/>
              <a:buNone/>
            </a:pPr>
            <a:endParaRPr dirty="0"/>
          </a:p>
        </p:txBody>
      </p:sp>
      <p:sp>
        <p:nvSpPr>
          <p:cNvPr id="137" name="Google Shape;13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Busy slide, includes specific details on each treatment. Key takeaways are crop rotation: Spring oats, Corn, Soybean and after completion first organic corn. </a:t>
            </a:r>
            <a:r>
              <a:rPr lang="en-US" dirty="0" err="1"/>
              <a:t>Trt</a:t>
            </a:r>
            <a:r>
              <a:rPr lang="en-US" dirty="0"/>
              <a:t> 1 had winter pea, cereal rye, received a good amount of tillage for termination of cover crops and weed control. </a:t>
            </a:r>
            <a:r>
              <a:rPr lang="en-US" dirty="0" err="1"/>
              <a:t>Trt</a:t>
            </a:r>
            <a:r>
              <a:rPr lang="en-US" dirty="0"/>
              <a:t> 2 and 3 used multi species cover crops and roller crimping for terminating cover crops. </a:t>
            </a:r>
            <a:r>
              <a:rPr lang="en-US" dirty="0" err="1"/>
              <a:t>Trt</a:t>
            </a:r>
            <a:r>
              <a:rPr lang="en-US" dirty="0"/>
              <a:t> 3 had radish. </a:t>
            </a:r>
            <a:r>
              <a:rPr lang="en-US" dirty="0" err="1"/>
              <a:t>Trt</a:t>
            </a:r>
            <a:r>
              <a:rPr lang="en-US" dirty="0"/>
              <a:t> 4 had hay. We periodically took soil and plant samples as well. Today mostly talking about the results of soil health measurements from Fall 2022 or Summer 2023 sampling and Fall 2023 harvest. </a:t>
            </a:r>
            <a:endParaRPr dirty="0"/>
          </a:p>
        </p:txBody>
      </p:sp>
      <p:sp>
        <p:nvSpPr>
          <p:cNvPr id="137" name="Google Shape;13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1516407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Just describe. </a:t>
            </a:r>
            <a:endParaRPr dirty="0"/>
          </a:p>
        </p:txBody>
      </p:sp>
      <p:sp>
        <p:nvSpPr>
          <p:cNvPr id="194" name="Google Shape;19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PSNT is </a:t>
            </a:r>
            <a:r>
              <a:rPr lang="en-US" b="0" i="0" dirty="0">
                <a:solidFill>
                  <a:srgbClr val="222222"/>
                </a:solidFill>
                <a:effectLst/>
                <a:latin typeface="Arial" panose="020B0604020202020204" pitchFamily="34" charset="0"/>
              </a:rPr>
              <a:t>standard practice for Maryland farmers and all Maryland farmers apply most of the nitrogen to corn at this stage.</a:t>
            </a:r>
            <a:endParaRPr lang="en-US" dirty="0"/>
          </a:p>
          <a:p>
            <a:pPr marL="0" lvl="0" indent="0" algn="l" rtl="0">
              <a:lnSpc>
                <a:spcPct val="100000"/>
              </a:lnSpc>
              <a:spcBef>
                <a:spcPts val="0"/>
              </a:spcBef>
              <a:spcAft>
                <a:spcPts val="0"/>
              </a:spcAft>
              <a:buSzPts val="1400"/>
              <a:buNone/>
            </a:pPr>
            <a:endParaRPr dirty="0"/>
          </a:p>
        </p:txBody>
      </p:sp>
      <p:sp>
        <p:nvSpPr>
          <p:cNvPr id="194" name="Google Shape;19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4205861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For the PSNT samples collected, we sent the samples to a commercial lab for measurement of soil pH, soil organic matter by loss on ignition, and soil Phosphorus, Potassium, and Sulfur. We also looked at the agronomic variables that could be an indicator of the soil health, that are crop yield by hand harvest and cover crop and weed biomass.</a:t>
            </a:r>
          </a:p>
          <a:p>
            <a:pPr marL="0" lvl="0" indent="0" algn="l" rtl="0">
              <a:lnSpc>
                <a:spcPct val="100000"/>
              </a:lnSpc>
              <a:spcBef>
                <a:spcPts val="0"/>
              </a:spcBef>
              <a:spcAft>
                <a:spcPts val="0"/>
              </a:spcAft>
              <a:buSzPts val="1400"/>
              <a:buNone/>
            </a:pPr>
            <a:endParaRPr dirty="0"/>
          </a:p>
        </p:txBody>
      </p:sp>
      <p:sp>
        <p:nvSpPr>
          <p:cNvPr id="194" name="Google Shape;19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2734505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Mangal" panose="02040503050203030202" pitchFamily="18" charset="0"/>
              </a:rPr>
              <a:t>So to analyze the several physical, chemical and biological properties of the soil, we used </a:t>
            </a:r>
            <a:r>
              <a:rPr lang="en-US" sz="1200" dirty="0" err="1">
                <a:effectLst/>
                <a:latin typeface="Calibri" panose="020F0502020204030204" pitchFamily="34" charset="0"/>
                <a:ea typeface="Calibri" panose="020F0502020204030204" pitchFamily="34" charset="0"/>
                <a:cs typeface="Mangal" panose="02040503050203030202" pitchFamily="18" charset="0"/>
              </a:rPr>
              <a:t>Rstudio</a:t>
            </a:r>
            <a:r>
              <a:rPr lang="en-US" sz="1200" dirty="0">
                <a:effectLst/>
                <a:latin typeface="Calibri" panose="020F0502020204030204" pitchFamily="34" charset="0"/>
                <a:ea typeface="Calibri" panose="020F0502020204030204" pitchFamily="34" charset="0"/>
                <a:cs typeface="Mangal" panose="02040503050203030202" pitchFamily="18" charset="0"/>
              </a:rPr>
              <a:t>. We checked for significant difference using ANOVA and mean separation using Tukey’s HSD at P&lt;=0.05. We also use radar plots to visualize the data and </a:t>
            </a:r>
            <a:r>
              <a:rPr lang="en-US" sz="1200" kern="100" dirty="0">
                <a:effectLst/>
                <a:latin typeface="Calibri" panose="020F0502020204030204" pitchFamily="34" charset="0"/>
                <a:ea typeface="Calibri" panose="020F0502020204030204" pitchFamily="34" charset="0"/>
                <a:cs typeface="Mangal" panose="02040503050203030202" pitchFamily="18" charset="0"/>
              </a:rPr>
              <a:t>to identify the key factors influencing the crop productivity and interaction among the soil variables, we used decision trees.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DD663-F8A7-4FEE-AC1E-D10F6ACDC7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993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7B714-3A5A-8327-B604-3902BB8FE5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25123F-AEF5-94D6-ED36-030D7D52B5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11B8BF-EA1B-00A6-7A47-BFD8091FAE23}"/>
              </a:ext>
            </a:extLst>
          </p:cNvPr>
          <p:cNvSpPr>
            <a:spLocks noGrp="1"/>
          </p:cNvSpPr>
          <p:nvPr>
            <p:ph type="dt" sz="half" idx="10"/>
          </p:nvPr>
        </p:nvSpPr>
        <p:spPr/>
        <p:txBody>
          <a:bodyPr/>
          <a:lstStyle/>
          <a:p>
            <a:fld id="{CF26343B-9BE7-45E6-87E6-772A7ECB8B00}" type="datetime1">
              <a:rPr lang="en-US" smtClean="0"/>
              <a:t>2/15/2024</a:t>
            </a:fld>
            <a:endParaRPr lang="en-US"/>
          </a:p>
        </p:txBody>
      </p:sp>
      <p:sp>
        <p:nvSpPr>
          <p:cNvPr id="5" name="Footer Placeholder 4">
            <a:extLst>
              <a:ext uri="{FF2B5EF4-FFF2-40B4-BE49-F238E27FC236}">
                <a16:creationId xmlns:a16="http://schemas.microsoft.com/office/drawing/2014/main" id="{93F31F24-F89B-24C4-5575-8DFEE44AD0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48E51A-E98D-AFB9-3232-1AE37D68C899}"/>
              </a:ext>
            </a:extLst>
          </p:cNvPr>
          <p:cNvSpPr>
            <a:spLocks noGrp="1"/>
          </p:cNvSpPr>
          <p:nvPr>
            <p:ph type="sldNum" sz="quarter" idx="12"/>
          </p:nvPr>
        </p:nvSpPr>
        <p:spPr/>
        <p:txBody>
          <a:bodyPr/>
          <a:lstStyle/>
          <a:p>
            <a:fld id="{3D5038F4-E611-436B-B60A-C1361749357A}" type="slidenum">
              <a:rPr lang="en-US" smtClean="0"/>
              <a:t>‹#›</a:t>
            </a:fld>
            <a:endParaRPr lang="en-US"/>
          </a:p>
        </p:txBody>
      </p:sp>
    </p:spTree>
    <p:extLst>
      <p:ext uri="{BB962C8B-B14F-4D97-AF65-F5344CB8AC3E}">
        <p14:creationId xmlns:p14="http://schemas.microsoft.com/office/powerpoint/2010/main" val="612985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281CC-60D7-2A16-196D-8987357C0E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1E71EF-F3E2-F5D2-1BBD-701AB895A9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B62EFB-1033-9BB0-DFA9-83EFA0468316}"/>
              </a:ext>
            </a:extLst>
          </p:cNvPr>
          <p:cNvSpPr>
            <a:spLocks noGrp="1"/>
          </p:cNvSpPr>
          <p:nvPr>
            <p:ph type="dt" sz="half" idx="10"/>
          </p:nvPr>
        </p:nvSpPr>
        <p:spPr/>
        <p:txBody>
          <a:bodyPr/>
          <a:lstStyle/>
          <a:p>
            <a:fld id="{51C430CB-9150-4AAC-A6B2-7E74E084A9FE}" type="datetime1">
              <a:rPr lang="en-US" smtClean="0"/>
              <a:t>2/15/2024</a:t>
            </a:fld>
            <a:endParaRPr lang="en-US"/>
          </a:p>
        </p:txBody>
      </p:sp>
      <p:sp>
        <p:nvSpPr>
          <p:cNvPr id="5" name="Footer Placeholder 4">
            <a:extLst>
              <a:ext uri="{FF2B5EF4-FFF2-40B4-BE49-F238E27FC236}">
                <a16:creationId xmlns:a16="http://schemas.microsoft.com/office/drawing/2014/main" id="{C4FC1378-CDCE-3B4F-F0F2-297AD3E211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0102C1-D17F-77B6-66CD-1AF03846B6AD}"/>
              </a:ext>
            </a:extLst>
          </p:cNvPr>
          <p:cNvSpPr>
            <a:spLocks noGrp="1"/>
          </p:cNvSpPr>
          <p:nvPr>
            <p:ph type="sldNum" sz="quarter" idx="12"/>
          </p:nvPr>
        </p:nvSpPr>
        <p:spPr/>
        <p:txBody>
          <a:bodyPr/>
          <a:lstStyle/>
          <a:p>
            <a:fld id="{3D5038F4-E611-436B-B60A-C1361749357A}" type="slidenum">
              <a:rPr lang="en-US" smtClean="0"/>
              <a:t>‹#›</a:t>
            </a:fld>
            <a:endParaRPr lang="en-US"/>
          </a:p>
        </p:txBody>
      </p:sp>
    </p:spTree>
    <p:extLst>
      <p:ext uri="{BB962C8B-B14F-4D97-AF65-F5344CB8AC3E}">
        <p14:creationId xmlns:p14="http://schemas.microsoft.com/office/powerpoint/2010/main" val="499907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38B5D1-A3A9-2D23-BF2F-EA080641D4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5ED05E-1681-8876-EF07-BBBF8D3B86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F2A44B-47B2-24C2-7CE5-D7AC566F214B}"/>
              </a:ext>
            </a:extLst>
          </p:cNvPr>
          <p:cNvSpPr>
            <a:spLocks noGrp="1"/>
          </p:cNvSpPr>
          <p:nvPr>
            <p:ph type="dt" sz="half" idx="10"/>
          </p:nvPr>
        </p:nvSpPr>
        <p:spPr/>
        <p:txBody>
          <a:bodyPr/>
          <a:lstStyle/>
          <a:p>
            <a:fld id="{25DAE025-E918-4DAB-80A1-E33EBA12FDF1}" type="datetime1">
              <a:rPr lang="en-US" smtClean="0"/>
              <a:t>2/15/2024</a:t>
            </a:fld>
            <a:endParaRPr lang="en-US"/>
          </a:p>
        </p:txBody>
      </p:sp>
      <p:sp>
        <p:nvSpPr>
          <p:cNvPr id="5" name="Footer Placeholder 4">
            <a:extLst>
              <a:ext uri="{FF2B5EF4-FFF2-40B4-BE49-F238E27FC236}">
                <a16:creationId xmlns:a16="http://schemas.microsoft.com/office/drawing/2014/main" id="{DB101045-6EC2-12A5-F52C-511010B5DB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892FAD-5BFB-2A46-1137-90DE7F466AA1}"/>
              </a:ext>
            </a:extLst>
          </p:cNvPr>
          <p:cNvSpPr>
            <a:spLocks noGrp="1"/>
          </p:cNvSpPr>
          <p:nvPr>
            <p:ph type="sldNum" sz="quarter" idx="12"/>
          </p:nvPr>
        </p:nvSpPr>
        <p:spPr/>
        <p:txBody>
          <a:bodyPr/>
          <a:lstStyle/>
          <a:p>
            <a:fld id="{3D5038F4-E611-436B-B60A-C1361749357A}" type="slidenum">
              <a:rPr lang="en-US" smtClean="0"/>
              <a:t>‹#›</a:t>
            </a:fld>
            <a:endParaRPr lang="en-US"/>
          </a:p>
        </p:txBody>
      </p:sp>
    </p:spTree>
    <p:extLst>
      <p:ext uri="{BB962C8B-B14F-4D97-AF65-F5344CB8AC3E}">
        <p14:creationId xmlns:p14="http://schemas.microsoft.com/office/powerpoint/2010/main" val="361864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43D6D-5766-18F0-6367-177CF4C164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7FFF4E-59E2-AEBD-B4DD-260194A690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340083-8873-8A28-31CE-3E12BD1318DB}"/>
              </a:ext>
            </a:extLst>
          </p:cNvPr>
          <p:cNvSpPr>
            <a:spLocks noGrp="1"/>
          </p:cNvSpPr>
          <p:nvPr>
            <p:ph type="dt" sz="half" idx="10"/>
          </p:nvPr>
        </p:nvSpPr>
        <p:spPr/>
        <p:txBody>
          <a:bodyPr/>
          <a:lstStyle/>
          <a:p>
            <a:fld id="{DCEBCF60-27F6-4A9C-B3C2-B4067ECFCFAD}" type="datetime1">
              <a:rPr lang="en-US" smtClean="0"/>
              <a:t>2/15/2024</a:t>
            </a:fld>
            <a:endParaRPr lang="en-US"/>
          </a:p>
        </p:txBody>
      </p:sp>
      <p:sp>
        <p:nvSpPr>
          <p:cNvPr id="5" name="Footer Placeholder 4">
            <a:extLst>
              <a:ext uri="{FF2B5EF4-FFF2-40B4-BE49-F238E27FC236}">
                <a16:creationId xmlns:a16="http://schemas.microsoft.com/office/drawing/2014/main" id="{AE0CEA8F-E1F8-81AA-68C5-7A80D2A3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50ECA2-23AB-1460-EA4B-EAB275E504D7}"/>
              </a:ext>
            </a:extLst>
          </p:cNvPr>
          <p:cNvSpPr>
            <a:spLocks noGrp="1"/>
          </p:cNvSpPr>
          <p:nvPr>
            <p:ph type="sldNum" sz="quarter" idx="12"/>
          </p:nvPr>
        </p:nvSpPr>
        <p:spPr/>
        <p:txBody>
          <a:bodyPr/>
          <a:lstStyle/>
          <a:p>
            <a:fld id="{3D5038F4-E611-436B-B60A-C1361749357A}" type="slidenum">
              <a:rPr lang="en-US" smtClean="0"/>
              <a:t>‹#›</a:t>
            </a:fld>
            <a:endParaRPr lang="en-US"/>
          </a:p>
        </p:txBody>
      </p:sp>
    </p:spTree>
    <p:extLst>
      <p:ext uri="{BB962C8B-B14F-4D97-AF65-F5344CB8AC3E}">
        <p14:creationId xmlns:p14="http://schemas.microsoft.com/office/powerpoint/2010/main" val="2683659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A9AC-9777-C06E-DF84-FE278898FD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0E7DB4-8EBE-3D3A-70E3-2131C3AE95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0C573D-F4CD-7B62-1657-5DC07629C24E}"/>
              </a:ext>
            </a:extLst>
          </p:cNvPr>
          <p:cNvSpPr>
            <a:spLocks noGrp="1"/>
          </p:cNvSpPr>
          <p:nvPr>
            <p:ph type="dt" sz="half" idx="10"/>
          </p:nvPr>
        </p:nvSpPr>
        <p:spPr/>
        <p:txBody>
          <a:bodyPr/>
          <a:lstStyle/>
          <a:p>
            <a:fld id="{26C019DD-507C-4E04-8A99-347B4A7EC579}" type="datetime1">
              <a:rPr lang="en-US" smtClean="0"/>
              <a:t>2/15/2024</a:t>
            </a:fld>
            <a:endParaRPr lang="en-US"/>
          </a:p>
        </p:txBody>
      </p:sp>
      <p:sp>
        <p:nvSpPr>
          <p:cNvPr id="5" name="Footer Placeholder 4">
            <a:extLst>
              <a:ext uri="{FF2B5EF4-FFF2-40B4-BE49-F238E27FC236}">
                <a16:creationId xmlns:a16="http://schemas.microsoft.com/office/drawing/2014/main" id="{E4F9A247-1A24-657F-D6A6-7A7D7B400A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1A2258-A0FA-601A-1414-494CBE864C64}"/>
              </a:ext>
            </a:extLst>
          </p:cNvPr>
          <p:cNvSpPr>
            <a:spLocks noGrp="1"/>
          </p:cNvSpPr>
          <p:nvPr>
            <p:ph type="sldNum" sz="quarter" idx="12"/>
          </p:nvPr>
        </p:nvSpPr>
        <p:spPr/>
        <p:txBody>
          <a:bodyPr/>
          <a:lstStyle/>
          <a:p>
            <a:fld id="{3D5038F4-E611-436B-B60A-C1361749357A}" type="slidenum">
              <a:rPr lang="en-US" smtClean="0"/>
              <a:t>‹#›</a:t>
            </a:fld>
            <a:endParaRPr lang="en-US"/>
          </a:p>
        </p:txBody>
      </p:sp>
    </p:spTree>
    <p:extLst>
      <p:ext uri="{BB962C8B-B14F-4D97-AF65-F5344CB8AC3E}">
        <p14:creationId xmlns:p14="http://schemas.microsoft.com/office/powerpoint/2010/main" val="541878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AAD8D-FCFB-E4EF-380A-5908B1554C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D690F2-08D5-9EA5-B957-6834B2FE92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0D77B-34FF-4BBC-A229-0006568DBF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754753-060E-2ED4-2CE7-5E81587FF3B7}"/>
              </a:ext>
            </a:extLst>
          </p:cNvPr>
          <p:cNvSpPr>
            <a:spLocks noGrp="1"/>
          </p:cNvSpPr>
          <p:nvPr>
            <p:ph type="dt" sz="half" idx="10"/>
          </p:nvPr>
        </p:nvSpPr>
        <p:spPr/>
        <p:txBody>
          <a:bodyPr/>
          <a:lstStyle/>
          <a:p>
            <a:fld id="{43E230CD-6AEE-4AD7-8599-D5C77A170BC4}" type="datetime1">
              <a:rPr lang="en-US" smtClean="0"/>
              <a:t>2/15/2024</a:t>
            </a:fld>
            <a:endParaRPr lang="en-US"/>
          </a:p>
        </p:txBody>
      </p:sp>
      <p:sp>
        <p:nvSpPr>
          <p:cNvPr id="6" name="Footer Placeholder 5">
            <a:extLst>
              <a:ext uri="{FF2B5EF4-FFF2-40B4-BE49-F238E27FC236}">
                <a16:creationId xmlns:a16="http://schemas.microsoft.com/office/drawing/2014/main" id="{7D8BE7AE-B463-B05C-D1D5-BD49677F64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A70719-EE21-72C6-924B-A9BDA2D0551D}"/>
              </a:ext>
            </a:extLst>
          </p:cNvPr>
          <p:cNvSpPr>
            <a:spLocks noGrp="1"/>
          </p:cNvSpPr>
          <p:nvPr>
            <p:ph type="sldNum" sz="quarter" idx="12"/>
          </p:nvPr>
        </p:nvSpPr>
        <p:spPr/>
        <p:txBody>
          <a:bodyPr/>
          <a:lstStyle/>
          <a:p>
            <a:fld id="{3D5038F4-E611-436B-B60A-C1361749357A}" type="slidenum">
              <a:rPr lang="en-US" smtClean="0"/>
              <a:t>‹#›</a:t>
            </a:fld>
            <a:endParaRPr lang="en-US"/>
          </a:p>
        </p:txBody>
      </p:sp>
    </p:spTree>
    <p:extLst>
      <p:ext uri="{BB962C8B-B14F-4D97-AF65-F5344CB8AC3E}">
        <p14:creationId xmlns:p14="http://schemas.microsoft.com/office/powerpoint/2010/main" val="3035858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F37CC-0CD5-B3FF-7867-DD785EC7F8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4F1777-9671-4D81-D72B-EC9D9EEDD6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0CA83A-82AD-BB77-8E50-A5B5D5CC1E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7D3D3D-F92C-093A-1210-4DC1759ABE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486404-A7A2-1C4F-6B71-430CC98D9E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651787-884D-11BD-9AB8-04107E7646E3}"/>
              </a:ext>
            </a:extLst>
          </p:cNvPr>
          <p:cNvSpPr>
            <a:spLocks noGrp="1"/>
          </p:cNvSpPr>
          <p:nvPr>
            <p:ph type="dt" sz="half" idx="10"/>
          </p:nvPr>
        </p:nvSpPr>
        <p:spPr/>
        <p:txBody>
          <a:bodyPr/>
          <a:lstStyle/>
          <a:p>
            <a:fld id="{B53135F1-4E09-4655-994E-CACF8BF99FFB}" type="datetime1">
              <a:rPr lang="en-US" smtClean="0"/>
              <a:t>2/15/2024</a:t>
            </a:fld>
            <a:endParaRPr lang="en-US"/>
          </a:p>
        </p:txBody>
      </p:sp>
      <p:sp>
        <p:nvSpPr>
          <p:cNvPr id="8" name="Footer Placeholder 7">
            <a:extLst>
              <a:ext uri="{FF2B5EF4-FFF2-40B4-BE49-F238E27FC236}">
                <a16:creationId xmlns:a16="http://schemas.microsoft.com/office/drawing/2014/main" id="{C3346229-A3F1-2DE3-20D0-B21DF45490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7E1EC5-AB9F-BC89-A5FF-1A9634C49FE8}"/>
              </a:ext>
            </a:extLst>
          </p:cNvPr>
          <p:cNvSpPr>
            <a:spLocks noGrp="1"/>
          </p:cNvSpPr>
          <p:nvPr>
            <p:ph type="sldNum" sz="quarter" idx="12"/>
          </p:nvPr>
        </p:nvSpPr>
        <p:spPr/>
        <p:txBody>
          <a:bodyPr/>
          <a:lstStyle/>
          <a:p>
            <a:fld id="{3D5038F4-E611-436B-B60A-C1361749357A}" type="slidenum">
              <a:rPr lang="en-US" smtClean="0"/>
              <a:t>‹#›</a:t>
            </a:fld>
            <a:endParaRPr lang="en-US"/>
          </a:p>
        </p:txBody>
      </p:sp>
    </p:spTree>
    <p:extLst>
      <p:ext uri="{BB962C8B-B14F-4D97-AF65-F5344CB8AC3E}">
        <p14:creationId xmlns:p14="http://schemas.microsoft.com/office/powerpoint/2010/main" val="389164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DF132-7FE9-9365-2034-5D8FCED851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B8FE91-0E74-0BD8-F1B2-15D93FB04034}"/>
              </a:ext>
            </a:extLst>
          </p:cNvPr>
          <p:cNvSpPr>
            <a:spLocks noGrp="1"/>
          </p:cNvSpPr>
          <p:nvPr>
            <p:ph type="dt" sz="half" idx="10"/>
          </p:nvPr>
        </p:nvSpPr>
        <p:spPr/>
        <p:txBody>
          <a:bodyPr/>
          <a:lstStyle/>
          <a:p>
            <a:fld id="{43E02CFC-8699-4B72-81C5-166B084D8497}" type="datetime1">
              <a:rPr lang="en-US" smtClean="0"/>
              <a:t>2/15/2024</a:t>
            </a:fld>
            <a:endParaRPr lang="en-US"/>
          </a:p>
        </p:txBody>
      </p:sp>
      <p:sp>
        <p:nvSpPr>
          <p:cNvPr id="4" name="Footer Placeholder 3">
            <a:extLst>
              <a:ext uri="{FF2B5EF4-FFF2-40B4-BE49-F238E27FC236}">
                <a16:creationId xmlns:a16="http://schemas.microsoft.com/office/drawing/2014/main" id="{AF594096-4A8B-1977-E7F4-AD3B8AA13B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C36C81-BE11-FBBA-5903-B234EF5415B6}"/>
              </a:ext>
            </a:extLst>
          </p:cNvPr>
          <p:cNvSpPr>
            <a:spLocks noGrp="1"/>
          </p:cNvSpPr>
          <p:nvPr>
            <p:ph type="sldNum" sz="quarter" idx="12"/>
          </p:nvPr>
        </p:nvSpPr>
        <p:spPr/>
        <p:txBody>
          <a:bodyPr/>
          <a:lstStyle/>
          <a:p>
            <a:fld id="{3D5038F4-E611-436B-B60A-C1361749357A}" type="slidenum">
              <a:rPr lang="en-US" smtClean="0"/>
              <a:t>‹#›</a:t>
            </a:fld>
            <a:endParaRPr lang="en-US"/>
          </a:p>
        </p:txBody>
      </p:sp>
    </p:spTree>
    <p:extLst>
      <p:ext uri="{BB962C8B-B14F-4D97-AF65-F5344CB8AC3E}">
        <p14:creationId xmlns:p14="http://schemas.microsoft.com/office/powerpoint/2010/main" val="2610836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2A74A1-EA59-C8E1-BC3B-073AC33EBC4C}"/>
              </a:ext>
            </a:extLst>
          </p:cNvPr>
          <p:cNvSpPr>
            <a:spLocks noGrp="1"/>
          </p:cNvSpPr>
          <p:nvPr>
            <p:ph type="dt" sz="half" idx="10"/>
          </p:nvPr>
        </p:nvSpPr>
        <p:spPr/>
        <p:txBody>
          <a:bodyPr/>
          <a:lstStyle/>
          <a:p>
            <a:fld id="{B6DA9CE3-FE2F-40B1-9D67-45CD24A2581D}" type="datetime1">
              <a:rPr lang="en-US" smtClean="0"/>
              <a:t>2/15/2024</a:t>
            </a:fld>
            <a:endParaRPr lang="en-US"/>
          </a:p>
        </p:txBody>
      </p:sp>
      <p:sp>
        <p:nvSpPr>
          <p:cNvPr id="3" name="Footer Placeholder 2">
            <a:extLst>
              <a:ext uri="{FF2B5EF4-FFF2-40B4-BE49-F238E27FC236}">
                <a16:creationId xmlns:a16="http://schemas.microsoft.com/office/drawing/2014/main" id="{4F9DFE84-5B30-E76B-706F-92063AEA59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62F25A-E82E-E6FA-B413-DC116BC25766}"/>
              </a:ext>
            </a:extLst>
          </p:cNvPr>
          <p:cNvSpPr>
            <a:spLocks noGrp="1"/>
          </p:cNvSpPr>
          <p:nvPr>
            <p:ph type="sldNum" sz="quarter" idx="12"/>
          </p:nvPr>
        </p:nvSpPr>
        <p:spPr/>
        <p:txBody>
          <a:bodyPr/>
          <a:lstStyle/>
          <a:p>
            <a:fld id="{3D5038F4-E611-436B-B60A-C1361749357A}" type="slidenum">
              <a:rPr lang="en-US" smtClean="0"/>
              <a:t>‹#›</a:t>
            </a:fld>
            <a:endParaRPr lang="en-US"/>
          </a:p>
        </p:txBody>
      </p:sp>
    </p:spTree>
    <p:extLst>
      <p:ext uri="{BB962C8B-B14F-4D97-AF65-F5344CB8AC3E}">
        <p14:creationId xmlns:p14="http://schemas.microsoft.com/office/powerpoint/2010/main" val="1467470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97E8-C81B-21CA-385E-49F4F39295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DFAE9C-6B4A-5AC9-E82D-0193A66F42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18BBD6-1F0F-58C2-98D8-D2FECB969E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621597-712D-D6EB-F2E5-75CAD4EE3D95}"/>
              </a:ext>
            </a:extLst>
          </p:cNvPr>
          <p:cNvSpPr>
            <a:spLocks noGrp="1"/>
          </p:cNvSpPr>
          <p:nvPr>
            <p:ph type="dt" sz="half" idx="10"/>
          </p:nvPr>
        </p:nvSpPr>
        <p:spPr/>
        <p:txBody>
          <a:bodyPr/>
          <a:lstStyle/>
          <a:p>
            <a:fld id="{7D9F3186-0BC8-45D3-86A5-3734F3B0BF41}" type="datetime1">
              <a:rPr lang="en-US" smtClean="0"/>
              <a:t>2/15/2024</a:t>
            </a:fld>
            <a:endParaRPr lang="en-US"/>
          </a:p>
        </p:txBody>
      </p:sp>
      <p:sp>
        <p:nvSpPr>
          <p:cNvPr id="6" name="Footer Placeholder 5">
            <a:extLst>
              <a:ext uri="{FF2B5EF4-FFF2-40B4-BE49-F238E27FC236}">
                <a16:creationId xmlns:a16="http://schemas.microsoft.com/office/drawing/2014/main" id="{4FD865C9-CB19-9FD7-38C2-F04154A452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539E5B-3A2B-0FDB-C71A-EBA6E0C68F2A}"/>
              </a:ext>
            </a:extLst>
          </p:cNvPr>
          <p:cNvSpPr>
            <a:spLocks noGrp="1"/>
          </p:cNvSpPr>
          <p:nvPr>
            <p:ph type="sldNum" sz="quarter" idx="12"/>
          </p:nvPr>
        </p:nvSpPr>
        <p:spPr/>
        <p:txBody>
          <a:bodyPr/>
          <a:lstStyle/>
          <a:p>
            <a:fld id="{3D5038F4-E611-436B-B60A-C1361749357A}" type="slidenum">
              <a:rPr lang="en-US" smtClean="0"/>
              <a:t>‹#›</a:t>
            </a:fld>
            <a:endParaRPr lang="en-US"/>
          </a:p>
        </p:txBody>
      </p:sp>
    </p:spTree>
    <p:extLst>
      <p:ext uri="{BB962C8B-B14F-4D97-AF65-F5344CB8AC3E}">
        <p14:creationId xmlns:p14="http://schemas.microsoft.com/office/powerpoint/2010/main" val="1946061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B4BD2-F619-D89D-6C28-09D7A5560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49806A-AF4E-EDFA-F401-5A28E78454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7FAB0A-1520-9D88-48E0-5EA2C69217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0CF760-FF2D-8CAF-D767-B611AB3B95CD}"/>
              </a:ext>
            </a:extLst>
          </p:cNvPr>
          <p:cNvSpPr>
            <a:spLocks noGrp="1"/>
          </p:cNvSpPr>
          <p:nvPr>
            <p:ph type="dt" sz="half" idx="10"/>
          </p:nvPr>
        </p:nvSpPr>
        <p:spPr/>
        <p:txBody>
          <a:bodyPr/>
          <a:lstStyle/>
          <a:p>
            <a:fld id="{71B59277-9F76-497E-BD17-BBB45AB33F29}" type="datetime1">
              <a:rPr lang="en-US" smtClean="0"/>
              <a:t>2/15/2024</a:t>
            </a:fld>
            <a:endParaRPr lang="en-US"/>
          </a:p>
        </p:txBody>
      </p:sp>
      <p:sp>
        <p:nvSpPr>
          <p:cNvPr id="6" name="Footer Placeholder 5">
            <a:extLst>
              <a:ext uri="{FF2B5EF4-FFF2-40B4-BE49-F238E27FC236}">
                <a16:creationId xmlns:a16="http://schemas.microsoft.com/office/drawing/2014/main" id="{89921A30-C0C5-E7BE-4098-DE6E7D5A2E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2D47F4-E2AA-C885-4AB8-C6E4B7569BC4}"/>
              </a:ext>
            </a:extLst>
          </p:cNvPr>
          <p:cNvSpPr>
            <a:spLocks noGrp="1"/>
          </p:cNvSpPr>
          <p:nvPr>
            <p:ph type="sldNum" sz="quarter" idx="12"/>
          </p:nvPr>
        </p:nvSpPr>
        <p:spPr/>
        <p:txBody>
          <a:bodyPr/>
          <a:lstStyle/>
          <a:p>
            <a:fld id="{3D5038F4-E611-436B-B60A-C1361749357A}" type="slidenum">
              <a:rPr lang="en-US" smtClean="0"/>
              <a:t>‹#›</a:t>
            </a:fld>
            <a:endParaRPr lang="en-US"/>
          </a:p>
        </p:txBody>
      </p:sp>
    </p:spTree>
    <p:extLst>
      <p:ext uri="{BB962C8B-B14F-4D97-AF65-F5344CB8AC3E}">
        <p14:creationId xmlns:p14="http://schemas.microsoft.com/office/powerpoint/2010/main" val="2916851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0C96F-413B-489C-88C7-7804D7A231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B4C198-C596-5E32-4B9E-B66F0B04F9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B394BD-6556-1B33-2C64-68442A1E54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5530EF-895C-48C9-8799-BEC11432307B}" type="datetime1">
              <a:rPr lang="en-US" smtClean="0"/>
              <a:t>2/15/2024</a:t>
            </a:fld>
            <a:endParaRPr lang="en-US"/>
          </a:p>
        </p:txBody>
      </p:sp>
      <p:sp>
        <p:nvSpPr>
          <p:cNvPr id="5" name="Footer Placeholder 4">
            <a:extLst>
              <a:ext uri="{FF2B5EF4-FFF2-40B4-BE49-F238E27FC236}">
                <a16:creationId xmlns:a16="http://schemas.microsoft.com/office/drawing/2014/main" id="{30242F7A-5E8E-6675-F635-D197EF74C8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3A2E76-338B-F169-B3B2-F18663CB18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5038F4-E611-436B-B60A-C1361749357A}" type="slidenum">
              <a:rPr lang="en-US" smtClean="0"/>
              <a:t>‹#›</a:t>
            </a:fld>
            <a:endParaRPr lang="en-US"/>
          </a:p>
        </p:txBody>
      </p:sp>
    </p:spTree>
    <p:extLst>
      <p:ext uri="{BB962C8B-B14F-4D97-AF65-F5344CB8AC3E}">
        <p14:creationId xmlns:p14="http://schemas.microsoft.com/office/powerpoint/2010/main" val="795253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Google Shape;90;p1"/>
          <p:cNvSpPr txBox="1">
            <a:spLocks noGrp="1"/>
          </p:cNvSpPr>
          <p:nvPr>
            <p:ph type="ctrTitle"/>
          </p:nvPr>
        </p:nvSpPr>
        <p:spPr>
          <a:xfrm>
            <a:off x="505050" y="213059"/>
            <a:ext cx="11181900" cy="22539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222222"/>
              </a:buClr>
              <a:buSzPts val="4000"/>
              <a:buFont typeface="Arial"/>
              <a:buNone/>
            </a:pPr>
            <a:r>
              <a:rPr lang="en-US" sz="4000" b="1" dirty="0">
                <a:solidFill>
                  <a:srgbClr val="6AA84F"/>
                </a:solidFill>
                <a:latin typeface="Arial"/>
                <a:ea typeface="Arial"/>
                <a:cs typeface="Arial"/>
                <a:sym typeface="Arial"/>
              </a:rPr>
              <a:t>Transitioning to Organic Grain Production in Maryland: Evaluating Soil Health Impact of Four Strategies</a:t>
            </a:r>
            <a:endParaRPr lang="en-US" sz="4000" b="1" dirty="0">
              <a:solidFill>
                <a:srgbClr val="6AA84F"/>
              </a:solidFill>
            </a:endParaRPr>
          </a:p>
        </p:txBody>
      </p:sp>
      <p:sp>
        <p:nvSpPr>
          <p:cNvPr id="91" name="Google Shape;91;p1"/>
          <p:cNvSpPr txBox="1">
            <a:spLocks noGrp="1"/>
          </p:cNvSpPr>
          <p:nvPr>
            <p:ph type="subTitle" idx="1"/>
          </p:nvPr>
        </p:nvSpPr>
        <p:spPr>
          <a:xfrm>
            <a:off x="1354000" y="3346074"/>
            <a:ext cx="9144000" cy="1702176"/>
          </a:xfrm>
          <a:prstGeom prst="rect">
            <a:avLst/>
          </a:prstGeom>
          <a:noFill/>
          <a:ln>
            <a:noFill/>
          </a:ln>
        </p:spPr>
        <p:txBody>
          <a:bodyPr spcFirstLastPara="1" wrap="square" lIns="91425" tIns="45700" rIns="91425" bIns="45700" anchor="t" anchorCtr="0">
            <a:normAutofit fontScale="92500" lnSpcReduction="20000"/>
          </a:bodyPr>
          <a:lstStyle/>
          <a:p>
            <a:pPr marL="0" lvl="0" indent="0" algn="ctr" rtl="0">
              <a:lnSpc>
                <a:spcPct val="90000"/>
              </a:lnSpc>
              <a:spcBef>
                <a:spcPts val="0"/>
              </a:spcBef>
              <a:spcAft>
                <a:spcPts val="0"/>
              </a:spcAft>
              <a:buClr>
                <a:schemeClr val="dk1"/>
              </a:buClr>
              <a:buSzPts val="2400"/>
              <a:buNone/>
            </a:pPr>
            <a:r>
              <a:rPr lang="en-US" sz="3800" b="1" dirty="0"/>
              <a:t>Biwek Gairhe and Ray Weil</a:t>
            </a:r>
            <a:endParaRPr sz="2900" b="1" dirty="0"/>
          </a:p>
          <a:p>
            <a:pPr marL="0" lvl="0" indent="0" algn="ctr" rtl="0">
              <a:lnSpc>
                <a:spcPct val="90000"/>
              </a:lnSpc>
              <a:spcBef>
                <a:spcPts val="1000"/>
              </a:spcBef>
              <a:spcAft>
                <a:spcPts val="0"/>
              </a:spcAft>
              <a:buClr>
                <a:schemeClr val="dk1"/>
              </a:buClr>
              <a:buSzPts val="2400"/>
              <a:buNone/>
            </a:pPr>
            <a:endParaRPr lang="en-US" dirty="0"/>
          </a:p>
          <a:p>
            <a:pPr marL="0" lvl="0" indent="0" algn="ctr" rtl="0">
              <a:lnSpc>
                <a:spcPct val="90000"/>
              </a:lnSpc>
              <a:spcBef>
                <a:spcPts val="1000"/>
              </a:spcBef>
              <a:spcAft>
                <a:spcPts val="0"/>
              </a:spcAft>
              <a:buClr>
                <a:schemeClr val="dk1"/>
              </a:buClr>
              <a:buSzPts val="2400"/>
              <a:buNone/>
            </a:pPr>
            <a:r>
              <a:rPr lang="en-US" dirty="0"/>
              <a:t>Department of Environmental Science and Technology</a:t>
            </a:r>
            <a:endParaRPr dirty="0"/>
          </a:p>
          <a:p>
            <a:pPr marL="0" lvl="0" indent="0" algn="ctr" rtl="0">
              <a:lnSpc>
                <a:spcPct val="90000"/>
              </a:lnSpc>
              <a:spcBef>
                <a:spcPts val="1000"/>
              </a:spcBef>
              <a:spcAft>
                <a:spcPts val="0"/>
              </a:spcAft>
              <a:buClr>
                <a:schemeClr val="dk1"/>
              </a:buClr>
              <a:buSzPts val="2400"/>
              <a:buNone/>
            </a:pPr>
            <a:r>
              <a:rPr lang="en-US" dirty="0"/>
              <a:t>University of Maryland – College Park</a:t>
            </a:r>
            <a:endParaRPr dirty="0"/>
          </a:p>
        </p:txBody>
      </p:sp>
      <p:sp>
        <p:nvSpPr>
          <p:cNvPr id="92" name="Google Shape;92;p1"/>
          <p:cNvSpPr txBox="1"/>
          <p:nvPr/>
        </p:nvSpPr>
        <p:spPr>
          <a:xfrm>
            <a:off x="0" y="1"/>
            <a:ext cx="12192000" cy="535302"/>
          </a:xfrm>
          <a:prstGeom prst="rect">
            <a:avLst/>
          </a:prstGeom>
          <a:solidFill>
            <a:srgbClr val="E13A3E"/>
          </a:solidFill>
          <a:ln>
            <a:noFill/>
          </a:ln>
          <a:effectLst>
            <a:outerShdw blurRad="40000" dist="23000" dir="5400000" rotWithShape="0">
              <a:srgbClr val="000000">
                <a:alpha val="34117"/>
              </a:srgbClr>
            </a:outerShdw>
          </a:effectLst>
        </p:spPr>
        <p:txBody>
          <a:bodyPr spcFirstLastPara="1" wrap="square" lIns="90800" tIns="45375" rIns="90800" bIns="45375" anchor="ctr" anchorCtr="0">
            <a:noAutofit/>
          </a:bodyPr>
          <a:lstStyle/>
          <a:p>
            <a:pPr marL="0" marR="0" lvl="0" indent="0" algn="r" rtl="0">
              <a:lnSpc>
                <a:spcPct val="90000"/>
              </a:lnSpc>
              <a:spcBef>
                <a:spcPts val="0"/>
              </a:spcBef>
              <a:spcAft>
                <a:spcPts val="0"/>
              </a:spcAft>
              <a:buClr>
                <a:schemeClr val="lt1"/>
              </a:buClr>
              <a:buSzPts val="1987"/>
              <a:buFont typeface="Calibri"/>
              <a:buNone/>
            </a:pPr>
            <a:r>
              <a:rPr lang="en-US" sz="1987" b="0" i="1" u="none" strike="noStrike" cap="none">
                <a:solidFill>
                  <a:schemeClr val="lt1"/>
                </a:solidFill>
                <a:latin typeface="Calibri"/>
                <a:ea typeface="Calibri"/>
                <a:cs typeface="Calibri"/>
                <a:sym typeface="Calibri"/>
              </a:rPr>
              <a:t>	</a:t>
            </a:r>
            <a:r>
              <a:rPr lang="en-US" sz="1809" b="0" i="1" u="none" strike="noStrike" cap="none">
                <a:solidFill>
                  <a:schemeClr val="lt1"/>
                </a:solidFill>
                <a:latin typeface="Calibri"/>
                <a:ea typeface="Calibri"/>
                <a:cs typeface="Calibri"/>
                <a:sym typeface="Calibri"/>
              </a:rPr>
              <a:t>	</a:t>
            </a:r>
            <a:endParaRPr sz="1501" b="0" i="0" u="none" strike="noStrike" cap="none">
              <a:solidFill>
                <a:schemeClr val="dk1"/>
              </a:solidFill>
              <a:latin typeface="Calibri"/>
              <a:ea typeface="Calibri"/>
              <a:cs typeface="Calibri"/>
              <a:sym typeface="Calibri"/>
            </a:endParaRPr>
          </a:p>
        </p:txBody>
      </p:sp>
      <p:pic>
        <p:nvPicPr>
          <p:cNvPr id="93" name="Google Shape;93;p1" descr="Logo&#10;&#10;Description automatically generated"/>
          <p:cNvPicPr preferRelativeResize="0"/>
          <p:nvPr/>
        </p:nvPicPr>
        <p:blipFill rotWithShape="1">
          <a:blip r:embed="rId3">
            <a:alphaModFix/>
          </a:blip>
          <a:srcRect/>
          <a:stretch/>
        </p:blipFill>
        <p:spPr>
          <a:xfrm>
            <a:off x="3137292" y="5757325"/>
            <a:ext cx="2958708" cy="840542"/>
          </a:xfrm>
          <a:prstGeom prst="rect">
            <a:avLst/>
          </a:prstGeom>
          <a:noFill/>
          <a:ln>
            <a:noFill/>
          </a:ln>
        </p:spPr>
      </p:pic>
      <p:pic>
        <p:nvPicPr>
          <p:cNvPr id="94" name="Google Shape;94;p1" descr="Shape&#10;&#10;Description automatically generated with medium confidence"/>
          <p:cNvPicPr preferRelativeResize="0"/>
          <p:nvPr/>
        </p:nvPicPr>
        <p:blipFill rotWithShape="1">
          <a:blip r:embed="rId4">
            <a:alphaModFix/>
          </a:blip>
          <a:srcRect/>
          <a:stretch/>
        </p:blipFill>
        <p:spPr>
          <a:xfrm>
            <a:off x="8604420" y="5940385"/>
            <a:ext cx="3520447" cy="981458"/>
          </a:xfrm>
          <a:prstGeom prst="rect">
            <a:avLst/>
          </a:prstGeom>
          <a:noFill/>
          <a:ln>
            <a:noFill/>
          </a:ln>
        </p:spPr>
      </p:pic>
      <p:pic>
        <p:nvPicPr>
          <p:cNvPr id="95" name="Google Shape;95;p1" descr="USDA-NIFA-logo – LAMP"/>
          <p:cNvPicPr preferRelativeResize="0"/>
          <p:nvPr/>
        </p:nvPicPr>
        <p:blipFill rotWithShape="1">
          <a:blip r:embed="rId5">
            <a:alphaModFix/>
          </a:blip>
          <a:srcRect/>
          <a:stretch/>
        </p:blipFill>
        <p:spPr>
          <a:xfrm>
            <a:off x="1" y="5433351"/>
            <a:ext cx="2489200" cy="1488491"/>
          </a:xfrm>
          <a:prstGeom prst="rect">
            <a:avLst/>
          </a:prstGeom>
          <a:noFill/>
          <a:ln>
            <a:noFill/>
          </a:ln>
        </p:spPr>
      </p:pic>
      <p:sp>
        <p:nvSpPr>
          <p:cNvPr id="2" name="Slide Number Placeholder 1">
            <a:extLst>
              <a:ext uri="{FF2B5EF4-FFF2-40B4-BE49-F238E27FC236}">
                <a16:creationId xmlns:a16="http://schemas.microsoft.com/office/drawing/2014/main" id="{EAD08BBC-F7BC-3679-BC64-DC04AA24EBBD}"/>
              </a:ext>
            </a:extLst>
          </p:cNvPr>
          <p:cNvSpPr>
            <a:spLocks noGrp="1"/>
          </p:cNvSpPr>
          <p:nvPr>
            <p:ph type="sldNum" sz="quarter" idx="12"/>
          </p:nvPr>
        </p:nvSpPr>
        <p:spPr/>
        <p:txBody>
          <a:bodyPr/>
          <a:lstStyle/>
          <a:p>
            <a:fld id="{3D5038F4-E611-436B-B60A-C1361749357A}" type="slidenum">
              <a:rPr lang="en-US" smtClean="0"/>
              <a:t>1</a:t>
            </a:fld>
            <a:endParaRPr lang="en-US"/>
          </a:p>
        </p:txBody>
      </p:sp>
      <p:pic>
        <p:nvPicPr>
          <p:cNvPr id="4" name="Picture 3" descr="A logo for a company&#10;&#10;Description automatically generated">
            <a:extLst>
              <a:ext uri="{FF2B5EF4-FFF2-40B4-BE49-F238E27FC236}">
                <a16:creationId xmlns:a16="http://schemas.microsoft.com/office/drawing/2014/main" id="{4A6597D3-7CB3-0345-9043-F54EAFE5F6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5571" y="5757325"/>
            <a:ext cx="1069278" cy="102414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9"/>
          <p:cNvSpPr txBox="1"/>
          <p:nvPr/>
        </p:nvSpPr>
        <p:spPr>
          <a:xfrm>
            <a:off x="320183" y="544093"/>
            <a:ext cx="3520297" cy="369332"/>
          </a:xfrm>
          <a:prstGeom prst="rect">
            <a:avLst/>
          </a:prstGeom>
          <a:solidFill>
            <a:srgbClr val="D8E2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1E4E79"/>
                </a:solidFill>
                <a:latin typeface="Times New Roman"/>
                <a:ea typeface="Times New Roman"/>
                <a:cs typeface="Times New Roman"/>
                <a:sym typeface="Times New Roman"/>
              </a:rPr>
              <a:t>Results </a:t>
            </a:r>
            <a:endParaRPr sz="1400" b="0" i="0" u="none" strike="noStrike" cap="none" dirty="0">
              <a:solidFill>
                <a:srgbClr val="000000"/>
              </a:solidFill>
              <a:latin typeface="Arial"/>
              <a:ea typeface="Arial"/>
              <a:cs typeface="Arial"/>
              <a:sym typeface="Arial"/>
            </a:endParaRPr>
          </a:p>
        </p:txBody>
      </p:sp>
      <p:sp>
        <p:nvSpPr>
          <p:cNvPr id="197" name="Google Shape;197;p9"/>
          <p:cNvSpPr txBox="1"/>
          <p:nvPr/>
        </p:nvSpPr>
        <p:spPr>
          <a:xfrm>
            <a:off x="0" y="2"/>
            <a:ext cx="12192000" cy="455328"/>
          </a:xfrm>
          <a:prstGeom prst="rect">
            <a:avLst/>
          </a:prstGeom>
          <a:solidFill>
            <a:srgbClr val="E13A3E"/>
          </a:solidFill>
          <a:ln>
            <a:noFill/>
          </a:ln>
          <a:effectLst>
            <a:outerShdw blurRad="40000" dist="23000" dir="5400000" rotWithShape="0">
              <a:srgbClr val="000000">
                <a:alpha val="34117"/>
              </a:srgbClr>
            </a:outerShdw>
          </a:effectLst>
        </p:spPr>
        <p:txBody>
          <a:bodyPr spcFirstLastPara="1" wrap="square" lIns="90800" tIns="45375" rIns="90800" bIns="45375" anchor="ctr" anchorCtr="0">
            <a:noAutofit/>
          </a:bodyPr>
          <a:lstStyle/>
          <a:p>
            <a:pPr marL="0" marR="0" lvl="0" indent="0" algn="r" rtl="0">
              <a:lnSpc>
                <a:spcPct val="90000"/>
              </a:lnSpc>
              <a:spcBef>
                <a:spcPts val="0"/>
              </a:spcBef>
              <a:spcAft>
                <a:spcPts val="0"/>
              </a:spcAft>
              <a:buClr>
                <a:schemeClr val="lt1"/>
              </a:buClr>
              <a:buSzPts val="1987"/>
              <a:buFont typeface="Calibri"/>
              <a:buNone/>
            </a:pPr>
            <a:r>
              <a:rPr lang="en-US" sz="1987" b="0" i="1" u="none" strike="noStrike" cap="none">
                <a:solidFill>
                  <a:schemeClr val="lt1"/>
                </a:solidFill>
                <a:latin typeface="Calibri"/>
                <a:ea typeface="Calibri"/>
                <a:cs typeface="Calibri"/>
                <a:sym typeface="Calibri"/>
              </a:rPr>
              <a:t>	</a:t>
            </a:r>
            <a:r>
              <a:rPr lang="en-US" sz="1809" b="0" i="1" u="none" strike="noStrike" cap="none">
                <a:solidFill>
                  <a:schemeClr val="lt1"/>
                </a:solidFill>
                <a:latin typeface="Calibri"/>
                <a:ea typeface="Calibri"/>
                <a:cs typeface="Calibri"/>
                <a:sym typeface="Calibri"/>
              </a:rPr>
              <a:t>	</a:t>
            </a:r>
            <a:endParaRPr sz="1501" b="0" i="0" u="none" strike="noStrike" cap="none">
              <a:solidFill>
                <a:schemeClr val="dk1"/>
              </a:solidFill>
              <a:latin typeface="Calibri"/>
              <a:ea typeface="Calibri"/>
              <a:cs typeface="Calibri"/>
              <a:sym typeface="Calibri"/>
            </a:endParaRPr>
          </a:p>
        </p:txBody>
      </p:sp>
      <p:pic>
        <p:nvPicPr>
          <p:cNvPr id="2" name="Picture 1" descr="A diagram of a diagram of different colors&#10;&#10;Description automatically generated with medium confidence">
            <a:extLst>
              <a:ext uri="{FF2B5EF4-FFF2-40B4-BE49-F238E27FC236}">
                <a16:creationId xmlns:a16="http://schemas.microsoft.com/office/drawing/2014/main" id="{54076115-BE07-DC2D-A6CB-8ABFB0E44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0674" y="871001"/>
            <a:ext cx="5355707" cy="5355707"/>
          </a:xfrm>
          <a:prstGeom prst="rect">
            <a:avLst/>
          </a:prstGeom>
        </p:spPr>
      </p:pic>
      <p:sp>
        <p:nvSpPr>
          <p:cNvPr id="3" name="TextBox 2">
            <a:extLst>
              <a:ext uri="{FF2B5EF4-FFF2-40B4-BE49-F238E27FC236}">
                <a16:creationId xmlns:a16="http://schemas.microsoft.com/office/drawing/2014/main" id="{FA0B6BC7-AB79-A190-F53F-DEE701290A3E}"/>
              </a:ext>
            </a:extLst>
          </p:cNvPr>
          <p:cNvSpPr txBox="1"/>
          <p:nvPr/>
        </p:nvSpPr>
        <p:spPr>
          <a:xfrm>
            <a:off x="900959" y="6184284"/>
            <a:ext cx="10452841" cy="369332"/>
          </a:xfrm>
          <a:prstGeom prst="rect">
            <a:avLst/>
          </a:prstGeom>
          <a:noFill/>
        </p:spPr>
        <p:txBody>
          <a:bodyPr wrap="square" rtlCol="0">
            <a:spAutoFit/>
          </a:bodyPr>
          <a:lstStyle/>
          <a:p>
            <a:r>
              <a:rPr lang="en-US" dirty="0"/>
              <a:t>*Significant difference between treatments in Crop yield, Aggregate stability, PSNT and Soil respiration</a:t>
            </a:r>
          </a:p>
        </p:txBody>
      </p:sp>
      <p:sp>
        <p:nvSpPr>
          <p:cNvPr id="11" name="Slide Number Placeholder 10">
            <a:extLst>
              <a:ext uri="{FF2B5EF4-FFF2-40B4-BE49-F238E27FC236}">
                <a16:creationId xmlns:a16="http://schemas.microsoft.com/office/drawing/2014/main" id="{E4F95888-BA4B-6C14-649B-342143C068C0}"/>
              </a:ext>
            </a:extLst>
          </p:cNvPr>
          <p:cNvSpPr>
            <a:spLocks noGrp="1"/>
          </p:cNvSpPr>
          <p:nvPr>
            <p:ph type="sldNum" sz="quarter" idx="12"/>
          </p:nvPr>
        </p:nvSpPr>
        <p:spPr/>
        <p:txBody>
          <a:bodyPr/>
          <a:lstStyle/>
          <a:p>
            <a:fld id="{3D5038F4-E611-436B-B60A-C1361749357A}" type="slidenum">
              <a:rPr lang="en-US" smtClean="0"/>
              <a:t>10</a:t>
            </a:fld>
            <a:endParaRPr lang="en-US"/>
          </a:p>
        </p:txBody>
      </p:sp>
      <p:sp>
        <p:nvSpPr>
          <p:cNvPr id="14" name="Google Shape;68;p13">
            <a:extLst>
              <a:ext uri="{FF2B5EF4-FFF2-40B4-BE49-F238E27FC236}">
                <a16:creationId xmlns:a16="http://schemas.microsoft.com/office/drawing/2014/main" id="{DDA03C6C-AF2A-E038-DE37-168EFE1ECDC3}"/>
              </a:ext>
            </a:extLst>
          </p:cNvPr>
          <p:cNvSpPr txBox="1"/>
          <p:nvPr/>
        </p:nvSpPr>
        <p:spPr>
          <a:xfrm>
            <a:off x="35190779" y="9229831"/>
            <a:ext cx="2742073" cy="1317137"/>
          </a:xfrm>
          <a:prstGeom prst="rect">
            <a:avLst/>
          </a:prstGeom>
          <a:noFill/>
          <a:ln>
            <a:noFill/>
          </a:ln>
        </p:spPr>
        <p:txBody>
          <a:bodyPr spcFirstLastPara="1" wrap="square" lIns="438840" tIns="438840" rIns="438840" bIns="438840" anchor="t" anchorCtr="0">
            <a:spAutoFit/>
          </a:bodyPr>
          <a:lstStyle/>
          <a:p>
            <a:r>
              <a:rPr lang="en" sz="700" b="1" i="1" dirty="0">
                <a:solidFill>
                  <a:schemeClr val="dk1"/>
                </a:solidFill>
              </a:rPr>
              <a:t>Figure 4. Average total CO</a:t>
            </a:r>
            <a:r>
              <a:rPr lang="en" sz="700" b="1" i="1" baseline="-25000" dirty="0">
                <a:solidFill>
                  <a:schemeClr val="dk1"/>
                </a:solidFill>
              </a:rPr>
              <a:t>2</a:t>
            </a:r>
            <a:r>
              <a:rPr lang="en" sz="700" b="1" i="1" dirty="0">
                <a:solidFill>
                  <a:schemeClr val="dk1"/>
                </a:solidFill>
              </a:rPr>
              <a:t>-C evolved under different treatments three sites during 24 hour incubation. Treatments labeled with the same letter do not differ significantly at p&lt;0.05.</a:t>
            </a:r>
            <a:endParaRPr sz="700" dirty="0"/>
          </a:p>
        </p:txBody>
      </p:sp>
      <p:sp>
        <p:nvSpPr>
          <p:cNvPr id="209" name="TextBox 208">
            <a:extLst>
              <a:ext uri="{FF2B5EF4-FFF2-40B4-BE49-F238E27FC236}">
                <a16:creationId xmlns:a16="http://schemas.microsoft.com/office/drawing/2014/main" id="{9767D958-EF57-D055-6457-1C9217CD1C1A}"/>
              </a:ext>
            </a:extLst>
          </p:cNvPr>
          <p:cNvSpPr txBox="1"/>
          <p:nvPr/>
        </p:nvSpPr>
        <p:spPr>
          <a:xfrm>
            <a:off x="6990736" y="5211097"/>
            <a:ext cx="186813" cy="369332"/>
          </a:xfrm>
          <a:prstGeom prst="rect">
            <a:avLst/>
          </a:prstGeom>
          <a:noFill/>
        </p:spPr>
        <p:txBody>
          <a:bodyPr wrap="square" rtlCol="0">
            <a:spAutoFit/>
          </a:bodyPr>
          <a:lstStyle/>
          <a:p>
            <a:r>
              <a:rPr lang="en-US" dirty="0">
                <a:solidFill>
                  <a:schemeClr val="bg1"/>
                </a:solidFill>
              </a:rPr>
              <a:t>a</a:t>
            </a:r>
          </a:p>
        </p:txBody>
      </p:sp>
      <p:sp>
        <p:nvSpPr>
          <p:cNvPr id="210" name="TextBox 209">
            <a:extLst>
              <a:ext uri="{FF2B5EF4-FFF2-40B4-BE49-F238E27FC236}">
                <a16:creationId xmlns:a16="http://schemas.microsoft.com/office/drawing/2014/main" id="{A46E82D2-4088-C685-7049-AE675206EAFB}"/>
              </a:ext>
            </a:extLst>
          </p:cNvPr>
          <p:cNvSpPr txBox="1"/>
          <p:nvPr/>
        </p:nvSpPr>
        <p:spPr>
          <a:xfrm>
            <a:off x="7769970" y="5169183"/>
            <a:ext cx="186813" cy="369332"/>
          </a:xfrm>
          <a:prstGeom prst="rect">
            <a:avLst/>
          </a:prstGeom>
          <a:noFill/>
        </p:spPr>
        <p:txBody>
          <a:bodyPr wrap="square" rtlCol="0">
            <a:spAutoFit/>
          </a:bodyPr>
          <a:lstStyle/>
          <a:p>
            <a:r>
              <a:rPr lang="en-US" dirty="0">
                <a:solidFill>
                  <a:schemeClr val="bg1"/>
                </a:solidFill>
              </a:rPr>
              <a:t>a</a:t>
            </a:r>
          </a:p>
        </p:txBody>
      </p:sp>
      <p:sp>
        <p:nvSpPr>
          <p:cNvPr id="211" name="TextBox 210">
            <a:extLst>
              <a:ext uri="{FF2B5EF4-FFF2-40B4-BE49-F238E27FC236}">
                <a16:creationId xmlns:a16="http://schemas.microsoft.com/office/drawing/2014/main" id="{29BC1576-8F0C-0E39-5B31-22E56B5FC1E6}"/>
              </a:ext>
            </a:extLst>
          </p:cNvPr>
          <p:cNvSpPr txBox="1"/>
          <p:nvPr/>
        </p:nvSpPr>
        <p:spPr>
          <a:xfrm>
            <a:off x="8592475" y="5169183"/>
            <a:ext cx="186813" cy="369332"/>
          </a:xfrm>
          <a:prstGeom prst="rect">
            <a:avLst/>
          </a:prstGeom>
          <a:noFill/>
        </p:spPr>
        <p:txBody>
          <a:bodyPr wrap="square" rtlCol="0">
            <a:spAutoFit/>
          </a:bodyPr>
          <a:lstStyle/>
          <a:p>
            <a:r>
              <a:rPr lang="en-US" dirty="0">
                <a:solidFill>
                  <a:schemeClr val="bg1"/>
                </a:solidFill>
              </a:rPr>
              <a:t>a</a:t>
            </a:r>
          </a:p>
        </p:txBody>
      </p:sp>
      <p:sp>
        <p:nvSpPr>
          <p:cNvPr id="212" name="TextBox 211">
            <a:extLst>
              <a:ext uri="{FF2B5EF4-FFF2-40B4-BE49-F238E27FC236}">
                <a16:creationId xmlns:a16="http://schemas.microsoft.com/office/drawing/2014/main" id="{EB4CD209-D605-6C6A-2437-37FCA425A720}"/>
              </a:ext>
            </a:extLst>
          </p:cNvPr>
          <p:cNvSpPr txBox="1"/>
          <p:nvPr/>
        </p:nvSpPr>
        <p:spPr>
          <a:xfrm>
            <a:off x="7338514" y="5211097"/>
            <a:ext cx="186813" cy="369332"/>
          </a:xfrm>
          <a:prstGeom prst="rect">
            <a:avLst/>
          </a:prstGeom>
          <a:noFill/>
        </p:spPr>
        <p:txBody>
          <a:bodyPr wrap="square" rtlCol="0">
            <a:spAutoFit/>
          </a:bodyPr>
          <a:lstStyle/>
          <a:p>
            <a:r>
              <a:rPr lang="en-US" dirty="0">
                <a:solidFill>
                  <a:schemeClr val="bg1"/>
                </a:solidFill>
              </a:rPr>
              <a:t>b</a:t>
            </a:r>
          </a:p>
        </p:txBody>
      </p:sp>
      <p:sp>
        <p:nvSpPr>
          <p:cNvPr id="213" name="TextBox 212">
            <a:extLst>
              <a:ext uri="{FF2B5EF4-FFF2-40B4-BE49-F238E27FC236}">
                <a16:creationId xmlns:a16="http://schemas.microsoft.com/office/drawing/2014/main" id="{D4D6E163-3924-BFC6-2C50-FC075DE73847}"/>
              </a:ext>
            </a:extLst>
          </p:cNvPr>
          <p:cNvSpPr txBox="1"/>
          <p:nvPr/>
        </p:nvSpPr>
        <p:spPr>
          <a:xfrm>
            <a:off x="8117748" y="5169183"/>
            <a:ext cx="186813" cy="369332"/>
          </a:xfrm>
          <a:prstGeom prst="rect">
            <a:avLst/>
          </a:prstGeom>
          <a:noFill/>
        </p:spPr>
        <p:txBody>
          <a:bodyPr wrap="square" rtlCol="0">
            <a:spAutoFit/>
          </a:bodyPr>
          <a:lstStyle/>
          <a:p>
            <a:r>
              <a:rPr lang="en-US" dirty="0">
                <a:solidFill>
                  <a:schemeClr val="bg1"/>
                </a:solidFill>
              </a:rPr>
              <a:t>b</a:t>
            </a:r>
          </a:p>
        </p:txBody>
      </p:sp>
      <p:sp>
        <p:nvSpPr>
          <p:cNvPr id="214" name="TextBox 213">
            <a:extLst>
              <a:ext uri="{FF2B5EF4-FFF2-40B4-BE49-F238E27FC236}">
                <a16:creationId xmlns:a16="http://schemas.microsoft.com/office/drawing/2014/main" id="{BA1AA20B-0B94-EF9B-5232-977D003B06F2}"/>
              </a:ext>
            </a:extLst>
          </p:cNvPr>
          <p:cNvSpPr txBox="1"/>
          <p:nvPr/>
        </p:nvSpPr>
        <p:spPr>
          <a:xfrm>
            <a:off x="8896222" y="5169183"/>
            <a:ext cx="186813" cy="369332"/>
          </a:xfrm>
          <a:prstGeom prst="rect">
            <a:avLst/>
          </a:prstGeom>
          <a:noFill/>
        </p:spPr>
        <p:txBody>
          <a:bodyPr wrap="square" rtlCol="0">
            <a:spAutoFit/>
          </a:bodyPr>
          <a:lstStyle/>
          <a:p>
            <a:r>
              <a:rPr lang="en-US" dirty="0">
                <a:solidFill>
                  <a:schemeClr val="bg1"/>
                </a:solidFill>
              </a:rPr>
              <a:t>b</a:t>
            </a:r>
          </a:p>
        </p:txBody>
      </p:sp>
      <p:sp>
        <p:nvSpPr>
          <p:cNvPr id="215" name="TextBox 214">
            <a:extLst>
              <a:ext uri="{FF2B5EF4-FFF2-40B4-BE49-F238E27FC236}">
                <a16:creationId xmlns:a16="http://schemas.microsoft.com/office/drawing/2014/main" id="{931770BA-6303-9392-374C-4F8183601A72}"/>
              </a:ext>
            </a:extLst>
          </p:cNvPr>
          <p:cNvSpPr txBox="1"/>
          <p:nvPr/>
        </p:nvSpPr>
        <p:spPr>
          <a:xfrm>
            <a:off x="9775223" y="5095441"/>
            <a:ext cx="186813" cy="369332"/>
          </a:xfrm>
          <a:prstGeom prst="rect">
            <a:avLst/>
          </a:prstGeom>
          <a:noFill/>
        </p:spPr>
        <p:txBody>
          <a:bodyPr wrap="square" rtlCol="0">
            <a:spAutoFit/>
          </a:bodyPr>
          <a:lstStyle/>
          <a:p>
            <a:r>
              <a:rPr lang="en-US" dirty="0">
                <a:solidFill>
                  <a:schemeClr val="bg1"/>
                </a:solidFill>
              </a:rPr>
              <a:t>b</a:t>
            </a:r>
          </a:p>
        </p:txBody>
      </p:sp>
      <p:sp>
        <p:nvSpPr>
          <p:cNvPr id="216" name="TextBox 215">
            <a:extLst>
              <a:ext uri="{FF2B5EF4-FFF2-40B4-BE49-F238E27FC236}">
                <a16:creationId xmlns:a16="http://schemas.microsoft.com/office/drawing/2014/main" id="{2698935B-A060-12EE-46B4-C74759090363}"/>
              </a:ext>
            </a:extLst>
          </p:cNvPr>
          <p:cNvSpPr txBox="1"/>
          <p:nvPr/>
        </p:nvSpPr>
        <p:spPr>
          <a:xfrm>
            <a:off x="9378069" y="5169183"/>
            <a:ext cx="186813" cy="369332"/>
          </a:xfrm>
          <a:prstGeom prst="rect">
            <a:avLst/>
          </a:prstGeom>
          <a:noFill/>
        </p:spPr>
        <p:txBody>
          <a:bodyPr wrap="square" rtlCol="0">
            <a:spAutoFit/>
          </a:bodyPr>
          <a:lstStyle/>
          <a:p>
            <a:r>
              <a:rPr lang="en-US" dirty="0">
                <a:solidFill>
                  <a:schemeClr val="bg1"/>
                </a:solidFill>
              </a:rPr>
              <a:t>a</a:t>
            </a:r>
          </a:p>
        </p:txBody>
      </p:sp>
      <p:sp>
        <p:nvSpPr>
          <p:cNvPr id="217" name="TextBox 216">
            <a:extLst>
              <a:ext uri="{FF2B5EF4-FFF2-40B4-BE49-F238E27FC236}">
                <a16:creationId xmlns:a16="http://schemas.microsoft.com/office/drawing/2014/main" id="{CB97E62B-3DC1-6FF6-54B6-FA254165E179}"/>
              </a:ext>
            </a:extLst>
          </p:cNvPr>
          <p:cNvSpPr txBox="1"/>
          <p:nvPr/>
        </p:nvSpPr>
        <p:spPr>
          <a:xfrm>
            <a:off x="7151701" y="2237254"/>
            <a:ext cx="186813" cy="369332"/>
          </a:xfrm>
          <a:prstGeom prst="rect">
            <a:avLst/>
          </a:prstGeom>
          <a:noFill/>
        </p:spPr>
        <p:txBody>
          <a:bodyPr wrap="square" rtlCol="0">
            <a:spAutoFit/>
          </a:bodyPr>
          <a:lstStyle/>
          <a:p>
            <a:r>
              <a:rPr lang="en-US" dirty="0">
                <a:solidFill>
                  <a:schemeClr val="bg1"/>
                </a:solidFill>
              </a:rPr>
              <a:t>a</a:t>
            </a:r>
          </a:p>
        </p:txBody>
      </p:sp>
      <p:sp>
        <p:nvSpPr>
          <p:cNvPr id="218" name="TextBox 217">
            <a:extLst>
              <a:ext uri="{FF2B5EF4-FFF2-40B4-BE49-F238E27FC236}">
                <a16:creationId xmlns:a16="http://schemas.microsoft.com/office/drawing/2014/main" id="{6573B57E-8706-6D09-7E3D-143F533935C7}"/>
              </a:ext>
            </a:extLst>
          </p:cNvPr>
          <p:cNvSpPr txBox="1"/>
          <p:nvPr/>
        </p:nvSpPr>
        <p:spPr>
          <a:xfrm>
            <a:off x="8117747" y="2237254"/>
            <a:ext cx="186813" cy="369332"/>
          </a:xfrm>
          <a:prstGeom prst="rect">
            <a:avLst/>
          </a:prstGeom>
          <a:noFill/>
        </p:spPr>
        <p:txBody>
          <a:bodyPr wrap="square" rtlCol="0">
            <a:spAutoFit/>
          </a:bodyPr>
          <a:lstStyle/>
          <a:p>
            <a:r>
              <a:rPr lang="en-US" dirty="0">
                <a:solidFill>
                  <a:schemeClr val="bg1"/>
                </a:solidFill>
              </a:rPr>
              <a:t>b</a:t>
            </a:r>
          </a:p>
        </p:txBody>
      </p:sp>
      <p:sp>
        <p:nvSpPr>
          <p:cNvPr id="219" name="TextBox 218">
            <a:extLst>
              <a:ext uri="{FF2B5EF4-FFF2-40B4-BE49-F238E27FC236}">
                <a16:creationId xmlns:a16="http://schemas.microsoft.com/office/drawing/2014/main" id="{055E6876-EBFA-9665-08B6-FBF7A7AEDB58}"/>
              </a:ext>
            </a:extLst>
          </p:cNvPr>
          <p:cNvSpPr txBox="1"/>
          <p:nvPr/>
        </p:nvSpPr>
        <p:spPr>
          <a:xfrm>
            <a:off x="9174090" y="2224654"/>
            <a:ext cx="186813" cy="369332"/>
          </a:xfrm>
          <a:prstGeom prst="rect">
            <a:avLst/>
          </a:prstGeom>
          <a:noFill/>
        </p:spPr>
        <p:txBody>
          <a:bodyPr wrap="square" rtlCol="0">
            <a:spAutoFit/>
          </a:bodyPr>
          <a:lstStyle/>
          <a:p>
            <a:r>
              <a:rPr lang="en-US" dirty="0">
                <a:solidFill>
                  <a:schemeClr val="bg1"/>
                </a:solidFill>
              </a:rPr>
              <a:t>b</a:t>
            </a:r>
          </a:p>
        </p:txBody>
      </p:sp>
      <p:sp>
        <p:nvSpPr>
          <p:cNvPr id="220" name="TextBox 219">
            <a:extLst>
              <a:ext uri="{FF2B5EF4-FFF2-40B4-BE49-F238E27FC236}">
                <a16:creationId xmlns:a16="http://schemas.microsoft.com/office/drawing/2014/main" id="{7BAB0C7E-AFC7-F873-8317-40DADE1345E3}"/>
              </a:ext>
            </a:extLst>
          </p:cNvPr>
          <p:cNvSpPr txBox="1"/>
          <p:nvPr/>
        </p:nvSpPr>
        <p:spPr>
          <a:xfrm>
            <a:off x="7586465" y="2224654"/>
            <a:ext cx="186813" cy="369332"/>
          </a:xfrm>
          <a:prstGeom prst="rect">
            <a:avLst/>
          </a:prstGeom>
          <a:noFill/>
        </p:spPr>
        <p:txBody>
          <a:bodyPr wrap="square" rtlCol="0">
            <a:spAutoFit/>
          </a:bodyPr>
          <a:lstStyle/>
          <a:p>
            <a:r>
              <a:rPr lang="en-US" dirty="0">
                <a:solidFill>
                  <a:schemeClr val="bg1"/>
                </a:solidFill>
              </a:rPr>
              <a:t>c</a:t>
            </a:r>
          </a:p>
        </p:txBody>
      </p:sp>
      <p:sp>
        <p:nvSpPr>
          <p:cNvPr id="221" name="TextBox 220">
            <a:extLst>
              <a:ext uri="{FF2B5EF4-FFF2-40B4-BE49-F238E27FC236}">
                <a16:creationId xmlns:a16="http://schemas.microsoft.com/office/drawing/2014/main" id="{78606C18-CD45-B93B-84C3-EE4EEDB78934}"/>
              </a:ext>
            </a:extLst>
          </p:cNvPr>
          <p:cNvSpPr txBox="1"/>
          <p:nvPr/>
        </p:nvSpPr>
        <p:spPr>
          <a:xfrm>
            <a:off x="8601021" y="2224654"/>
            <a:ext cx="186813" cy="369332"/>
          </a:xfrm>
          <a:prstGeom prst="rect">
            <a:avLst/>
          </a:prstGeom>
          <a:noFill/>
        </p:spPr>
        <p:txBody>
          <a:bodyPr wrap="square" rtlCol="0">
            <a:spAutoFit/>
          </a:bodyPr>
          <a:lstStyle/>
          <a:p>
            <a:r>
              <a:rPr lang="en-US" dirty="0">
                <a:solidFill>
                  <a:schemeClr val="bg1"/>
                </a:solidFill>
              </a:rPr>
              <a:t>d</a:t>
            </a:r>
          </a:p>
        </p:txBody>
      </p:sp>
      <p:sp>
        <p:nvSpPr>
          <p:cNvPr id="222" name="TextBox 221">
            <a:extLst>
              <a:ext uri="{FF2B5EF4-FFF2-40B4-BE49-F238E27FC236}">
                <a16:creationId xmlns:a16="http://schemas.microsoft.com/office/drawing/2014/main" id="{62F3A1AD-0F16-D468-D334-B7818F9C6B6C}"/>
              </a:ext>
            </a:extLst>
          </p:cNvPr>
          <p:cNvSpPr txBox="1"/>
          <p:nvPr/>
        </p:nvSpPr>
        <p:spPr>
          <a:xfrm>
            <a:off x="9564882" y="2200763"/>
            <a:ext cx="186813" cy="369332"/>
          </a:xfrm>
          <a:prstGeom prst="rect">
            <a:avLst/>
          </a:prstGeom>
          <a:noFill/>
        </p:spPr>
        <p:txBody>
          <a:bodyPr wrap="square" rtlCol="0">
            <a:spAutoFit/>
          </a:bodyPr>
          <a:lstStyle/>
          <a:p>
            <a:r>
              <a:rPr lang="en-US" dirty="0">
                <a:solidFill>
                  <a:schemeClr val="bg1"/>
                </a:solidFill>
              </a:rPr>
              <a:t>d</a:t>
            </a:r>
          </a:p>
        </p:txBody>
      </p:sp>
      <p:sp>
        <p:nvSpPr>
          <p:cNvPr id="5" name="TextBox 4">
            <a:extLst>
              <a:ext uri="{FF2B5EF4-FFF2-40B4-BE49-F238E27FC236}">
                <a16:creationId xmlns:a16="http://schemas.microsoft.com/office/drawing/2014/main" id="{C366DE4A-7734-3A05-549A-EB53EC148737}"/>
              </a:ext>
            </a:extLst>
          </p:cNvPr>
          <p:cNvSpPr txBox="1"/>
          <p:nvPr/>
        </p:nvSpPr>
        <p:spPr>
          <a:xfrm>
            <a:off x="3876642" y="2065130"/>
            <a:ext cx="335280"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993691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4" name="Rectangle 13">
            <a:extLst>
              <a:ext uri="{FF2B5EF4-FFF2-40B4-BE49-F238E27FC236}">
                <a16:creationId xmlns:a16="http://schemas.microsoft.com/office/drawing/2014/main" id="{5DEA1114-C56A-6A95-8B46-9B5873074C19}"/>
              </a:ext>
            </a:extLst>
          </p:cNvPr>
          <p:cNvSpPr/>
          <p:nvPr/>
        </p:nvSpPr>
        <p:spPr>
          <a:xfrm>
            <a:off x="6219825" y="1840327"/>
            <a:ext cx="5972175" cy="31984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C6438-090D-061F-F199-6E7E12A1DB17}"/>
              </a:ext>
            </a:extLst>
          </p:cNvPr>
          <p:cNvSpPr/>
          <p:nvPr/>
        </p:nvSpPr>
        <p:spPr>
          <a:xfrm>
            <a:off x="180975" y="1829763"/>
            <a:ext cx="5705073" cy="31984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Google Shape;196;p9"/>
          <p:cNvSpPr txBox="1"/>
          <p:nvPr/>
        </p:nvSpPr>
        <p:spPr>
          <a:xfrm>
            <a:off x="320183" y="544093"/>
            <a:ext cx="3520297" cy="369332"/>
          </a:xfrm>
          <a:prstGeom prst="rect">
            <a:avLst/>
          </a:prstGeom>
          <a:solidFill>
            <a:srgbClr val="D8E2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1E4E79"/>
                </a:solidFill>
                <a:latin typeface="Times New Roman"/>
                <a:ea typeface="Times New Roman"/>
                <a:cs typeface="Times New Roman"/>
                <a:sym typeface="Times New Roman"/>
              </a:rPr>
              <a:t>Results </a:t>
            </a:r>
            <a:endParaRPr sz="1400" b="0" i="0" u="none" strike="noStrike" cap="none" dirty="0">
              <a:solidFill>
                <a:srgbClr val="000000"/>
              </a:solidFill>
              <a:latin typeface="Arial"/>
              <a:ea typeface="Arial"/>
              <a:cs typeface="Arial"/>
              <a:sym typeface="Arial"/>
            </a:endParaRPr>
          </a:p>
        </p:txBody>
      </p:sp>
      <p:sp>
        <p:nvSpPr>
          <p:cNvPr id="197" name="Google Shape;197;p9"/>
          <p:cNvSpPr txBox="1"/>
          <p:nvPr/>
        </p:nvSpPr>
        <p:spPr>
          <a:xfrm>
            <a:off x="0" y="2"/>
            <a:ext cx="12192000" cy="455328"/>
          </a:xfrm>
          <a:prstGeom prst="rect">
            <a:avLst/>
          </a:prstGeom>
          <a:solidFill>
            <a:srgbClr val="E13A3E"/>
          </a:solidFill>
          <a:ln>
            <a:noFill/>
          </a:ln>
          <a:effectLst>
            <a:outerShdw blurRad="40000" dist="23000" dir="5400000" rotWithShape="0">
              <a:srgbClr val="000000">
                <a:alpha val="34117"/>
              </a:srgbClr>
            </a:outerShdw>
          </a:effectLst>
        </p:spPr>
        <p:txBody>
          <a:bodyPr spcFirstLastPara="1" wrap="square" lIns="90800" tIns="45375" rIns="90800" bIns="45375" anchor="ctr" anchorCtr="0">
            <a:noAutofit/>
          </a:bodyPr>
          <a:lstStyle/>
          <a:p>
            <a:pPr marL="0" marR="0" lvl="0" indent="0" algn="r" rtl="0">
              <a:lnSpc>
                <a:spcPct val="90000"/>
              </a:lnSpc>
              <a:spcBef>
                <a:spcPts val="0"/>
              </a:spcBef>
              <a:spcAft>
                <a:spcPts val="0"/>
              </a:spcAft>
              <a:buClr>
                <a:schemeClr val="lt1"/>
              </a:buClr>
              <a:buSzPts val="1987"/>
              <a:buFont typeface="Calibri"/>
              <a:buNone/>
            </a:pPr>
            <a:r>
              <a:rPr lang="en-US" sz="1987" b="0" i="1" u="none" strike="noStrike" cap="none">
                <a:solidFill>
                  <a:schemeClr val="lt1"/>
                </a:solidFill>
                <a:latin typeface="Calibri"/>
                <a:ea typeface="Calibri"/>
                <a:cs typeface="Calibri"/>
                <a:sym typeface="Calibri"/>
              </a:rPr>
              <a:t>	</a:t>
            </a:r>
            <a:r>
              <a:rPr lang="en-US" sz="1809" b="0" i="1" u="none" strike="noStrike" cap="none">
                <a:solidFill>
                  <a:schemeClr val="lt1"/>
                </a:solidFill>
                <a:latin typeface="Calibri"/>
                <a:ea typeface="Calibri"/>
                <a:cs typeface="Calibri"/>
                <a:sym typeface="Calibri"/>
              </a:rPr>
              <a:t>	</a:t>
            </a:r>
            <a:endParaRPr sz="1501" b="0" i="0" u="none" strike="noStrike" cap="none">
              <a:solidFill>
                <a:schemeClr val="dk1"/>
              </a:solidFill>
              <a:latin typeface="Calibri"/>
              <a:ea typeface="Calibri"/>
              <a:cs typeface="Calibri"/>
              <a:sym typeface="Calibri"/>
            </a:endParaRPr>
          </a:p>
        </p:txBody>
      </p:sp>
      <p:sp>
        <p:nvSpPr>
          <p:cNvPr id="11" name="TextBox 10">
            <a:extLst>
              <a:ext uri="{FF2B5EF4-FFF2-40B4-BE49-F238E27FC236}">
                <a16:creationId xmlns:a16="http://schemas.microsoft.com/office/drawing/2014/main" id="{DB1846C1-56A1-27A8-C0FC-7F8281EB1451}"/>
              </a:ext>
            </a:extLst>
          </p:cNvPr>
          <p:cNvSpPr txBox="1"/>
          <p:nvPr/>
        </p:nvSpPr>
        <p:spPr>
          <a:xfrm>
            <a:off x="708233" y="1234543"/>
            <a:ext cx="4778168" cy="369332"/>
          </a:xfrm>
          <a:prstGeom prst="rect">
            <a:avLst/>
          </a:prstGeom>
          <a:noFill/>
        </p:spPr>
        <p:txBody>
          <a:bodyPr wrap="square" rtlCol="0">
            <a:spAutoFit/>
          </a:bodyPr>
          <a:lstStyle/>
          <a:p>
            <a:r>
              <a:rPr lang="en-US" b="1" dirty="0"/>
              <a:t>Soil aggregate stability vs treatments at CMREC</a:t>
            </a:r>
          </a:p>
        </p:txBody>
      </p:sp>
      <p:sp>
        <p:nvSpPr>
          <p:cNvPr id="12" name="Slide Number Placeholder 11">
            <a:extLst>
              <a:ext uri="{FF2B5EF4-FFF2-40B4-BE49-F238E27FC236}">
                <a16:creationId xmlns:a16="http://schemas.microsoft.com/office/drawing/2014/main" id="{880E3D5D-C445-EBDA-D87E-24515BFC1F10}"/>
              </a:ext>
            </a:extLst>
          </p:cNvPr>
          <p:cNvSpPr>
            <a:spLocks noGrp="1"/>
          </p:cNvSpPr>
          <p:nvPr>
            <p:ph type="sldNum" sz="quarter" idx="12"/>
          </p:nvPr>
        </p:nvSpPr>
        <p:spPr/>
        <p:txBody>
          <a:bodyPr/>
          <a:lstStyle/>
          <a:p>
            <a:fld id="{3D5038F4-E611-436B-B60A-C1361749357A}" type="slidenum">
              <a:rPr lang="en-US" smtClean="0"/>
              <a:t>11</a:t>
            </a:fld>
            <a:endParaRPr lang="en-US"/>
          </a:p>
        </p:txBody>
      </p:sp>
      <p:pic>
        <p:nvPicPr>
          <p:cNvPr id="2" name="Picture 1" descr="Chart, box and whisker chart&#10;&#10;Description automatically generated">
            <a:extLst>
              <a:ext uri="{FF2B5EF4-FFF2-40B4-BE49-F238E27FC236}">
                <a16:creationId xmlns:a16="http://schemas.microsoft.com/office/drawing/2014/main" id="{5688F4F4-236E-CC8C-857C-84BD4659E4E2}"/>
              </a:ext>
            </a:extLst>
          </p:cNvPr>
          <p:cNvPicPr>
            <a:picLocks noChangeAspect="1"/>
          </p:cNvPicPr>
          <p:nvPr/>
        </p:nvPicPr>
        <p:blipFill>
          <a:blip r:embed="rId3"/>
          <a:stretch>
            <a:fillRect/>
          </a:stretch>
        </p:blipFill>
        <p:spPr>
          <a:xfrm>
            <a:off x="430643" y="1933336"/>
            <a:ext cx="5205736" cy="3012456"/>
          </a:xfrm>
          <a:prstGeom prst="rect">
            <a:avLst/>
          </a:prstGeom>
        </p:spPr>
      </p:pic>
      <p:pic>
        <p:nvPicPr>
          <p:cNvPr id="3" name="Picture 2" descr="Chart, box and whisker chart&#10;&#10;Description automatically generated">
            <a:extLst>
              <a:ext uri="{FF2B5EF4-FFF2-40B4-BE49-F238E27FC236}">
                <a16:creationId xmlns:a16="http://schemas.microsoft.com/office/drawing/2014/main" id="{ADC340D1-0EF1-1410-ACD9-474570DE01C9}"/>
              </a:ext>
            </a:extLst>
          </p:cNvPr>
          <p:cNvPicPr>
            <a:picLocks noChangeAspect="1"/>
          </p:cNvPicPr>
          <p:nvPr/>
        </p:nvPicPr>
        <p:blipFill>
          <a:blip r:embed="rId4"/>
          <a:stretch>
            <a:fillRect/>
          </a:stretch>
        </p:blipFill>
        <p:spPr>
          <a:xfrm>
            <a:off x="6701272" y="1964914"/>
            <a:ext cx="5060085" cy="2928171"/>
          </a:xfrm>
          <a:prstGeom prst="rect">
            <a:avLst/>
          </a:prstGeom>
        </p:spPr>
      </p:pic>
      <p:sp>
        <p:nvSpPr>
          <p:cNvPr id="4" name="TextBox 3">
            <a:extLst>
              <a:ext uri="{FF2B5EF4-FFF2-40B4-BE49-F238E27FC236}">
                <a16:creationId xmlns:a16="http://schemas.microsoft.com/office/drawing/2014/main" id="{546ABCC5-66BD-F2B1-2576-C16A384F7AA0}"/>
              </a:ext>
            </a:extLst>
          </p:cNvPr>
          <p:cNvSpPr txBox="1"/>
          <p:nvPr/>
        </p:nvSpPr>
        <p:spPr>
          <a:xfrm>
            <a:off x="757036" y="5229225"/>
            <a:ext cx="5129012" cy="646331"/>
          </a:xfrm>
          <a:prstGeom prst="rect">
            <a:avLst/>
          </a:prstGeom>
          <a:noFill/>
        </p:spPr>
        <p:txBody>
          <a:bodyPr wrap="square" rtlCol="0">
            <a:spAutoFit/>
          </a:bodyPr>
          <a:lstStyle/>
          <a:p>
            <a:r>
              <a:rPr lang="en-US" b="1" dirty="0"/>
              <a:t>Treatment 1 had significantly lower stability score than treatment 4</a:t>
            </a:r>
          </a:p>
        </p:txBody>
      </p:sp>
      <p:sp>
        <p:nvSpPr>
          <p:cNvPr id="6" name="TextBox 5">
            <a:extLst>
              <a:ext uri="{FF2B5EF4-FFF2-40B4-BE49-F238E27FC236}">
                <a16:creationId xmlns:a16="http://schemas.microsoft.com/office/drawing/2014/main" id="{4C9B630C-3F6B-0F9B-E26D-47116874B566}"/>
              </a:ext>
            </a:extLst>
          </p:cNvPr>
          <p:cNvSpPr txBox="1"/>
          <p:nvPr/>
        </p:nvSpPr>
        <p:spPr>
          <a:xfrm>
            <a:off x="6572663" y="5229225"/>
            <a:ext cx="5266497" cy="646331"/>
          </a:xfrm>
          <a:prstGeom prst="rect">
            <a:avLst/>
          </a:prstGeom>
          <a:noFill/>
        </p:spPr>
        <p:txBody>
          <a:bodyPr wrap="square" rtlCol="0">
            <a:spAutoFit/>
          </a:bodyPr>
          <a:lstStyle/>
          <a:p>
            <a:r>
              <a:rPr lang="en-US" b="1" dirty="0"/>
              <a:t>Treatment 1 had significantly lower stability score than treatments 2,3</a:t>
            </a:r>
          </a:p>
        </p:txBody>
      </p:sp>
      <p:sp>
        <p:nvSpPr>
          <p:cNvPr id="5" name="TextBox 4">
            <a:extLst>
              <a:ext uri="{FF2B5EF4-FFF2-40B4-BE49-F238E27FC236}">
                <a16:creationId xmlns:a16="http://schemas.microsoft.com/office/drawing/2014/main" id="{947FB74A-FF7C-04EA-CA6A-B1312E2CCAD4}"/>
              </a:ext>
            </a:extLst>
          </p:cNvPr>
          <p:cNvSpPr txBox="1"/>
          <p:nvPr/>
        </p:nvSpPr>
        <p:spPr>
          <a:xfrm>
            <a:off x="6479555" y="1234543"/>
            <a:ext cx="4778168" cy="369332"/>
          </a:xfrm>
          <a:prstGeom prst="rect">
            <a:avLst/>
          </a:prstGeom>
          <a:noFill/>
        </p:spPr>
        <p:txBody>
          <a:bodyPr wrap="square" rtlCol="0">
            <a:spAutoFit/>
          </a:bodyPr>
          <a:lstStyle/>
          <a:p>
            <a:r>
              <a:rPr lang="en-US" b="1" dirty="0"/>
              <a:t>Soil aggregate stability vs treatments at farm A</a:t>
            </a:r>
          </a:p>
        </p:txBody>
      </p:sp>
    </p:spTree>
    <p:extLst>
      <p:ext uri="{BB962C8B-B14F-4D97-AF65-F5344CB8AC3E}">
        <p14:creationId xmlns:p14="http://schemas.microsoft.com/office/powerpoint/2010/main" val="387444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9"/>
          <p:cNvSpPr txBox="1"/>
          <p:nvPr/>
        </p:nvSpPr>
        <p:spPr>
          <a:xfrm>
            <a:off x="320183" y="544093"/>
            <a:ext cx="3520297" cy="369332"/>
          </a:xfrm>
          <a:prstGeom prst="rect">
            <a:avLst/>
          </a:prstGeom>
          <a:solidFill>
            <a:srgbClr val="D8E2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1E4E79"/>
                </a:solidFill>
                <a:latin typeface="Times New Roman"/>
                <a:ea typeface="Times New Roman"/>
                <a:cs typeface="Times New Roman"/>
                <a:sym typeface="Times New Roman"/>
              </a:rPr>
              <a:t>Results </a:t>
            </a:r>
            <a:endParaRPr sz="1400" b="0" i="0" u="none" strike="noStrike" cap="none" dirty="0">
              <a:solidFill>
                <a:srgbClr val="000000"/>
              </a:solidFill>
              <a:latin typeface="Arial"/>
              <a:ea typeface="Arial"/>
              <a:cs typeface="Arial"/>
              <a:sym typeface="Arial"/>
            </a:endParaRPr>
          </a:p>
        </p:txBody>
      </p:sp>
      <p:sp>
        <p:nvSpPr>
          <p:cNvPr id="197" name="Google Shape;197;p9"/>
          <p:cNvSpPr txBox="1"/>
          <p:nvPr/>
        </p:nvSpPr>
        <p:spPr>
          <a:xfrm>
            <a:off x="0" y="2"/>
            <a:ext cx="12192000" cy="455328"/>
          </a:xfrm>
          <a:prstGeom prst="rect">
            <a:avLst/>
          </a:prstGeom>
          <a:solidFill>
            <a:srgbClr val="E13A3E"/>
          </a:solidFill>
          <a:ln>
            <a:noFill/>
          </a:ln>
          <a:effectLst>
            <a:outerShdw blurRad="40000" dist="23000" dir="5400000" rotWithShape="0">
              <a:srgbClr val="000000">
                <a:alpha val="34117"/>
              </a:srgbClr>
            </a:outerShdw>
          </a:effectLst>
        </p:spPr>
        <p:txBody>
          <a:bodyPr spcFirstLastPara="1" wrap="square" lIns="90800" tIns="45375" rIns="90800" bIns="45375" anchor="ctr" anchorCtr="0">
            <a:noAutofit/>
          </a:bodyPr>
          <a:lstStyle/>
          <a:p>
            <a:pPr marL="0" marR="0" lvl="0" indent="0" algn="r" rtl="0">
              <a:lnSpc>
                <a:spcPct val="90000"/>
              </a:lnSpc>
              <a:spcBef>
                <a:spcPts val="0"/>
              </a:spcBef>
              <a:spcAft>
                <a:spcPts val="0"/>
              </a:spcAft>
              <a:buClr>
                <a:schemeClr val="lt1"/>
              </a:buClr>
              <a:buSzPts val="1987"/>
              <a:buFont typeface="Calibri"/>
              <a:buNone/>
            </a:pPr>
            <a:r>
              <a:rPr lang="en-US" sz="1987" b="0" i="1" u="none" strike="noStrike" cap="none">
                <a:solidFill>
                  <a:schemeClr val="lt1"/>
                </a:solidFill>
                <a:latin typeface="Calibri"/>
                <a:ea typeface="Calibri"/>
                <a:cs typeface="Calibri"/>
                <a:sym typeface="Calibri"/>
              </a:rPr>
              <a:t>	</a:t>
            </a:r>
            <a:r>
              <a:rPr lang="en-US" sz="1809" b="0" i="1" u="none" strike="noStrike" cap="none">
                <a:solidFill>
                  <a:schemeClr val="lt1"/>
                </a:solidFill>
                <a:latin typeface="Calibri"/>
                <a:ea typeface="Calibri"/>
                <a:cs typeface="Calibri"/>
                <a:sym typeface="Calibri"/>
              </a:rPr>
              <a:t>	</a:t>
            </a:r>
            <a:endParaRPr sz="1501" b="0" i="0" u="none" strike="noStrike" cap="none">
              <a:solidFill>
                <a:schemeClr val="dk1"/>
              </a:solidFill>
              <a:latin typeface="Calibri"/>
              <a:ea typeface="Calibri"/>
              <a:cs typeface="Calibri"/>
              <a:sym typeface="Calibri"/>
            </a:endParaRPr>
          </a:p>
        </p:txBody>
      </p:sp>
      <p:sp>
        <p:nvSpPr>
          <p:cNvPr id="11" name="Slide Number Placeholder 10">
            <a:extLst>
              <a:ext uri="{FF2B5EF4-FFF2-40B4-BE49-F238E27FC236}">
                <a16:creationId xmlns:a16="http://schemas.microsoft.com/office/drawing/2014/main" id="{E4F95888-BA4B-6C14-649B-342143C068C0}"/>
              </a:ext>
            </a:extLst>
          </p:cNvPr>
          <p:cNvSpPr>
            <a:spLocks noGrp="1"/>
          </p:cNvSpPr>
          <p:nvPr>
            <p:ph type="sldNum" sz="quarter" idx="12"/>
          </p:nvPr>
        </p:nvSpPr>
        <p:spPr/>
        <p:txBody>
          <a:bodyPr/>
          <a:lstStyle/>
          <a:p>
            <a:fld id="{3D5038F4-E611-436B-B60A-C1361749357A}" type="slidenum">
              <a:rPr lang="en-US" smtClean="0"/>
              <a:t>12</a:t>
            </a:fld>
            <a:endParaRPr lang="en-US"/>
          </a:p>
        </p:txBody>
      </p:sp>
      <p:sp>
        <p:nvSpPr>
          <p:cNvPr id="14" name="Google Shape;68;p13">
            <a:extLst>
              <a:ext uri="{FF2B5EF4-FFF2-40B4-BE49-F238E27FC236}">
                <a16:creationId xmlns:a16="http://schemas.microsoft.com/office/drawing/2014/main" id="{DDA03C6C-AF2A-E038-DE37-168EFE1ECDC3}"/>
              </a:ext>
            </a:extLst>
          </p:cNvPr>
          <p:cNvSpPr txBox="1"/>
          <p:nvPr/>
        </p:nvSpPr>
        <p:spPr>
          <a:xfrm>
            <a:off x="35190779" y="9229831"/>
            <a:ext cx="2742073" cy="1317137"/>
          </a:xfrm>
          <a:prstGeom prst="rect">
            <a:avLst/>
          </a:prstGeom>
          <a:noFill/>
          <a:ln>
            <a:noFill/>
          </a:ln>
        </p:spPr>
        <p:txBody>
          <a:bodyPr spcFirstLastPara="1" wrap="square" lIns="438840" tIns="438840" rIns="438840" bIns="438840" anchor="t" anchorCtr="0">
            <a:spAutoFit/>
          </a:bodyPr>
          <a:lstStyle/>
          <a:p>
            <a:r>
              <a:rPr lang="en" sz="700" b="1" i="1" dirty="0">
                <a:solidFill>
                  <a:schemeClr val="dk1"/>
                </a:solidFill>
              </a:rPr>
              <a:t>Figure 4. Average total CO</a:t>
            </a:r>
            <a:r>
              <a:rPr lang="en" sz="700" b="1" i="1" baseline="-25000" dirty="0">
                <a:solidFill>
                  <a:schemeClr val="dk1"/>
                </a:solidFill>
              </a:rPr>
              <a:t>2</a:t>
            </a:r>
            <a:r>
              <a:rPr lang="en" sz="700" b="1" i="1" dirty="0">
                <a:solidFill>
                  <a:schemeClr val="dk1"/>
                </a:solidFill>
              </a:rPr>
              <a:t>-C evolved under different treatments three sites during 24 hour incubation. Treatments labeled with the same letter do not differ significantly at p&lt;0.05.</a:t>
            </a:r>
            <a:endParaRPr sz="700" dirty="0"/>
          </a:p>
        </p:txBody>
      </p:sp>
      <p:sp>
        <p:nvSpPr>
          <p:cNvPr id="209" name="TextBox 208">
            <a:extLst>
              <a:ext uri="{FF2B5EF4-FFF2-40B4-BE49-F238E27FC236}">
                <a16:creationId xmlns:a16="http://schemas.microsoft.com/office/drawing/2014/main" id="{9767D958-EF57-D055-6457-1C9217CD1C1A}"/>
              </a:ext>
            </a:extLst>
          </p:cNvPr>
          <p:cNvSpPr txBox="1"/>
          <p:nvPr/>
        </p:nvSpPr>
        <p:spPr>
          <a:xfrm>
            <a:off x="7615576" y="5211097"/>
            <a:ext cx="186813" cy="369332"/>
          </a:xfrm>
          <a:prstGeom prst="rect">
            <a:avLst/>
          </a:prstGeom>
          <a:noFill/>
        </p:spPr>
        <p:txBody>
          <a:bodyPr wrap="square" rtlCol="0">
            <a:spAutoFit/>
          </a:bodyPr>
          <a:lstStyle/>
          <a:p>
            <a:r>
              <a:rPr lang="en-US" dirty="0">
                <a:solidFill>
                  <a:schemeClr val="bg1"/>
                </a:solidFill>
              </a:rPr>
              <a:t>a</a:t>
            </a:r>
          </a:p>
        </p:txBody>
      </p:sp>
      <p:sp>
        <p:nvSpPr>
          <p:cNvPr id="210" name="TextBox 209">
            <a:extLst>
              <a:ext uri="{FF2B5EF4-FFF2-40B4-BE49-F238E27FC236}">
                <a16:creationId xmlns:a16="http://schemas.microsoft.com/office/drawing/2014/main" id="{A46E82D2-4088-C685-7049-AE675206EAFB}"/>
              </a:ext>
            </a:extLst>
          </p:cNvPr>
          <p:cNvSpPr txBox="1"/>
          <p:nvPr/>
        </p:nvSpPr>
        <p:spPr>
          <a:xfrm>
            <a:off x="8394810" y="5169183"/>
            <a:ext cx="186813" cy="369332"/>
          </a:xfrm>
          <a:prstGeom prst="rect">
            <a:avLst/>
          </a:prstGeom>
          <a:noFill/>
        </p:spPr>
        <p:txBody>
          <a:bodyPr wrap="square" rtlCol="0">
            <a:spAutoFit/>
          </a:bodyPr>
          <a:lstStyle/>
          <a:p>
            <a:r>
              <a:rPr lang="en-US" dirty="0">
                <a:solidFill>
                  <a:schemeClr val="bg1"/>
                </a:solidFill>
              </a:rPr>
              <a:t>a</a:t>
            </a:r>
          </a:p>
        </p:txBody>
      </p:sp>
      <p:sp>
        <p:nvSpPr>
          <p:cNvPr id="211" name="TextBox 210">
            <a:extLst>
              <a:ext uri="{FF2B5EF4-FFF2-40B4-BE49-F238E27FC236}">
                <a16:creationId xmlns:a16="http://schemas.microsoft.com/office/drawing/2014/main" id="{29BC1576-8F0C-0E39-5B31-22E56B5FC1E6}"/>
              </a:ext>
            </a:extLst>
          </p:cNvPr>
          <p:cNvSpPr txBox="1"/>
          <p:nvPr/>
        </p:nvSpPr>
        <p:spPr>
          <a:xfrm>
            <a:off x="9217315" y="5169183"/>
            <a:ext cx="186813" cy="369332"/>
          </a:xfrm>
          <a:prstGeom prst="rect">
            <a:avLst/>
          </a:prstGeom>
          <a:noFill/>
        </p:spPr>
        <p:txBody>
          <a:bodyPr wrap="square" rtlCol="0">
            <a:spAutoFit/>
          </a:bodyPr>
          <a:lstStyle/>
          <a:p>
            <a:r>
              <a:rPr lang="en-US" dirty="0">
                <a:solidFill>
                  <a:schemeClr val="bg1"/>
                </a:solidFill>
              </a:rPr>
              <a:t>a</a:t>
            </a:r>
          </a:p>
        </p:txBody>
      </p:sp>
      <p:sp>
        <p:nvSpPr>
          <p:cNvPr id="212" name="TextBox 211">
            <a:extLst>
              <a:ext uri="{FF2B5EF4-FFF2-40B4-BE49-F238E27FC236}">
                <a16:creationId xmlns:a16="http://schemas.microsoft.com/office/drawing/2014/main" id="{EB4CD209-D605-6C6A-2437-37FCA425A720}"/>
              </a:ext>
            </a:extLst>
          </p:cNvPr>
          <p:cNvSpPr txBox="1"/>
          <p:nvPr/>
        </p:nvSpPr>
        <p:spPr>
          <a:xfrm>
            <a:off x="7963354" y="5211097"/>
            <a:ext cx="186813" cy="369332"/>
          </a:xfrm>
          <a:prstGeom prst="rect">
            <a:avLst/>
          </a:prstGeom>
          <a:noFill/>
        </p:spPr>
        <p:txBody>
          <a:bodyPr wrap="square" rtlCol="0">
            <a:spAutoFit/>
          </a:bodyPr>
          <a:lstStyle/>
          <a:p>
            <a:r>
              <a:rPr lang="en-US" dirty="0">
                <a:solidFill>
                  <a:schemeClr val="bg1"/>
                </a:solidFill>
              </a:rPr>
              <a:t>b</a:t>
            </a:r>
          </a:p>
        </p:txBody>
      </p:sp>
      <p:sp>
        <p:nvSpPr>
          <p:cNvPr id="213" name="TextBox 212">
            <a:extLst>
              <a:ext uri="{FF2B5EF4-FFF2-40B4-BE49-F238E27FC236}">
                <a16:creationId xmlns:a16="http://schemas.microsoft.com/office/drawing/2014/main" id="{D4D6E163-3924-BFC6-2C50-FC075DE73847}"/>
              </a:ext>
            </a:extLst>
          </p:cNvPr>
          <p:cNvSpPr txBox="1"/>
          <p:nvPr/>
        </p:nvSpPr>
        <p:spPr>
          <a:xfrm>
            <a:off x="8742588" y="5169183"/>
            <a:ext cx="186813" cy="369332"/>
          </a:xfrm>
          <a:prstGeom prst="rect">
            <a:avLst/>
          </a:prstGeom>
          <a:noFill/>
        </p:spPr>
        <p:txBody>
          <a:bodyPr wrap="square" rtlCol="0">
            <a:spAutoFit/>
          </a:bodyPr>
          <a:lstStyle/>
          <a:p>
            <a:r>
              <a:rPr lang="en-US" dirty="0">
                <a:solidFill>
                  <a:schemeClr val="bg1"/>
                </a:solidFill>
              </a:rPr>
              <a:t>b</a:t>
            </a:r>
          </a:p>
        </p:txBody>
      </p:sp>
      <p:sp>
        <p:nvSpPr>
          <p:cNvPr id="214" name="TextBox 213">
            <a:extLst>
              <a:ext uri="{FF2B5EF4-FFF2-40B4-BE49-F238E27FC236}">
                <a16:creationId xmlns:a16="http://schemas.microsoft.com/office/drawing/2014/main" id="{BA1AA20B-0B94-EF9B-5232-977D003B06F2}"/>
              </a:ext>
            </a:extLst>
          </p:cNvPr>
          <p:cNvSpPr txBox="1"/>
          <p:nvPr/>
        </p:nvSpPr>
        <p:spPr>
          <a:xfrm>
            <a:off x="9521062" y="5169183"/>
            <a:ext cx="186813" cy="369332"/>
          </a:xfrm>
          <a:prstGeom prst="rect">
            <a:avLst/>
          </a:prstGeom>
          <a:noFill/>
        </p:spPr>
        <p:txBody>
          <a:bodyPr wrap="square" rtlCol="0">
            <a:spAutoFit/>
          </a:bodyPr>
          <a:lstStyle/>
          <a:p>
            <a:r>
              <a:rPr lang="en-US" dirty="0">
                <a:solidFill>
                  <a:schemeClr val="bg1"/>
                </a:solidFill>
              </a:rPr>
              <a:t>b</a:t>
            </a:r>
          </a:p>
        </p:txBody>
      </p:sp>
      <p:sp>
        <p:nvSpPr>
          <p:cNvPr id="215" name="TextBox 214">
            <a:extLst>
              <a:ext uri="{FF2B5EF4-FFF2-40B4-BE49-F238E27FC236}">
                <a16:creationId xmlns:a16="http://schemas.microsoft.com/office/drawing/2014/main" id="{931770BA-6303-9392-374C-4F8183601A72}"/>
              </a:ext>
            </a:extLst>
          </p:cNvPr>
          <p:cNvSpPr txBox="1"/>
          <p:nvPr/>
        </p:nvSpPr>
        <p:spPr>
          <a:xfrm>
            <a:off x="10400063" y="5095441"/>
            <a:ext cx="186813" cy="369332"/>
          </a:xfrm>
          <a:prstGeom prst="rect">
            <a:avLst/>
          </a:prstGeom>
          <a:noFill/>
        </p:spPr>
        <p:txBody>
          <a:bodyPr wrap="square" rtlCol="0">
            <a:spAutoFit/>
          </a:bodyPr>
          <a:lstStyle/>
          <a:p>
            <a:r>
              <a:rPr lang="en-US" dirty="0">
                <a:solidFill>
                  <a:schemeClr val="bg1"/>
                </a:solidFill>
              </a:rPr>
              <a:t>b</a:t>
            </a:r>
          </a:p>
        </p:txBody>
      </p:sp>
      <p:sp>
        <p:nvSpPr>
          <p:cNvPr id="216" name="TextBox 215">
            <a:extLst>
              <a:ext uri="{FF2B5EF4-FFF2-40B4-BE49-F238E27FC236}">
                <a16:creationId xmlns:a16="http://schemas.microsoft.com/office/drawing/2014/main" id="{2698935B-A060-12EE-46B4-C74759090363}"/>
              </a:ext>
            </a:extLst>
          </p:cNvPr>
          <p:cNvSpPr txBox="1"/>
          <p:nvPr/>
        </p:nvSpPr>
        <p:spPr>
          <a:xfrm>
            <a:off x="10002909" y="5169183"/>
            <a:ext cx="186813" cy="369332"/>
          </a:xfrm>
          <a:prstGeom prst="rect">
            <a:avLst/>
          </a:prstGeom>
          <a:noFill/>
        </p:spPr>
        <p:txBody>
          <a:bodyPr wrap="square" rtlCol="0">
            <a:spAutoFit/>
          </a:bodyPr>
          <a:lstStyle/>
          <a:p>
            <a:r>
              <a:rPr lang="en-US" dirty="0">
                <a:solidFill>
                  <a:schemeClr val="bg1"/>
                </a:solidFill>
              </a:rPr>
              <a:t>a</a:t>
            </a:r>
          </a:p>
        </p:txBody>
      </p:sp>
      <p:sp>
        <p:nvSpPr>
          <p:cNvPr id="217" name="TextBox 216">
            <a:extLst>
              <a:ext uri="{FF2B5EF4-FFF2-40B4-BE49-F238E27FC236}">
                <a16:creationId xmlns:a16="http://schemas.microsoft.com/office/drawing/2014/main" id="{CB97E62B-3DC1-6FF6-54B6-FA254165E179}"/>
              </a:ext>
            </a:extLst>
          </p:cNvPr>
          <p:cNvSpPr txBox="1"/>
          <p:nvPr/>
        </p:nvSpPr>
        <p:spPr>
          <a:xfrm>
            <a:off x="7776541" y="2237254"/>
            <a:ext cx="186813" cy="369332"/>
          </a:xfrm>
          <a:prstGeom prst="rect">
            <a:avLst/>
          </a:prstGeom>
          <a:noFill/>
        </p:spPr>
        <p:txBody>
          <a:bodyPr wrap="square" rtlCol="0">
            <a:spAutoFit/>
          </a:bodyPr>
          <a:lstStyle/>
          <a:p>
            <a:r>
              <a:rPr lang="en-US" dirty="0">
                <a:solidFill>
                  <a:schemeClr val="bg1"/>
                </a:solidFill>
              </a:rPr>
              <a:t>a</a:t>
            </a:r>
          </a:p>
        </p:txBody>
      </p:sp>
      <p:sp>
        <p:nvSpPr>
          <p:cNvPr id="218" name="TextBox 217">
            <a:extLst>
              <a:ext uri="{FF2B5EF4-FFF2-40B4-BE49-F238E27FC236}">
                <a16:creationId xmlns:a16="http://schemas.microsoft.com/office/drawing/2014/main" id="{6573B57E-8706-6D09-7E3D-143F533935C7}"/>
              </a:ext>
            </a:extLst>
          </p:cNvPr>
          <p:cNvSpPr txBox="1"/>
          <p:nvPr/>
        </p:nvSpPr>
        <p:spPr>
          <a:xfrm>
            <a:off x="8742587" y="2237254"/>
            <a:ext cx="186813" cy="369332"/>
          </a:xfrm>
          <a:prstGeom prst="rect">
            <a:avLst/>
          </a:prstGeom>
          <a:noFill/>
        </p:spPr>
        <p:txBody>
          <a:bodyPr wrap="square" rtlCol="0">
            <a:spAutoFit/>
          </a:bodyPr>
          <a:lstStyle/>
          <a:p>
            <a:r>
              <a:rPr lang="en-US" dirty="0">
                <a:solidFill>
                  <a:schemeClr val="bg1"/>
                </a:solidFill>
              </a:rPr>
              <a:t>b</a:t>
            </a:r>
          </a:p>
        </p:txBody>
      </p:sp>
      <p:sp>
        <p:nvSpPr>
          <p:cNvPr id="219" name="TextBox 218">
            <a:extLst>
              <a:ext uri="{FF2B5EF4-FFF2-40B4-BE49-F238E27FC236}">
                <a16:creationId xmlns:a16="http://schemas.microsoft.com/office/drawing/2014/main" id="{055E6876-EBFA-9665-08B6-FBF7A7AEDB58}"/>
              </a:ext>
            </a:extLst>
          </p:cNvPr>
          <p:cNvSpPr txBox="1"/>
          <p:nvPr/>
        </p:nvSpPr>
        <p:spPr>
          <a:xfrm>
            <a:off x="9798930" y="2224654"/>
            <a:ext cx="186813" cy="369332"/>
          </a:xfrm>
          <a:prstGeom prst="rect">
            <a:avLst/>
          </a:prstGeom>
          <a:noFill/>
        </p:spPr>
        <p:txBody>
          <a:bodyPr wrap="square" rtlCol="0">
            <a:spAutoFit/>
          </a:bodyPr>
          <a:lstStyle/>
          <a:p>
            <a:r>
              <a:rPr lang="en-US" dirty="0">
                <a:solidFill>
                  <a:schemeClr val="bg1"/>
                </a:solidFill>
              </a:rPr>
              <a:t>b</a:t>
            </a:r>
          </a:p>
        </p:txBody>
      </p:sp>
      <p:sp>
        <p:nvSpPr>
          <p:cNvPr id="220" name="TextBox 219">
            <a:extLst>
              <a:ext uri="{FF2B5EF4-FFF2-40B4-BE49-F238E27FC236}">
                <a16:creationId xmlns:a16="http://schemas.microsoft.com/office/drawing/2014/main" id="{7BAB0C7E-AFC7-F873-8317-40DADE1345E3}"/>
              </a:ext>
            </a:extLst>
          </p:cNvPr>
          <p:cNvSpPr txBox="1"/>
          <p:nvPr/>
        </p:nvSpPr>
        <p:spPr>
          <a:xfrm>
            <a:off x="8211305" y="2224654"/>
            <a:ext cx="186813" cy="369332"/>
          </a:xfrm>
          <a:prstGeom prst="rect">
            <a:avLst/>
          </a:prstGeom>
          <a:noFill/>
        </p:spPr>
        <p:txBody>
          <a:bodyPr wrap="square" rtlCol="0">
            <a:spAutoFit/>
          </a:bodyPr>
          <a:lstStyle/>
          <a:p>
            <a:r>
              <a:rPr lang="en-US" dirty="0">
                <a:solidFill>
                  <a:schemeClr val="bg1"/>
                </a:solidFill>
              </a:rPr>
              <a:t>c</a:t>
            </a:r>
          </a:p>
        </p:txBody>
      </p:sp>
      <p:sp>
        <p:nvSpPr>
          <p:cNvPr id="221" name="TextBox 220">
            <a:extLst>
              <a:ext uri="{FF2B5EF4-FFF2-40B4-BE49-F238E27FC236}">
                <a16:creationId xmlns:a16="http://schemas.microsoft.com/office/drawing/2014/main" id="{78606C18-CD45-B93B-84C3-EE4EEDB78934}"/>
              </a:ext>
            </a:extLst>
          </p:cNvPr>
          <p:cNvSpPr txBox="1"/>
          <p:nvPr/>
        </p:nvSpPr>
        <p:spPr>
          <a:xfrm>
            <a:off x="9217315" y="1990072"/>
            <a:ext cx="186813" cy="369332"/>
          </a:xfrm>
          <a:prstGeom prst="rect">
            <a:avLst/>
          </a:prstGeom>
          <a:noFill/>
        </p:spPr>
        <p:txBody>
          <a:bodyPr wrap="square" rtlCol="0">
            <a:spAutoFit/>
          </a:bodyPr>
          <a:lstStyle/>
          <a:p>
            <a:r>
              <a:rPr lang="en-US" dirty="0">
                <a:solidFill>
                  <a:schemeClr val="bg1"/>
                </a:solidFill>
              </a:rPr>
              <a:t>d</a:t>
            </a:r>
          </a:p>
        </p:txBody>
      </p:sp>
      <p:sp>
        <p:nvSpPr>
          <p:cNvPr id="222" name="TextBox 221">
            <a:extLst>
              <a:ext uri="{FF2B5EF4-FFF2-40B4-BE49-F238E27FC236}">
                <a16:creationId xmlns:a16="http://schemas.microsoft.com/office/drawing/2014/main" id="{62F3A1AD-0F16-D468-D334-B7818F9C6B6C}"/>
              </a:ext>
            </a:extLst>
          </p:cNvPr>
          <p:cNvSpPr txBox="1"/>
          <p:nvPr/>
        </p:nvSpPr>
        <p:spPr>
          <a:xfrm>
            <a:off x="10189722" y="2200763"/>
            <a:ext cx="186813" cy="369332"/>
          </a:xfrm>
          <a:prstGeom prst="rect">
            <a:avLst/>
          </a:prstGeom>
          <a:noFill/>
        </p:spPr>
        <p:txBody>
          <a:bodyPr wrap="square" rtlCol="0">
            <a:spAutoFit/>
          </a:bodyPr>
          <a:lstStyle/>
          <a:p>
            <a:r>
              <a:rPr lang="en-US" dirty="0">
                <a:solidFill>
                  <a:schemeClr val="bg1"/>
                </a:solidFill>
              </a:rPr>
              <a:t>d</a:t>
            </a:r>
          </a:p>
        </p:txBody>
      </p:sp>
      <p:sp>
        <p:nvSpPr>
          <p:cNvPr id="223" name="TextBox 222">
            <a:extLst>
              <a:ext uri="{FF2B5EF4-FFF2-40B4-BE49-F238E27FC236}">
                <a16:creationId xmlns:a16="http://schemas.microsoft.com/office/drawing/2014/main" id="{5897D483-F129-7561-885E-5B255F6B9A2C}"/>
              </a:ext>
            </a:extLst>
          </p:cNvPr>
          <p:cNvSpPr txBox="1"/>
          <p:nvPr/>
        </p:nvSpPr>
        <p:spPr>
          <a:xfrm>
            <a:off x="898049" y="1405044"/>
            <a:ext cx="4591575" cy="400110"/>
          </a:xfrm>
          <a:prstGeom prst="rect">
            <a:avLst/>
          </a:prstGeom>
          <a:noFill/>
        </p:spPr>
        <p:txBody>
          <a:bodyPr wrap="square" rtlCol="0">
            <a:spAutoFit/>
          </a:bodyPr>
          <a:lstStyle/>
          <a:p>
            <a:r>
              <a:rPr lang="en-US" sz="2000" b="1" dirty="0"/>
              <a:t>Soil respiration vs treatments at Farm A</a:t>
            </a:r>
          </a:p>
        </p:txBody>
      </p:sp>
      <p:sp>
        <p:nvSpPr>
          <p:cNvPr id="224" name="TextBox 223">
            <a:extLst>
              <a:ext uri="{FF2B5EF4-FFF2-40B4-BE49-F238E27FC236}">
                <a16:creationId xmlns:a16="http://schemas.microsoft.com/office/drawing/2014/main" id="{AB6433AC-628C-FB03-5B98-A23358BBAEBD}"/>
              </a:ext>
            </a:extLst>
          </p:cNvPr>
          <p:cNvSpPr txBox="1"/>
          <p:nvPr/>
        </p:nvSpPr>
        <p:spPr>
          <a:xfrm>
            <a:off x="6331995" y="1434446"/>
            <a:ext cx="4821183" cy="400110"/>
          </a:xfrm>
          <a:prstGeom prst="rect">
            <a:avLst/>
          </a:prstGeom>
          <a:noFill/>
        </p:spPr>
        <p:txBody>
          <a:bodyPr wrap="square" rtlCol="0">
            <a:spAutoFit/>
          </a:bodyPr>
          <a:lstStyle/>
          <a:p>
            <a:r>
              <a:rPr lang="en-US" sz="2000" b="1" dirty="0"/>
              <a:t>Soil respiration vs treatments at CMREC</a:t>
            </a:r>
          </a:p>
        </p:txBody>
      </p:sp>
      <p:pic>
        <p:nvPicPr>
          <p:cNvPr id="4" name="Google Shape;92;p13">
            <a:extLst>
              <a:ext uri="{FF2B5EF4-FFF2-40B4-BE49-F238E27FC236}">
                <a16:creationId xmlns:a16="http://schemas.microsoft.com/office/drawing/2014/main" id="{DB88F294-60C3-B1DE-1072-FB0A27BE9EA4}"/>
              </a:ext>
            </a:extLst>
          </p:cNvPr>
          <p:cNvPicPr/>
          <p:nvPr/>
        </p:nvPicPr>
        <p:blipFill>
          <a:blip r:embed="rId3">
            <a:alphaModFix/>
          </a:blip>
          <a:stretch>
            <a:fillRect/>
          </a:stretch>
        </p:blipFill>
        <p:spPr>
          <a:xfrm>
            <a:off x="794392" y="2359404"/>
            <a:ext cx="4591575" cy="2705805"/>
          </a:xfrm>
          <a:prstGeom prst="rect">
            <a:avLst/>
          </a:prstGeom>
          <a:noFill/>
          <a:ln w="9525" cap="flat" cmpd="sng">
            <a:solidFill>
              <a:schemeClr val="dk2"/>
            </a:solidFill>
            <a:prstDash val="solid"/>
            <a:round/>
            <a:headEnd type="none" w="sm" len="sm"/>
            <a:tailEnd type="none" w="sm" len="sm"/>
          </a:ln>
        </p:spPr>
      </p:pic>
      <p:sp>
        <p:nvSpPr>
          <p:cNvPr id="5" name="TextBox 4">
            <a:extLst>
              <a:ext uri="{FF2B5EF4-FFF2-40B4-BE49-F238E27FC236}">
                <a16:creationId xmlns:a16="http://schemas.microsoft.com/office/drawing/2014/main" id="{66241603-C05E-E5A5-295C-07865F2B7329}"/>
              </a:ext>
            </a:extLst>
          </p:cNvPr>
          <p:cNvSpPr txBox="1"/>
          <p:nvPr/>
        </p:nvSpPr>
        <p:spPr>
          <a:xfrm>
            <a:off x="1389471" y="3971360"/>
            <a:ext cx="194463" cy="523220"/>
          </a:xfrm>
          <a:prstGeom prst="rect">
            <a:avLst/>
          </a:prstGeom>
          <a:noFill/>
        </p:spPr>
        <p:txBody>
          <a:bodyPr wrap="square" rtlCol="0">
            <a:spAutoFit/>
          </a:bodyPr>
          <a:lstStyle/>
          <a:p>
            <a:r>
              <a:rPr lang="en-US" sz="2800" dirty="0">
                <a:solidFill>
                  <a:schemeClr val="bg1"/>
                </a:solidFill>
              </a:rPr>
              <a:t>a</a:t>
            </a:r>
          </a:p>
        </p:txBody>
      </p:sp>
      <p:sp>
        <p:nvSpPr>
          <p:cNvPr id="6" name="TextBox 5">
            <a:extLst>
              <a:ext uri="{FF2B5EF4-FFF2-40B4-BE49-F238E27FC236}">
                <a16:creationId xmlns:a16="http://schemas.microsoft.com/office/drawing/2014/main" id="{5E189C34-FBBB-E6ED-7360-AC0F4BB2D071}"/>
              </a:ext>
            </a:extLst>
          </p:cNvPr>
          <p:cNvSpPr txBox="1"/>
          <p:nvPr/>
        </p:nvSpPr>
        <p:spPr>
          <a:xfrm>
            <a:off x="2355517" y="3971360"/>
            <a:ext cx="194463" cy="523220"/>
          </a:xfrm>
          <a:prstGeom prst="rect">
            <a:avLst/>
          </a:prstGeom>
          <a:noFill/>
        </p:spPr>
        <p:txBody>
          <a:bodyPr wrap="square" rtlCol="0">
            <a:spAutoFit/>
          </a:bodyPr>
          <a:lstStyle/>
          <a:p>
            <a:r>
              <a:rPr lang="en-US" sz="2800" dirty="0">
                <a:solidFill>
                  <a:schemeClr val="bg1"/>
                </a:solidFill>
              </a:rPr>
              <a:t>b</a:t>
            </a:r>
          </a:p>
        </p:txBody>
      </p:sp>
      <p:sp>
        <p:nvSpPr>
          <p:cNvPr id="7" name="TextBox 6">
            <a:extLst>
              <a:ext uri="{FF2B5EF4-FFF2-40B4-BE49-F238E27FC236}">
                <a16:creationId xmlns:a16="http://schemas.microsoft.com/office/drawing/2014/main" id="{041D2835-C0FC-D612-B8B2-07E2C1F1476A}"/>
              </a:ext>
            </a:extLst>
          </p:cNvPr>
          <p:cNvSpPr txBox="1"/>
          <p:nvPr/>
        </p:nvSpPr>
        <p:spPr>
          <a:xfrm>
            <a:off x="3502447" y="3958760"/>
            <a:ext cx="194463" cy="523220"/>
          </a:xfrm>
          <a:prstGeom prst="rect">
            <a:avLst/>
          </a:prstGeom>
          <a:noFill/>
        </p:spPr>
        <p:txBody>
          <a:bodyPr wrap="square" rtlCol="0">
            <a:spAutoFit/>
          </a:bodyPr>
          <a:lstStyle/>
          <a:p>
            <a:r>
              <a:rPr lang="en-US" sz="2800" dirty="0">
                <a:solidFill>
                  <a:schemeClr val="bg1"/>
                </a:solidFill>
              </a:rPr>
              <a:t>b</a:t>
            </a:r>
          </a:p>
        </p:txBody>
      </p:sp>
      <p:sp>
        <p:nvSpPr>
          <p:cNvPr id="8" name="TextBox 7">
            <a:extLst>
              <a:ext uri="{FF2B5EF4-FFF2-40B4-BE49-F238E27FC236}">
                <a16:creationId xmlns:a16="http://schemas.microsoft.com/office/drawing/2014/main" id="{37428379-B796-E830-5E2E-38F6E1E85445}"/>
              </a:ext>
            </a:extLst>
          </p:cNvPr>
          <p:cNvSpPr txBox="1"/>
          <p:nvPr/>
        </p:nvSpPr>
        <p:spPr>
          <a:xfrm>
            <a:off x="1824235" y="3958760"/>
            <a:ext cx="194463" cy="523220"/>
          </a:xfrm>
          <a:prstGeom prst="rect">
            <a:avLst/>
          </a:prstGeom>
          <a:noFill/>
        </p:spPr>
        <p:txBody>
          <a:bodyPr wrap="square" rtlCol="0">
            <a:spAutoFit/>
          </a:bodyPr>
          <a:lstStyle/>
          <a:p>
            <a:r>
              <a:rPr lang="en-US" sz="2800" dirty="0">
                <a:solidFill>
                  <a:schemeClr val="bg1"/>
                </a:solidFill>
              </a:rPr>
              <a:t>c</a:t>
            </a:r>
          </a:p>
        </p:txBody>
      </p:sp>
      <p:sp>
        <p:nvSpPr>
          <p:cNvPr id="9" name="TextBox 8">
            <a:extLst>
              <a:ext uri="{FF2B5EF4-FFF2-40B4-BE49-F238E27FC236}">
                <a16:creationId xmlns:a16="http://schemas.microsoft.com/office/drawing/2014/main" id="{85466E9F-4D66-998A-4B4D-211194116A0A}"/>
              </a:ext>
            </a:extLst>
          </p:cNvPr>
          <p:cNvSpPr txBox="1"/>
          <p:nvPr/>
        </p:nvSpPr>
        <p:spPr>
          <a:xfrm>
            <a:off x="2914924" y="3971360"/>
            <a:ext cx="194463" cy="523220"/>
          </a:xfrm>
          <a:prstGeom prst="rect">
            <a:avLst/>
          </a:prstGeom>
          <a:noFill/>
        </p:spPr>
        <p:txBody>
          <a:bodyPr wrap="square" rtlCol="0">
            <a:spAutoFit/>
          </a:bodyPr>
          <a:lstStyle/>
          <a:p>
            <a:r>
              <a:rPr lang="en-US" sz="2800" dirty="0">
                <a:solidFill>
                  <a:schemeClr val="bg1"/>
                </a:solidFill>
              </a:rPr>
              <a:t>d</a:t>
            </a:r>
          </a:p>
        </p:txBody>
      </p:sp>
      <p:sp>
        <p:nvSpPr>
          <p:cNvPr id="10" name="TextBox 9">
            <a:extLst>
              <a:ext uri="{FF2B5EF4-FFF2-40B4-BE49-F238E27FC236}">
                <a16:creationId xmlns:a16="http://schemas.microsoft.com/office/drawing/2014/main" id="{7A776532-37D0-B6AE-A927-AD75706B428D}"/>
              </a:ext>
            </a:extLst>
          </p:cNvPr>
          <p:cNvSpPr txBox="1"/>
          <p:nvPr/>
        </p:nvSpPr>
        <p:spPr>
          <a:xfrm>
            <a:off x="3971640" y="3951408"/>
            <a:ext cx="194463" cy="523220"/>
          </a:xfrm>
          <a:prstGeom prst="rect">
            <a:avLst/>
          </a:prstGeom>
          <a:noFill/>
        </p:spPr>
        <p:txBody>
          <a:bodyPr wrap="square" rtlCol="0">
            <a:spAutoFit/>
          </a:bodyPr>
          <a:lstStyle/>
          <a:p>
            <a:r>
              <a:rPr lang="en-US" sz="2800" dirty="0">
                <a:solidFill>
                  <a:schemeClr val="bg1"/>
                </a:solidFill>
              </a:rPr>
              <a:t>d</a:t>
            </a:r>
          </a:p>
        </p:txBody>
      </p:sp>
      <p:pic>
        <p:nvPicPr>
          <p:cNvPr id="12" name="Google Shape;81;p13">
            <a:extLst>
              <a:ext uri="{FF2B5EF4-FFF2-40B4-BE49-F238E27FC236}">
                <a16:creationId xmlns:a16="http://schemas.microsoft.com/office/drawing/2014/main" id="{9304A57E-5FA6-E907-1DD2-EE3E0DE5FABE}"/>
              </a:ext>
            </a:extLst>
          </p:cNvPr>
          <p:cNvPicPr/>
          <p:nvPr/>
        </p:nvPicPr>
        <p:blipFill>
          <a:blip r:embed="rId4">
            <a:alphaModFix/>
          </a:blip>
          <a:stretch>
            <a:fillRect/>
          </a:stretch>
        </p:blipFill>
        <p:spPr>
          <a:xfrm>
            <a:off x="6394732" y="2389636"/>
            <a:ext cx="4599776" cy="2705805"/>
          </a:xfrm>
          <a:prstGeom prst="rect">
            <a:avLst/>
          </a:prstGeom>
          <a:noFill/>
          <a:ln w="9525" cap="flat" cmpd="sng">
            <a:solidFill>
              <a:schemeClr val="dk2"/>
            </a:solidFill>
            <a:prstDash val="solid"/>
            <a:round/>
            <a:headEnd type="none" w="sm" len="sm"/>
            <a:tailEnd type="none" w="sm" len="sm"/>
          </a:ln>
        </p:spPr>
      </p:pic>
      <p:sp>
        <p:nvSpPr>
          <p:cNvPr id="13" name="TextBox 12">
            <a:extLst>
              <a:ext uri="{FF2B5EF4-FFF2-40B4-BE49-F238E27FC236}">
                <a16:creationId xmlns:a16="http://schemas.microsoft.com/office/drawing/2014/main" id="{02D77120-BD7D-B13F-DA6E-8BFDA22C80D8}"/>
              </a:ext>
            </a:extLst>
          </p:cNvPr>
          <p:cNvSpPr txBox="1"/>
          <p:nvPr/>
        </p:nvSpPr>
        <p:spPr>
          <a:xfrm>
            <a:off x="6906069" y="3948085"/>
            <a:ext cx="186813" cy="369332"/>
          </a:xfrm>
          <a:prstGeom prst="rect">
            <a:avLst/>
          </a:prstGeom>
          <a:noFill/>
        </p:spPr>
        <p:txBody>
          <a:bodyPr wrap="square" rtlCol="0">
            <a:spAutoFit/>
          </a:bodyPr>
          <a:lstStyle/>
          <a:p>
            <a:r>
              <a:rPr lang="en-US" dirty="0">
                <a:solidFill>
                  <a:schemeClr val="bg1"/>
                </a:solidFill>
              </a:rPr>
              <a:t>a</a:t>
            </a:r>
          </a:p>
        </p:txBody>
      </p:sp>
      <p:sp>
        <p:nvSpPr>
          <p:cNvPr id="15" name="TextBox 14">
            <a:extLst>
              <a:ext uri="{FF2B5EF4-FFF2-40B4-BE49-F238E27FC236}">
                <a16:creationId xmlns:a16="http://schemas.microsoft.com/office/drawing/2014/main" id="{A12DD067-7594-C377-F24D-AB2CC4EE7A79}"/>
              </a:ext>
            </a:extLst>
          </p:cNvPr>
          <p:cNvSpPr txBox="1"/>
          <p:nvPr/>
        </p:nvSpPr>
        <p:spPr>
          <a:xfrm>
            <a:off x="7685303" y="3906171"/>
            <a:ext cx="186813" cy="369332"/>
          </a:xfrm>
          <a:prstGeom prst="rect">
            <a:avLst/>
          </a:prstGeom>
          <a:noFill/>
        </p:spPr>
        <p:txBody>
          <a:bodyPr wrap="square" rtlCol="0">
            <a:spAutoFit/>
          </a:bodyPr>
          <a:lstStyle/>
          <a:p>
            <a:r>
              <a:rPr lang="en-US" dirty="0">
                <a:solidFill>
                  <a:schemeClr val="bg1"/>
                </a:solidFill>
              </a:rPr>
              <a:t>a</a:t>
            </a:r>
          </a:p>
        </p:txBody>
      </p:sp>
      <p:sp>
        <p:nvSpPr>
          <p:cNvPr id="16" name="TextBox 15">
            <a:extLst>
              <a:ext uri="{FF2B5EF4-FFF2-40B4-BE49-F238E27FC236}">
                <a16:creationId xmlns:a16="http://schemas.microsoft.com/office/drawing/2014/main" id="{BF1057C1-4270-2D17-3A99-925E53A12AC6}"/>
              </a:ext>
            </a:extLst>
          </p:cNvPr>
          <p:cNvSpPr txBox="1"/>
          <p:nvPr/>
        </p:nvSpPr>
        <p:spPr>
          <a:xfrm>
            <a:off x="8507808" y="3906171"/>
            <a:ext cx="186813" cy="369332"/>
          </a:xfrm>
          <a:prstGeom prst="rect">
            <a:avLst/>
          </a:prstGeom>
          <a:noFill/>
        </p:spPr>
        <p:txBody>
          <a:bodyPr wrap="square" rtlCol="0">
            <a:spAutoFit/>
          </a:bodyPr>
          <a:lstStyle/>
          <a:p>
            <a:r>
              <a:rPr lang="en-US" dirty="0">
                <a:solidFill>
                  <a:schemeClr val="bg1"/>
                </a:solidFill>
              </a:rPr>
              <a:t>a</a:t>
            </a:r>
          </a:p>
        </p:txBody>
      </p:sp>
      <p:sp>
        <p:nvSpPr>
          <p:cNvPr id="17" name="TextBox 16">
            <a:extLst>
              <a:ext uri="{FF2B5EF4-FFF2-40B4-BE49-F238E27FC236}">
                <a16:creationId xmlns:a16="http://schemas.microsoft.com/office/drawing/2014/main" id="{0B230E0C-3E97-161E-0871-BF84E60BF87A}"/>
              </a:ext>
            </a:extLst>
          </p:cNvPr>
          <p:cNvSpPr txBox="1"/>
          <p:nvPr/>
        </p:nvSpPr>
        <p:spPr>
          <a:xfrm>
            <a:off x="7253847" y="3948085"/>
            <a:ext cx="186813" cy="369332"/>
          </a:xfrm>
          <a:prstGeom prst="rect">
            <a:avLst/>
          </a:prstGeom>
          <a:noFill/>
        </p:spPr>
        <p:txBody>
          <a:bodyPr wrap="square" rtlCol="0">
            <a:spAutoFit/>
          </a:bodyPr>
          <a:lstStyle/>
          <a:p>
            <a:r>
              <a:rPr lang="en-US" dirty="0">
                <a:solidFill>
                  <a:schemeClr val="bg1"/>
                </a:solidFill>
              </a:rPr>
              <a:t>b</a:t>
            </a:r>
          </a:p>
        </p:txBody>
      </p:sp>
      <p:sp>
        <p:nvSpPr>
          <p:cNvPr id="18" name="TextBox 17">
            <a:extLst>
              <a:ext uri="{FF2B5EF4-FFF2-40B4-BE49-F238E27FC236}">
                <a16:creationId xmlns:a16="http://schemas.microsoft.com/office/drawing/2014/main" id="{F3E4ABDA-185D-5E14-AB16-C0D24BE08620}"/>
              </a:ext>
            </a:extLst>
          </p:cNvPr>
          <p:cNvSpPr txBox="1"/>
          <p:nvPr/>
        </p:nvSpPr>
        <p:spPr>
          <a:xfrm>
            <a:off x="8033081" y="3906171"/>
            <a:ext cx="186813" cy="369332"/>
          </a:xfrm>
          <a:prstGeom prst="rect">
            <a:avLst/>
          </a:prstGeom>
          <a:noFill/>
        </p:spPr>
        <p:txBody>
          <a:bodyPr wrap="square" rtlCol="0">
            <a:spAutoFit/>
          </a:bodyPr>
          <a:lstStyle/>
          <a:p>
            <a:r>
              <a:rPr lang="en-US" dirty="0">
                <a:solidFill>
                  <a:schemeClr val="bg1"/>
                </a:solidFill>
              </a:rPr>
              <a:t>b</a:t>
            </a:r>
          </a:p>
        </p:txBody>
      </p:sp>
      <p:sp>
        <p:nvSpPr>
          <p:cNvPr id="19" name="TextBox 18">
            <a:extLst>
              <a:ext uri="{FF2B5EF4-FFF2-40B4-BE49-F238E27FC236}">
                <a16:creationId xmlns:a16="http://schemas.microsoft.com/office/drawing/2014/main" id="{A33F5465-B48D-F256-56BE-22E85F69981D}"/>
              </a:ext>
            </a:extLst>
          </p:cNvPr>
          <p:cNvSpPr txBox="1"/>
          <p:nvPr/>
        </p:nvSpPr>
        <p:spPr>
          <a:xfrm>
            <a:off x="8811555" y="3906171"/>
            <a:ext cx="186813" cy="369332"/>
          </a:xfrm>
          <a:prstGeom prst="rect">
            <a:avLst/>
          </a:prstGeom>
          <a:noFill/>
        </p:spPr>
        <p:txBody>
          <a:bodyPr wrap="square" rtlCol="0">
            <a:spAutoFit/>
          </a:bodyPr>
          <a:lstStyle/>
          <a:p>
            <a:r>
              <a:rPr lang="en-US" dirty="0">
                <a:solidFill>
                  <a:schemeClr val="bg1"/>
                </a:solidFill>
              </a:rPr>
              <a:t>b</a:t>
            </a:r>
          </a:p>
        </p:txBody>
      </p:sp>
      <p:sp>
        <p:nvSpPr>
          <p:cNvPr id="20" name="TextBox 19">
            <a:extLst>
              <a:ext uri="{FF2B5EF4-FFF2-40B4-BE49-F238E27FC236}">
                <a16:creationId xmlns:a16="http://schemas.microsoft.com/office/drawing/2014/main" id="{881834DD-50AC-B2B0-6171-6ED18EB76A0A}"/>
              </a:ext>
            </a:extLst>
          </p:cNvPr>
          <p:cNvSpPr txBox="1"/>
          <p:nvPr/>
        </p:nvSpPr>
        <p:spPr>
          <a:xfrm>
            <a:off x="9690556" y="3832429"/>
            <a:ext cx="186813" cy="369332"/>
          </a:xfrm>
          <a:prstGeom prst="rect">
            <a:avLst/>
          </a:prstGeom>
          <a:noFill/>
        </p:spPr>
        <p:txBody>
          <a:bodyPr wrap="square" rtlCol="0">
            <a:spAutoFit/>
          </a:bodyPr>
          <a:lstStyle/>
          <a:p>
            <a:r>
              <a:rPr lang="en-US" dirty="0">
                <a:solidFill>
                  <a:schemeClr val="bg1"/>
                </a:solidFill>
              </a:rPr>
              <a:t>b</a:t>
            </a:r>
          </a:p>
        </p:txBody>
      </p:sp>
      <p:sp>
        <p:nvSpPr>
          <p:cNvPr id="21" name="TextBox 20">
            <a:extLst>
              <a:ext uri="{FF2B5EF4-FFF2-40B4-BE49-F238E27FC236}">
                <a16:creationId xmlns:a16="http://schemas.microsoft.com/office/drawing/2014/main" id="{8336C87B-E07D-1B95-8181-E0F150308CCB}"/>
              </a:ext>
            </a:extLst>
          </p:cNvPr>
          <p:cNvSpPr txBox="1"/>
          <p:nvPr/>
        </p:nvSpPr>
        <p:spPr>
          <a:xfrm>
            <a:off x="9293402" y="3906171"/>
            <a:ext cx="186813" cy="369332"/>
          </a:xfrm>
          <a:prstGeom prst="rect">
            <a:avLst/>
          </a:prstGeom>
          <a:noFill/>
        </p:spPr>
        <p:txBody>
          <a:bodyPr wrap="square" rtlCol="0">
            <a:spAutoFit/>
          </a:bodyPr>
          <a:lstStyle/>
          <a:p>
            <a:r>
              <a:rPr lang="en-US" dirty="0">
                <a:solidFill>
                  <a:schemeClr val="bg1"/>
                </a:solidFill>
              </a:rPr>
              <a:t>a</a:t>
            </a:r>
          </a:p>
        </p:txBody>
      </p:sp>
      <p:sp>
        <p:nvSpPr>
          <p:cNvPr id="22" name="TextBox 21">
            <a:extLst>
              <a:ext uri="{FF2B5EF4-FFF2-40B4-BE49-F238E27FC236}">
                <a16:creationId xmlns:a16="http://schemas.microsoft.com/office/drawing/2014/main" id="{73A1DF3F-5656-95A3-5313-743A76E65735}"/>
              </a:ext>
            </a:extLst>
          </p:cNvPr>
          <p:cNvSpPr txBox="1"/>
          <p:nvPr/>
        </p:nvSpPr>
        <p:spPr>
          <a:xfrm>
            <a:off x="624840" y="5580429"/>
            <a:ext cx="5137994" cy="646331"/>
          </a:xfrm>
          <a:prstGeom prst="rect">
            <a:avLst/>
          </a:prstGeom>
          <a:noFill/>
        </p:spPr>
        <p:txBody>
          <a:bodyPr wrap="square" rtlCol="0">
            <a:spAutoFit/>
          </a:bodyPr>
          <a:lstStyle/>
          <a:p>
            <a:pPr algn="ctr"/>
            <a:r>
              <a:rPr lang="en-US" b="1" dirty="0"/>
              <a:t>Treatment 1 total respiration was significantly lower than other treatments at both 24- and 72-hours</a:t>
            </a:r>
          </a:p>
        </p:txBody>
      </p:sp>
      <p:sp>
        <p:nvSpPr>
          <p:cNvPr id="23" name="TextBox 22">
            <a:extLst>
              <a:ext uri="{FF2B5EF4-FFF2-40B4-BE49-F238E27FC236}">
                <a16:creationId xmlns:a16="http://schemas.microsoft.com/office/drawing/2014/main" id="{B93C411F-1BEF-483F-017A-1FF4910EF257}"/>
              </a:ext>
            </a:extLst>
          </p:cNvPr>
          <p:cNvSpPr txBox="1"/>
          <p:nvPr/>
        </p:nvSpPr>
        <p:spPr>
          <a:xfrm>
            <a:off x="6125623" y="5565636"/>
            <a:ext cx="5137994" cy="369332"/>
          </a:xfrm>
          <a:prstGeom prst="rect">
            <a:avLst/>
          </a:prstGeom>
          <a:noFill/>
        </p:spPr>
        <p:txBody>
          <a:bodyPr wrap="square" rtlCol="0">
            <a:spAutoFit/>
          </a:bodyPr>
          <a:lstStyle/>
          <a:p>
            <a:pPr algn="ctr"/>
            <a:r>
              <a:rPr lang="en-US" b="1" dirty="0"/>
              <a:t>No significant difference between treatments</a:t>
            </a:r>
          </a:p>
        </p:txBody>
      </p:sp>
    </p:spTree>
    <p:extLst>
      <p:ext uri="{BB962C8B-B14F-4D97-AF65-F5344CB8AC3E}">
        <p14:creationId xmlns:p14="http://schemas.microsoft.com/office/powerpoint/2010/main" val="6348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4" name="Rectangle 13">
            <a:extLst>
              <a:ext uri="{FF2B5EF4-FFF2-40B4-BE49-F238E27FC236}">
                <a16:creationId xmlns:a16="http://schemas.microsoft.com/office/drawing/2014/main" id="{5DEA1114-C56A-6A95-8B46-9B5873074C19}"/>
              </a:ext>
            </a:extLst>
          </p:cNvPr>
          <p:cNvSpPr/>
          <p:nvPr/>
        </p:nvSpPr>
        <p:spPr>
          <a:xfrm>
            <a:off x="6219825" y="1714500"/>
            <a:ext cx="5972175" cy="31984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C6438-090D-061F-F199-6E7E12A1DB17}"/>
              </a:ext>
            </a:extLst>
          </p:cNvPr>
          <p:cNvSpPr/>
          <p:nvPr/>
        </p:nvSpPr>
        <p:spPr>
          <a:xfrm>
            <a:off x="171450" y="1714500"/>
            <a:ext cx="5800725" cy="31984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Google Shape;196;p9"/>
          <p:cNvSpPr txBox="1"/>
          <p:nvPr/>
        </p:nvSpPr>
        <p:spPr>
          <a:xfrm>
            <a:off x="320183" y="544093"/>
            <a:ext cx="3520297" cy="369332"/>
          </a:xfrm>
          <a:prstGeom prst="rect">
            <a:avLst/>
          </a:prstGeom>
          <a:solidFill>
            <a:srgbClr val="D8E2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1E4E79"/>
                </a:solidFill>
                <a:latin typeface="Times New Roman"/>
                <a:ea typeface="Times New Roman"/>
                <a:cs typeface="Times New Roman"/>
                <a:sym typeface="Times New Roman"/>
              </a:rPr>
              <a:t>Results </a:t>
            </a:r>
            <a:endParaRPr sz="1400" b="0" i="0" u="none" strike="noStrike" cap="none" dirty="0">
              <a:solidFill>
                <a:srgbClr val="000000"/>
              </a:solidFill>
              <a:latin typeface="Arial"/>
              <a:ea typeface="Arial"/>
              <a:cs typeface="Arial"/>
              <a:sym typeface="Arial"/>
            </a:endParaRPr>
          </a:p>
        </p:txBody>
      </p:sp>
      <p:sp>
        <p:nvSpPr>
          <p:cNvPr id="197" name="Google Shape;197;p9"/>
          <p:cNvSpPr txBox="1"/>
          <p:nvPr/>
        </p:nvSpPr>
        <p:spPr>
          <a:xfrm>
            <a:off x="0" y="2"/>
            <a:ext cx="12192000" cy="455328"/>
          </a:xfrm>
          <a:prstGeom prst="rect">
            <a:avLst/>
          </a:prstGeom>
          <a:solidFill>
            <a:srgbClr val="E13A3E"/>
          </a:solidFill>
          <a:ln>
            <a:noFill/>
          </a:ln>
          <a:effectLst>
            <a:outerShdw blurRad="40000" dist="23000" dir="5400000" rotWithShape="0">
              <a:srgbClr val="000000">
                <a:alpha val="34117"/>
              </a:srgbClr>
            </a:outerShdw>
          </a:effectLst>
        </p:spPr>
        <p:txBody>
          <a:bodyPr spcFirstLastPara="1" wrap="square" lIns="90800" tIns="45375" rIns="90800" bIns="45375" anchor="ctr" anchorCtr="0">
            <a:noAutofit/>
          </a:bodyPr>
          <a:lstStyle/>
          <a:p>
            <a:pPr marL="0" marR="0" lvl="0" indent="0" algn="r" rtl="0">
              <a:lnSpc>
                <a:spcPct val="90000"/>
              </a:lnSpc>
              <a:spcBef>
                <a:spcPts val="0"/>
              </a:spcBef>
              <a:spcAft>
                <a:spcPts val="0"/>
              </a:spcAft>
              <a:buClr>
                <a:schemeClr val="lt1"/>
              </a:buClr>
              <a:buSzPts val="1987"/>
              <a:buFont typeface="Calibri"/>
              <a:buNone/>
            </a:pPr>
            <a:r>
              <a:rPr lang="en-US" sz="1987" b="0" i="1" u="none" strike="noStrike" cap="none">
                <a:solidFill>
                  <a:schemeClr val="lt1"/>
                </a:solidFill>
                <a:latin typeface="Calibri"/>
                <a:ea typeface="Calibri"/>
                <a:cs typeface="Calibri"/>
                <a:sym typeface="Calibri"/>
              </a:rPr>
              <a:t>	</a:t>
            </a:r>
            <a:r>
              <a:rPr lang="en-US" sz="1809" b="0" i="1" u="none" strike="noStrike" cap="none">
                <a:solidFill>
                  <a:schemeClr val="lt1"/>
                </a:solidFill>
                <a:latin typeface="Calibri"/>
                <a:ea typeface="Calibri"/>
                <a:cs typeface="Calibri"/>
                <a:sym typeface="Calibri"/>
              </a:rPr>
              <a:t>	</a:t>
            </a:r>
            <a:endParaRPr sz="1501" b="0" i="0" u="none" strike="noStrike" cap="none">
              <a:solidFill>
                <a:schemeClr val="dk1"/>
              </a:solidFill>
              <a:latin typeface="Calibri"/>
              <a:ea typeface="Calibri"/>
              <a:cs typeface="Calibri"/>
              <a:sym typeface="Calibri"/>
            </a:endParaRPr>
          </a:p>
        </p:txBody>
      </p:sp>
      <p:sp>
        <p:nvSpPr>
          <p:cNvPr id="8" name="TextBox 7">
            <a:extLst>
              <a:ext uri="{FF2B5EF4-FFF2-40B4-BE49-F238E27FC236}">
                <a16:creationId xmlns:a16="http://schemas.microsoft.com/office/drawing/2014/main" id="{639A2C28-3193-11D6-41A6-D73AF59B7232}"/>
              </a:ext>
            </a:extLst>
          </p:cNvPr>
          <p:cNvSpPr txBox="1"/>
          <p:nvPr/>
        </p:nvSpPr>
        <p:spPr>
          <a:xfrm>
            <a:off x="320183" y="5166582"/>
            <a:ext cx="5438598" cy="646331"/>
          </a:xfrm>
          <a:prstGeom prst="rect">
            <a:avLst/>
          </a:prstGeom>
          <a:noFill/>
        </p:spPr>
        <p:txBody>
          <a:bodyPr wrap="square" rtlCol="0">
            <a:spAutoFit/>
          </a:bodyPr>
          <a:lstStyle/>
          <a:p>
            <a:r>
              <a:rPr lang="en-US" dirty="0"/>
              <a:t>PSNT NO3-N was significantly higher at trt4 (untilled-alfalfa-hay) compared to other treatments at CMREC</a:t>
            </a:r>
          </a:p>
        </p:txBody>
      </p:sp>
      <p:sp>
        <p:nvSpPr>
          <p:cNvPr id="10" name="TextBox 9">
            <a:extLst>
              <a:ext uri="{FF2B5EF4-FFF2-40B4-BE49-F238E27FC236}">
                <a16:creationId xmlns:a16="http://schemas.microsoft.com/office/drawing/2014/main" id="{59E2DB90-F0E7-1381-839F-2A8B02B55037}"/>
              </a:ext>
            </a:extLst>
          </p:cNvPr>
          <p:cNvSpPr txBox="1"/>
          <p:nvPr/>
        </p:nvSpPr>
        <p:spPr>
          <a:xfrm>
            <a:off x="6534440" y="5166582"/>
            <a:ext cx="5438598" cy="369332"/>
          </a:xfrm>
          <a:prstGeom prst="rect">
            <a:avLst/>
          </a:prstGeom>
          <a:noFill/>
        </p:spPr>
        <p:txBody>
          <a:bodyPr wrap="square" rtlCol="0">
            <a:spAutoFit/>
          </a:bodyPr>
          <a:lstStyle/>
          <a:p>
            <a:r>
              <a:rPr lang="en-US" dirty="0"/>
              <a:t>No significant difference between treatments at Farm A</a:t>
            </a:r>
          </a:p>
        </p:txBody>
      </p:sp>
      <p:sp>
        <p:nvSpPr>
          <p:cNvPr id="11" name="TextBox 10">
            <a:extLst>
              <a:ext uri="{FF2B5EF4-FFF2-40B4-BE49-F238E27FC236}">
                <a16:creationId xmlns:a16="http://schemas.microsoft.com/office/drawing/2014/main" id="{DB1846C1-56A1-27A8-C0FC-7F8281EB1451}"/>
              </a:ext>
            </a:extLst>
          </p:cNvPr>
          <p:cNvSpPr txBox="1"/>
          <p:nvPr/>
        </p:nvSpPr>
        <p:spPr>
          <a:xfrm>
            <a:off x="-735187" y="1008417"/>
            <a:ext cx="7549338" cy="646331"/>
          </a:xfrm>
          <a:prstGeom prst="rect">
            <a:avLst/>
          </a:prstGeom>
          <a:noFill/>
        </p:spPr>
        <p:txBody>
          <a:bodyPr wrap="square" rtlCol="0">
            <a:spAutoFit/>
          </a:bodyPr>
          <a:lstStyle/>
          <a:p>
            <a:pPr algn="ctr"/>
            <a:r>
              <a:rPr lang="en-US" b="1" dirty="0"/>
              <a:t>Pre-</a:t>
            </a:r>
            <a:r>
              <a:rPr lang="en-US" b="1" dirty="0" err="1"/>
              <a:t>sidedress</a:t>
            </a:r>
            <a:r>
              <a:rPr lang="en-US" b="1" dirty="0"/>
              <a:t> nitrate nitrogen vs Treatments at CMREC </a:t>
            </a:r>
          </a:p>
          <a:p>
            <a:pPr algn="ctr"/>
            <a:r>
              <a:rPr lang="en-US" b="1" dirty="0"/>
              <a:t>(Fall 2023)</a:t>
            </a:r>
          </a:p>
        </p:txBody>
      </p:sp>
      <p:sp>
        <p:nvSpPr>
          <p:cNvPr id="12" name="Slide Number Placeholder 11">
            <a:extLst>
              <a:ext uri="{FF2B5EF4-FFF2-40B4-BE49-F238E27FC236}">
                <a16:creationId xmlns:a16="http://schemas.microsoft.com/office/drawing/2014/main" id="{880E3D5D-C445-EBDA-D87E-24515BFC1F10}"/>
              </a:ext>
            </a:extLst>
          </p:cNvPr>
          <p:cNvSpPr>
            <a:spLocks noGrp="1"/>
          </p:cNvSpPr>
          <p:nvPr>
            <p:ph type="sldNum" sz="quarter" idx="12"/>
          </p:nvPr>
        </p:nvSpPr>
        <p:spPr/>
        <p:txBody>
          <a:bodyPr/>
          <a:lstStyle/>
          <a:p>
            <a:fld id="{3D5038F4-E611-436B-B60A-C1361749357A}" type="slidenum">
              <a:rPr lang="en-US" smtClean="0"/>
              <a:t>13</a:t>
            </a:fld>
            <a:endParaRPr lang="en-US"/>
          </a:p>
        </p:txBody>
      </p:sp>
      <p:pic>
        <p:nvPicPr>
          <p:cNvPr id="3" name="Picture 2" descr="A graph of a test results&#10;&#10;Description automatically generated with medium confidence">
            <a:extLst>
              <a:ext uri="{FF2B5EF4-FFF2-40B4-BE49-F238E27FC236}">
                <a16:creationId xmlns:a16="http://schemas.microsoft.com/office/drawing/2014/main" id="{20E04F24-F1DE-AA66-659D-32A5CAFC1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 y="1871330"/>
            <a:ext cx="5705073" cy="2900695"/>
          </a:xfrm>
          <a:prstGeom prst="rect">
            <a:avLst/>
          </a:prstGeom>
        </p:spPr>
      </p:pic>
      <p:pic>
        <p:nvPicPr>
          <p:cNvPr id="6" name="Picture 5" descr="A graph of different colored rectangles&#10;&#10;Description automatically generated">
            <a:extLst>
              <a:ext uri="{FF2B5EF4-FFF2-40B4-BE49-F238E27FC236}">
                <a16:creationId xmlns:a16="http://schemas.microsoft.com/office/drawing/2014/main" id="{072CA975-8455-A4D1-2E6E-9F345A2D10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5549" y="1871330"/>
            <a:ext cx="5800725" cy="2706170"/>
          </a:xfrm>
          <a:prstGeom prst="rect">
            <a:avLst/>
          </a:prstGeom>
        </p:spPr>
      </p:pic>
      <p:sp>
        <p:nvSpPr>
          <p:cNvPr id="2" name="TextBox 1">
            <a:extLst>
              <a:ext uri="{FF2B5EF4-FFF2-40B4-BE49-F238E27FC236}">
                <a16:creationId xmlns:a16="http://schemas.microsoft.com/office/drawing/2014/main" id="{801690CB-2D5B-B69D-39A3-ED617482F01C}"/>
              </a:ext>
            </a:extLst>
          </p:cNvPr>
          <p:cNvSpPr txBox="1"/>
          <p:nvPr/>
        </p:nvSpPr>
        <p:spPr>
          <a:xfrm>
            <a:off x="5049387" y="968318"/>
            <a:ext cx="7549338" cy="646331"/>
          </a:xfrm>
          <a:prstGeom prst="rect">
            <a:avLst/>
          </a:prstGeom>
          <a:noFill/>
        </p:spPr>
        <p:txBody>
          <a:bodyPr wrap="square" rtlCol="0">
            <a:spAutoFit/>
          </a:bodyPr>
          <a:lstStyle/>
          <a:p>
            <a:pPr algn="ctr"/>
            <a:r>
              <a:rPr lang="en-US" b="1" dirty="0"/>
              <a:t>Pre-</a:t>
            </a:r>
            <a:r>
              <a:rPr lang="en-US" b="1" dirty="0" err="1"/>
              <a:t>sidedress</a:t>
            </a:r>
            <a:r>
              <a:rPr lang="en-US" b="1" dirty="0"/>
              <a:t> nitrate nitrogen vs Treatments at Farm A </a:t>
            </a:r>
          </a:p>
          <a:p>
            <a:pPr algn="ctr"/>
            <a:r>
              <a:rPr lang="en-US" b="1" dirty="0"/>
              <a:t>(Fall 2023)</a:t>
            </a:r>
          </a:p>
        </p:txBody>
      </p:sp>
    </p:spTree>
    <p:extLst>
      <p:ext uri="{BB962C8B-B14F-4D97-AF65-F5344CB8AC3E}">
        <p14:creationId xmlns:p14="http://schemas.microsoft.com/office/powerpoint/2010/main" val="392103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4" name="Rectangle 13">
            <a:extLst>
              <a:ext uri="{FF2B5EF4-FFF2-40B4-BE49-F238E27FC236}">
                <a16:creationId xmlns:a16="http://schemas.microsoft.com/office/drawing/2014/main" id="{5DEA1114-C56A-6A95-8B46-9B5873074C19}"/>
              </a:ext>
            </a:extLst>
          </p:cNvPr>
          <p:cNvSpPr/>
          <p:nvPr/>
        </p:nvSpPr>
        <p:spPr>
          <a:xfrm>
            <a:off x="6219825" y="1714500"/>
            <a:ext cx="5972175" cy="31984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C6438-090D-061F-F199-6E7E12A1DB17}"/>
              </a:ext>
            </a:extLst>
          </p:cNvPr>
          <p:cNvSpPr/>
          <p:nvPr/>
        </p:nvSpPr>
        <p:spPr>
          <a:xfrm>
            <a:off x="171450" y="1714500"/>
            <a:ext cx="5705073" cy="31984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Google Shape;196;p9"/>
          <p:cNvSpPr txBox="1"/>
          <p:nvPr/>
        </p:nvSpPr>
        <p:spPr>
          <a:xfrm>
            <a:off x="320183" y="544093"/>
            <a:ext cx="3520297" cy="369332"/>
          </a:xfrm>
          <a:prstGeom prst="rect">
            <a:avLst/>
          </a:prstGeom>
          <a:solidFill>
            <a:srgbClr val="D8E2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1E4E79"/>
                </a:solidFill>
                <a:latin typeface="Times New Roman"/>
                <a:ea typeface="Times New Roman"/>
                <a:cs typeface="Times New Roman"/>
                <a:sym typeface="Times New Roman"/>
              </a:rPr>
              <a:t>Results </a:t>
            </a:r>
            <a:endParaRPr sz="1400" b="0" i="0" u="none" strike="noStrike" cap="none" dirty="0">
              <a:solidFill>
                <a:srgbClr val="000000"/>
              </a:solidFill>
              <a:latin typeface="Arial"/>
              <a:ea typeface="Arial"/>
              <a:cs typeface="Arial"/>
              <a:sym typeface="Arial"/>
            </a:endParaRPr>
          </a:p>
        </p:txBody>
      </p:sp>
      <p:sp>
        <p:nvSpPr>
          <p:cNvPr id="197" name="Google Shape;197;p9"/>
          <p:cNvSpPr txBox="1"/>
          <p:nvPr/>
        </p:nvSpPr>
        <p:spPr>
          <a:xfrm>
            <a:off x="0" y="2"/>
            <a:ext cx="12192000" cy="455328"/>
          </a:xfrm>
          <a:prstGeom prst="rect">
            <a:avLst/>
          </a:prstGeom>
          <a:solidFill>
            <a:srgbClr val="E13A3E"/>
          </a:solidFill>
          <a:ln>
            <a:noFill/>
          </a:ln>
          <a:effectLst>
            <a:outerShdw blurRad="40000" dist="23000" dir="5400000" rotWithShape="0">
              <a:srgbClr val="000000">
                <a:alpha val="34117"/>
              </a:srgbClr>
            </a:outerShdw>
          </a:effectLst>
        </p:spPr>
        <p:txBody>
          <a:bodyPr spcFirstLastPara="1" wrap="square" lIns="90800" tIns="45375" rIns="90800" bIns="45375" anchor="ctr" anchorCtr="0">
            <a:noAutofit/>
          </a:bodyPr>
          <a:lstStyle/>
          <a:p>
            <a:pPr marL="0" marR="0" lvl="0" indent="0" algn="r" rtl="0">
              <a:lnSpc>
                <a:spcPct val="90000"/>
              </a:lnSpc>
              <a:spcBef>
                <a:spcPts val="0"/>
              </a:spcBef>
              <a:spcAft>
                <a:spcPts val="0"/>
              </a:spcAft>
              <a:buClr>
                <a:schemeClr val="lt1"/>
              </a:buClr>
              <a:buSzPts val="1987"/>
              <a:buFont typeface="Calibri"/>
              <a:buNone/>
            </a:pPr>
            <a:r>
              <a:rPr lang="en-US" sz="1987" b="0" i="1" u="none" strike="noStrike" cap="none">
                <a:solidFill>
                  <a:schemeClr val="lt1"/>
                </a:solidFill>
                <a:latin typeface="Calibri"/>
                <a:ea typeface="Calibri"/>
                <a:cs typeface="Calibri"/>
                <a:sym typeface="Calibri"/>
              </a:rPr>
              <a:t>	</a:t>
            </a:r>
            <a:r>
              <a:rPr lang="en-US" sz="1809" b="0" i="1" u="none" strike="noStrike" cap="none">
                <a:solidFill>
                  <a:schemeClr val="lt1"/>
                </a:solidFill>
                <a:latin typeface="Calibri"/>
                <a:ea typeface="Calibri"/>
                <a:cs typeface="Calibri"/>
                <a:sym typeface="Calibri"/>
              </a:rPr>
              <a:t>	</a:t>
            </a:r>
            <a:endParaRPr sz="1501" b="0" i="0" u="none" strike="noStrike" cap="none">
              <a:solidFill>
                <a:schemeClr val="dk1"/>
              </a:solidFill>
              <a:latin typeface="Calibri"/>
              <a:ea typeface="Calibri"/>
              <a:cs typeface="Calibri"/>
              <a:sym typeface="Calibri"/>
            </a:endParaRPr>
          </a:p>
        </p:txBody>
      </p:sp>
      <p:pic>
        <p:nvPicPr>
          <p:cNvPr id="5" name="Picture 4" descr="A graph of different colored squares&#10;&#10;Description automatically generated">
            <a:extLst>
              <a:ext uri="{FF2B5EF4-FFF2-40B4-BE49-F238E27FC236}">
                <a16:creationId xmlns:a16="http://schemas.microsoft.com/office/drawing/2014/main" id="{F152CE9A-0E66-4FCA-8E92-F9F4FCBBC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83" y="1871330"/>
            <a:ext cx="5438598" cy="2823676"/>
          </a:xfrm>
          <a:prstGeom prst="rect">
            <a:avLst/>
          </a:prstGeom>
        </p:spPr>
      </p:pic>
      <p:pic>
        <p:nvPicPr>
          <p:cNvPr id="7" name="Picture 6" descr="A chart with different colored squares&#10;&#10;Description automatically generated">
            <a:extLst>
              <a:ext uri="{FF2B5EF4-FFF2-40B4-BE49-F238E27FC236}">
                <a16:creationId xmlns:a16="http://schemas.microsoft.com/office/drawing/2014/main" id="{F8726900-4FF1-79A2-DF28-A296A06BC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5478" y="1871330"/>
            <a:ext cx="5876522" cy="3041644"/>
          </a:xfrm>
          <a:prstGeom prst="rect">
            <a:avLst/>
          </a:prstGeom>
        </p:spPr>
      </p:pic>
      <p:sp>
        <p:nvSpPr>
          <p:cNvPr id="8" name="TextBox 7">
            <a:extLst>
              <a:ext uri="{FF2B5EF4-FFF2-40B4-BE49-F238E27FC236}">
                <a16:creationId xmlns:a16="http://schemas.microsoft.com/office/drawing/2014/main" id="{639A2C28-3193-11D6-41A6-D73AF59B7232}"/>
              </a:ext>
            </a:extLst>
          </p:cNvPr>
          <p:cNvSpPr txBox="1"/>
          <p:nvPr/>
        </p:nvSpPr>
        <p:spPr>
          <a:xfrm>
            <a:off x="320183" y="5166582"/>
            <a:ext cx="5438598" cy="646331"/>
          </a:xfrm>
          <a:prstGeom prst="rect">
            <a:avLst/>
          </a:prstGeom>
          <a:noFill/>
        </p:spPr>
        <p:txBody>
          <a:bodyPr wrap="square" rtlCol="0">
            <a:spAutoFit/>
          </a:bodyPr>
          <a:lstStyle/>
          <a:p>
            <a:r>
              <a:rPr lang="en-US" dirty="0"/>
              <a:t>Corn yield was significantly higher at trt4 (untilled-alfalfa-hay) compared to other treatments at CMREC</a:t>
            </a:r>
          </a:p>
        </p:txBody>
      </p:sp>
      <p:sp>
        <p:nvSpPr>
          <p:cNvPr id="10" name="TextBox 9">
            <a:extLst>
              <a:ext uri="{FF2B5EF4-FFF2-40B4-BE49-F238E27FC236}">
                <a16:creationId xmlns:a16="http://schemas.microsoft.com/office/drawing/2014/main" id="{59E2DB90-F0E7-1381-839F-2A8B02B55037}"/>
              </a:ext>
            </a:extLst>
          </p:cNvPr>
          <p:cNvSpPr txBox="1"/>
          <p:nvPr/>
        </p:nvSpPr>
        <p:spPr>
          <a:xfrm>
            <a:off x="6534440" y="5166582"/>
            <a:ext cx="5438598" cy="369332"/>
          </a:xfrm>
          <a:prstGeom prst="rect">
            <a:avLst/>
          </a:prstGeom>
          <a:noFill/>
        </p:spPr>
        <p:txBody>
          <a:bodyPr wrap="square" rtlCol="0">
            <a:spAutoFit/>
          </a:bodyPr>
          <a:lstStyle/>
          <a:p>
            <a:r>
              <a:rPr lang="en-US" dirty="0"/>
              <a:t>No significant difference between treatments</a:t>
            </a:r>
          </a:p>
        </p:txBody>
      </p:sp>
      <p:sp>
        <p:nvSpPr>
          <p:cNvPr id="11" name="TextBox 10">
            <a:extLst>
              <a:ext uri="{FF2B5EF4-FFF2-40B4-BE49-F238E27FC236}">
                <a16:creationId xmlns:a16="http://schemas.microsoft.com/office/drawing/2014/main" id="{DB1846C1-56A1-27A8-C0FC-7F8281EB1451}"/>
              </a:ext>
            </a:extLst>
          </p:cNvPr>
          <p:cNvSpPr txBox="1"/>
          <p:nvPr/>
        </p:nvSpPr>
        <p:spPr>
          <a:xfrm>
            <a:off x="171451" y="1091560"/>
            <a:ext cx="5924550" cy="369332"/>
          </a:xfrm>
          <a:prstGeom prst="rect">
            <a:avLst/>
          </a:prstGeom>
          <a:noFill/>
        </p:spPr>
        <p:txBody>
          <a:bodyPr wrap="square" rtlCol="0">
            <a:spAutoFit/>
          </a:bodyPr>
          <a:lstStyle/>
          <a:p>
            <a:r>
              <a:rPr lang="en-US" b="1" dirty="0"/>
              <a:t>Hand harvest corn yield vs Treatments at CMREC (Fall 2023)</a:t>
            </a:r>
          </a:p>
        </p:txBody>
      </p:sp>
      <p:sp>
        <p:nvSpPr>
          <p:cNvPr id="12" name="Slide Number Placeholder 11">
            <a:extLst>
              <a:ext uri="{FF2B5EF4-FFF2-40B4-BE49-F238E27FC236}">
                <a16:creationId xmlns:a16="http://schemas.microsoft.com/office/drawing/2014/main" id="{880E3D5D-C445-EBDA-D87E-24515BFC1F10}"/>
              </a:ext>
            </a:extLst>
          </p:cNvPr>
          <p:cNvSpPr>
            <a:spLocks noGrp="1"/>
          </p:cNvSpPr>
          <p:nvPr>
            <p:ph type="sldNum" sz="quarter" idx="12"/>
          </p:nvPr>
        </p:nvSpPr>
        <p:spPr/>
        <p:txBody>
          <a:bodyPr/>
          <a:lstStyle/>
          <a:p>
            <a:fld id="{3D5038F4-E611-436B-B60A-C1361749357A}" type="slidenum">
              <a:rPr lang="en-US" smtClean="0"/>
              <a:t>14</a:t>
            </a:fld>
            <a:endParaRPr lang="en-US"/>
          </a:p>
        </p:txBody>
      </p:sp>
      <p:sp>
        <p:nvSpPr>
          <p:cNvPr id="2" name="TextBox 1">
            <a:extLst>
              <a:ext uri="{FF2B5EF4-FFF2-40B4-BE49-F238E27FC236}">
                <a16:creationId xmlns:a16="http://schemas.microsoft.com/office/drawing/2014/main" id="{2B87DC72-2735-D58B-630C-A8B74BD157F7}"/>
              </a:ext>
            </a:extLst>
          </p:cNvPr>
          <p:cNvSpPr txBox="1"/>
          <p:nvPr/>
        </p:nvSpPr>
        <p:spPr>
          <a:xfrm>
            <a:off x="6243637" y="1105514"/>
            <a:ext cx="5924550" cy="369332"/>
          </a:xfrm>
          <a:prstGeom prst="rect">
            <a:avLst/>
          </a:prstGeom>
          <a:noFill/>
        </p:spPr>
        <p:txBody>
          <a:bodyPr wrap="square" rtlCol="0">
            <a:spAutoFit/>
          </a:bodyPr>
          <a:lstStyle/>
          <a:p>
            <a:r>
              <a:rPr lang="en-US" b="1" dirty="0"/>
              <a:t>Hand harvest corn yield vs Treatments at Farm A (Fall 2023)</a:t>
            </a:r>
          </a:p>
        </p:txBody>
      </p:sp>
    </p:spTree>
    <p:extLst>
      <p:ext uri="{BB962C8B-B14F-4D97-AF65-F5344CB8AC3E}">
        <p14:creationId xmlns:p14="http://schemas.microsoft.com/office/powerpoint/2010/main" val="3795132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9"/>
          <p:cNvSpPr txBox="1"/>
          <p:nvPr/>
        </p:nvSpPr>
        <p:spPr>
          <a:xfrm>
            <a:off x="320183" y="544093"/>
            <a:ext cx="3520297" cy="369332"/>
          </a:xfrm>
          <a:prstGeom prst="rect">
            <a:avLst/>
          </a:prstGeom>
          <a:solidFill>
            <a:srgbClr val="D8E2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1E4E79"/>
                </a:solidFill>
                <a:latin typeface="Times New Roman"/>
                <a:ea typeface="Times New Roman"/>
                <a:cs typeface="Times New Roman"/>
                <a:sym typeface="Times New Roman"/>
              </a:rPr>
              <a:t>Results </a:t>
            </a:r>
            <a:endParaRPr sz="1400" b="0" i="0" u="none" strike="noStrike" cap="none" dirty="0">
              <a:solidFill>
                <a:srgbClr val="000000"/>
              </a:solidFill>
              <a:latin typeface="Arial"/>
              <a:ea typeface="Arial"/>
              <a:cs typeface="Arial"/>
              <a:sym typeface="Arial"/>
            </a:endParaRPr>
          </a:p>
        </p:txBody>
      </p:sp>
      <p:sp>
        <p:nvSpPr>
          <p:cNvPr id="197" name="Google Shape;197;p9"/>
          <p:cNvSpPr txBox="1"/>
          <p:nvPr/>
        </p:nvSpPr>
        <p:spPr>
          <a:xfrm>
            <a:off x="0" y="2"/>
            <a:ext cx="12192000" cy="455328"/>
          </a:xfrm>
          <a:prstGeom prst="rect">
            <a:avLst/>
          </a:prstGeom>
          <a:solidFill>
            <a:srgbClr val="E13A3E"/>
          </a:solidFill>
          <a:ln>
            <a:noFill/>
          </a:ln>
          <a:effectLst>
            <a:outerShdw blurRad="40000" dist="23000" dir="5400000" rotWithShape="0">
              <a:srgbClr val="000000">
                <a:alpha val="34117"/>
              </a:srgbClr>
            </a:outerShdw>
          </a:effectLst>
        </p:spPr>
        <p:txBody>
          <a:bodyPr spcFirstLastPara="1" wrap="square" lIns="90800" tIns="45375" rIns="90800" bIns="45375" anchor="ctr" anchorCtr="0">
            <a:noAutofit/>
          </a:bodyPr>
          <a:lstStyle/>
          <a:p>
            <a:pPr marL="0" marR="0" lvl="0" indent="0" algn="r" rtl="0">
              <a:lnSpc>
                <a:spcPct val="90000"/>
              </a:lnSpc>
              <a:spcBef>
                <a:spcPts val="0"/>
              </a:spcBef>
              <a:spcAft>
                <a:spcPts val="0"/>
              </a:spcAft>
              <a:buClr>
                <a:schemeClr val="lt1"/>
              </a:buClr>
              <a:buSzPts val="1987"/>
              <a:buFont typeface="Calibri"/>
              <a:buNone/>
            </a:pPr>
            <a:r>
              <a:rPr lang="en-US" sz="1987" b="0" i="1" u="none" strike="noStrike" cap="none">
                <a:solidFill>
                  <a:schemeClr val="lt1"/>
                </a:solidFill>
                <a:latin typeface="Calibri"/>
                <a:ea typeface="Calibri"/>
                <a:cs typeface="Calibri"/>
                <a:sym typeface="Calibri"/>
              </a:rPr>
              <a:t>	</a:t>
            </a:r>
            <a:r>
              <a:rPr lang="en-US" sz="1809" b="0" i="1" u="none" strike="noStrike" cap="none">
                <a:solidFill>
                  <a:schemeClr val="lt1"/>
                </a:solidFill>
                <a:latin typeface="Calibri"/>
                <a:ea typeface="Calibri"/>
                <a:cs typeface="Calibri"/>
                <a:sym typeface="Calibri"/>
              </a:rPr>
              <a:t>	</a:t>
            </a:r>
            <a:endParaRPr sz="1501" b="0" i="0" u="none" strike="noStrike" cap="none">
              <a:solidFill>
                <a:schemeClr val="dk1"/>
              </a:solidFill>
              <a:latin typeface="Calibri"/>
              <a:ea typeface="Calibri"/>
              <a:cs typeface="Calibri"/>
              <a:sym typeface="Calibri"/>
            </a:endParaRPr>
          </a:p>
        </p:txBody>
      </p:sp>
      <p:sp>
        <p:nvSpPr>
          <p:cNvPr id="4" name="TextBox 3">
            <a:extLst>
              <a:ext uri="{FF2B5EF4-FFF2-40B4-BE49-F238E27FC236}">
                <a16:creationId xmlns:a16="http://schemas.microsoft.com/office/drawing/2014/main" id="{68D48109-B3C2-F7C5-6948-208D71ACF549}"/>
              </a:ext>
            </a:extLst>
          </p:cNvPr>
          <p:cNvSpPr txBox="1"/>
          <p:nvPr/>
        </p:nvSpPr>
        <p:spPr>
          <a:xfrm>
            <a:off x="107876" y="5737569"/>
            <a:ext cx="3644974" cy="923330"/>
          </a:xfrm>
          <a:prstGeom prst="rect">
            <a:avLst/>
          </a:prstGeom>
          <a:noFill/>
        </p:spPr>
        <p:txBody>
          <a:bodyPr wrap="square" rtlCol="0">
            <a:spAutoFit/>
          </a:bodyPr>
          <a:lstStyle/>
          <a:p>
            <a:pPr algn="ctr"/>
            <a:r>
              <a:rPr lang="en-US" dirty="0"/>
              <a:t>Potassium (K) had the highest impact to the yield, followed by POXC and aggregate stability. </a:t>
            </a:r>
          </a:p>
        </p:txBody>
      </p:sp>
      <p:sp>
        <p:nvSpPr>
          <p:cNvPr id="6" name="Slide Number Placeholder 5">
            <a:extLst>
              <a:ext uri="{FF2B5EF4-FFF2-40B4-BE49-F238E27FC236}">
                <a16:creationId xmlns:a16="http://schemas.microsoft.com/office/drawing/2014/main" id="{D3471A9A-B780-8B39-64EC-C47D06152BF5}"/>
              </a:ext>
            </a:extLst>
          </p:cNvPr>
          <p:cNvSpPr>
            <a:spLocks noGrp="1"/>
          </p:cNvSpPr>
          <p:nvPr>
            <p:ph type="sldNum" sz="quarter" idx="12"/>
          </p:nvPr>
        </p:nvSpPr>
        <p:spPr>
          <a:xfrm>
            <a:off x="8610600" y="6356350"/>
            <a:ext cx="2738043" cy="312611"/>
          </a:xfrm>
        </p:spPr>
        <p:txBody>
          <a:bodyPr/>
          <a:lstStyle/>
          <a:p>
            <a:fld id="{3D5038F4-E611-436B-B60A-C1361749357A}" type="slidenum">
              <a:rPr lang="en-US" sz="1100" smtClean="0"/>
              <a:t>15</a:t>
            </a:fld>
            <a:endParaRPr lang="en-US" sz="1100"/>
          </a:p>
        </p:txBody>
      </p:sp>
      <p:sp>
        <p:nvSpPr>
          <p:cNvPr id="10" name="Rectangle: Rounded Corners 9">
            <a:extLst>
              <a:ext uri="{FF2B5EF4-FFF2-40B4-BE49-F238E27FC236}">
                <a16:creationId xmlns:a16="http://schemas.microsoft.com/office/drawing/2014/main" id="{BBD0D883-4CFD-3866-01B1-760504051C8B}"/>
              </a:ext>
            </a:extLst>
          </p:cNvPr>
          <p:cNvSpPr/>
          <p:nvPr/>
        </p:nvSpPr>
        <p:spPr>
          <a:xfrm>
            <a:off x="5412581" y="1138909"/>
            <a:ext cx="2528887" cy="69180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Mean yield = 5,385.34</a:t>
            </a:r>
          </a:p>
          <a:p>
            <a:pPr algn="ctr"/>
            <a:r>
              <a:rPr lang="en-US" sz="1600" dirty="0"/>
              <a:t>SD = 2220.72</a:t>
            </a:r>
          </a:p>
          <a:p>
            <a:pPr algn="ctr"/>
            <a:r>
              <a:rPr lang="en-US" sz="1600" dirty="0"/>
              <a:t>N=28</a:t>
            </a:r>
          </a:p>
        </p:txBody>
      </p:sp>
      <p:cxnSp>
        <p:nvCxnSpPr>
          <p:cNvPr id="12" name="Straight Connector 11">
            <a:extLst>
              <a:ext uri="{FF2B5EF4-FFF2-40B4-BE49-F238E27FC236}">
                <a16:creationId xmlns:a16="http://schemas.microsoft.com/office/drawing/2014/main" id="{95C4712E-0ECA-466E-421C-13CCED10F9EC}"/>
              </a:ext>
            </a:extLst>
          </p:cNvPr>
          <p:cNvCxnSpPr>
            <a:cxnSpLocks/>
          </p:cNvCxnSpPr>
          <p:nvPr/>
        </p:nvCxnSpPr>
        <p:spPr>
          <a:xfrm>
            <a:off x="2828854" y="3774525"/>
            <a:ext cx="50197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3F68C4-1E09-267C-1043-F4E9F98BC278}"/>
              </a:ext>
            </a:extLst>
          </p:cNvPr>
          <p:cNvCxnSpPr>
            <a:cxnSpLocks/>
          </p:cNvCxnSpPr>
          <p:nvPr/>
        </p:nvCxnSpPr>
        <p:spPr>
          <a:xfrm>
            <a:off x="6677025" y="1824839"/>
            <a:ext cx="0" cy="4600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CBD5620-2C98-9956-04CB-A4308943D936}"/>
              </a:ext>
            </a:extLst>
          </p:cNvPr>
          <p:cNvCxnSpPr>
            <a:cxnSpLocks/>
          </p:cNvCxnSpPr>
          <p:nvPr/>
        </p:nvCxnSpPr>
        <p:spPr>
          <a:xfrm>
            <a:off x="4953000" y="2284914"/>
            <a:ext cx="0" cy="4600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D95DF23-B9DD-B41A-43D0-47A5ECB95349}"/>
              </a:ext>
            </a:extLst>
          </p:cNvPr>
          <p:cNvCxnSpPr>
            <a:cxnSpLocks/>
          </p:cNvCxnSpPr>
          <p:nvPr/>
        </p:nvCxnSpPr>
        <p:spPr>
          <a:xfrm>
            <a:off x="9979621" y="2287710"/>
            <a:ext cx="0" cy="460075"/>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5EC2B42D-C471-F6EC-BA63-FF623C5D8DDC}"/>
              </a:ext>
            </a:extLst>
          </p:cNvPr>
          <p:cNvSpPr/>
          <p:nvPr/>
        </p:nvSpPr>
        <p:spPr>
          <a:xfrm>
            <a:off x="3781424" y="2740329"/>
            <a:ext cx="2528887" cy="69180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Mean yield = 5,385.34</a:t>
            </a:r>
          </a:p>
          <a:p>
            <a:pPr algn="ctr"/>
            <a:r>
              <a:rPr lang="en-US" sz="1600" dirty="0"/>
              <a:t>SD = 2220.72</a:t>
            </a:r>
          </a:p>
          <a:p>
            <a:pPr algn="ctr"/>
            <a:r>
              <a:rPr lang="en-US" sz="1600" dirty="0"/>
              <a:t>N = 23</a:t>
            </a:r>
          </a:p>
        </p:txBody>
      </p:sp>
      <p:sp>
        <p:nvSpPr>
          <p:cNvPr id="19" name="Rectangle: Rounded Corners 18">
            <a:extLst>
              <a:ext uri="{FF2B5EF4-FFF2-40B4-BE49-F238E27FC236}">
                <a16:creationId xmlns:a16="http://schemas.microsoft.com/office/drawing/2014/main" id="{D4B51942-F690-2655-B989-96E00384D1D3}"/>
              </a:ext>
            </a:extLst>
          </p:cNvPr>
          <p:cNvSpPr/>
          <p:nvPr/>
        </p:nvSpPr>
        <p:spPr>
          <a:xfrm>
            <a:off x="8610600" y="2740329"/>
            <a:ext cx="2528887" cy="69180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Mean yield = 7870.58</a:t>
            </a:r>
          </a:p>
          <a:p>
            <a:pPr algn="ctr"/>
            <a:r>
              <a:rPr lang="en-US" sz="1600" dirty="0"/>
              <a:t>SD = 2537.01</a:t>
            </a:r>
          </a:p>
          <a:p>
            <a:pPr algn="ctr"/>
            <a:r>
              <a:rPr lang="en-US" sz="1600" dirty="0"/>
              <a:t>N = 5</a:t>
            </a:r>
          </a:p>
        </p:txBody>
      </p:sp>
      <p:cxnSp>
        <p:nvCxnSpPr>
          <p:cNvPr id="20" name="Straight Connector 19">
            <a:extLst>
              <a:ext uri="{FF2B5EF4-FFF2-40B4-BE49-F238E27FC236}">
                <a16:creationId xmlns:a16="http://schemas.microsoft.com/office/drawing/2014/main" id="{8819264D-670F-5AA9-F827-1DAA30D203ED}"/>
              </a:ext>
            </a:extLst>
          </p:cNvPr>
          <p:cNvCxnSpPr>
            <a:cxnSpLocks/>
          </p:cNvCxnSpPr>
          <p:nvPr/>
        </p:nvCxnSpPr>
        <p:spPr>
          <a:xfrm>
            <a:off x="4933950" y="3429000"/>
            <a:ext cx="0" cy="345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E3C0AA-114E-A244-217C-0D61BF3CA351}"/>
              </a:ext>
            </a:extLst>
          </p:cNvPr>
          <p:cNvCxnSpPr>
            <a:cxnSpLocks/>
          </p:cNvCxnSpPr>
          <p:nvPr/>
        </p:nvCxnSpPr>
        <p:spPr>
          <a:xfrm>
            <a:off x="4953000" y="2284914"/>
            <a:ext cx="50197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849BD8C-946E-D830-A669-BA289E540BEA}"/>
              </a:ext>
            </a:extLst>
          </p:cNvPr>
          <p:cNvCxnSpPr>
            <a:cxnSpLocks/>
          </p:cNvCxnSpPr>
          <p:nvPr/>
        </p:nvCxnSpPr>
        <p:spPr>
          <a:xfrm>
            <a:off x="2828853" y="3774525"/>
            <a:ext cx="0" cy="345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BCABE0-9FA9-06A2-7808-6B5E7E62800F}"/>
              </a:ext>
            </a:extLst>
          </p:cNvPr>
          <p:cNvCxnSpPr>
            <a:cxnSpLocks/>
          </p:cNvCxnSpPr>
          <p:nvPr/>
        </p:nvCxnSpPr>
        <p:spPr>
          <a:xfrm>
            <a:off x="7839075" y="3774525"/>
            <a:ext cx="0" cy="345525"/>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481D543F-9F76-9A09-D5E2-05BF31694AE9}"/>
              </a:ext>
            </a:extLst>
          </p:cNvPr>
          <p:cNvSpPr/>
          <p:nvPr/>
        </p:nvSpPr>
        <p:spPr>
          <a:xfrm>
            <a:off x="6584156" y="4128696"/>
            <a:ext cx="2528887" cy="69180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Mean yield = 5,877.60 SD = 2079.64</a:t>
            </a:r>
          </a:p>
          <a:p>
            <a:pPr algn="ctr"/>
            <a:r>
              <a:rPr lang="en-US" sz="1600" dirty="0"/>
              <a:t>N = 11</a:t>
            </a:r>
          </a:p>
        </p:txBody>
      </p:sp>
      <p:sp>
        <p:nvSpPr>
          <p:cNvPr id="26" name="Rectangle: Rounded Corners 25">
            <a:extLst>
              <a:ext uri="{FF2B5EF4-FFF2-40B4-BE49-F238E27FC236}">
                <a16:creationId xmlns:a16="http://schemas.microsoft.com/office/drawing/2014/main" id="{210BD013-BA9B-55CA-6048-1CDB112846F6}"/>
              </a:ext>
            </a:extLst>
          </p:cNvPr>
          <p:cNvSpPr/>
          <p:nvPr/>
        </p:nvSpPr>
        <p:spPr>
          <a:xfrm>
            <a:off x="1600129" y="4116915"/>
            <a:ext cx="2528887" cy="69180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Mean yield = 3898.58 SD = 609.43</a:t>
            </a:r>
          </a:p>
          <a:p>
            <a:pPr algn="ctr"/>
            <a:r>
              <a:rPr lang="en-US" sz="1600" dirty="0"/>
              <a:t>N = 12</a:t>
            </a:r>
          </a:p>
        </p:txBody>
      </p:sp>
      <p:cxnSp>
        <p:nvCxnSpPr>
          <p:cNvPr id="27" name="Straight Connector 26">
            <a:extLst>
              <a:ext uri="{FF2B5EF4-FFF2-40B4-BE49-F238E27FC236}">
                <a16:creationId xmlns:a16="http://schemas.microsoft.com/office/drawing/2014/main" id="{F700E877-1D5B-4A53-ECE5-16BD8D829D56}"/>
              </a:ext>
            </a:extLst>
          </p:cNvPr>
          <p:cNvCxnSpPr>
            <a:cxnSpLocks/>
          </p:cNvCxnSpPr>
          <p:nvPr/>
        </p:nvCxnSpPr>
        <p:spPr>
          <a:xfrm>
            <a:off x="5588793" y="5175553"/>
            <a:ext cx="50197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82B2B7C-36C6-ACC6-0B0A-3E241387CD7D}"/>
              </a:ext>
            </a:extLst>
          </p:cNvPr>
          <p:cNvCxnSpPr>
            <a:cxnSpLocks/>
          </p:cNvCxnSpPr>
          <p:nvPr/>
        </p:nvCxnSpPr>
        <p:spPr>
          <a:xfrm>
            <a:off x="7696200" y="4820503"/>
            <a:ext cx="0" cy="345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BD59DBB-0B3A-6558-C452-878D62D51548}"/>
              </a:ext>
            </a:extLst>
          </p:cNvPr>
          <p:cNvCxnSpPr>
            <a:cxnSpLocks/>
          </p:cNvCxnSpPr>
          <p:nvPr/>
        </p:nvCxnSpPr>
        <p:spPr>
          <a:xfrm>
            <a:off x="5588793" y="5175553"/>
            <a:ext cx="0" cy="345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622BC99-51F4-2645-A543-D4EF7F87AFDC}"/>
              </a:ext>
            </a:extLst>
          </p:cNvPr>
          <p:cNvCxnSpPr>
            <a:cxnSpLocks/>
          </p:cNvCxnSpPr>
          <p:nvPr/>
        </p:nvCxnSpPr>
        <p:spPr>
          <a:xfrm>
            <a:off x="10608539" y="5166028"/>
            <a:ext cx="0" cy="345525"/>
          </a:xfrm>
          <a:prstGeom prst="line">
            <a:avLst/>
          </a:prstGeom>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99139E9F-452F-DD8F-0EDB-CF883FE0C6B6}"/>
              </a:ext>
            </a:extLst>
          </p:cNvPr>
          <p:cNvSpPr/>
          <p:nvPr/>
        </p:nvSpPr>
        <p:spPr>
          <a:xfrm>
            <a:off x="4429125" y="5512956"/>
            <a:ext cx="2533650" cy="8080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Mean yield = 4765.47 SD = 1,235.84</a:t>
            </a:r>
          </a:p>
          <a:p>
            <a:pPr algn="ctr"/>
            <a:r>
              <a:rPr lang="en-US" dirty="0"/>
              <a:t>N = 5</a:t>
            </a:r>
          </a:p>
        </p:txBody>
      </p:sp>
      <p:sp>
        <p:nvSpPr>
          <p:cNvPr id="32" name="Rectangle: Rounded Corners 31">
            <a:extLst>
              <a:ext uri="{FF2B5EF4-FFF2-40B4-BE49-F238E27FC236}">
                <a16:creationId xmlns:a16="http://schemas.microsoft.com/office/drawing/2014/main" id="{4512BE7E-0062-DD64-3B1D-AC9F60F581D5}"/>
              </a:ext>
            </a:extLst>
          </p:cNvPr>
          <p:cNvSpPr/>
          <p:nvPr/>
        </p:nvSpPr>
        <p:spPr>
          <a:xfrm>
            <a:off x="9341714" y="5502324"/>
            <a:ext cx="2533650" cy="8080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Mean yield = 6804.38 SD = 2271.67</a:t>
            </a:r>
          </a:p>
          <a:p>
            <a:pPr algn="ctr"/>
            <a:r>
              <a:rPr lang="en-US" dirty="0"/>
              <a:t>N = 6</a:t>
            </a:r>
          </a:p>
        </p:txBody>
      </p:sp>
      <p:sp>
        <p:nvSpPr>
          <p:cNvPr id="33" name="TextBox 32">
            <a:extLst>
              <a:ext uri="{FF2B5EF4-FFF2-40B4-BE49-F238E27FC236}">
                <a16:creationId xmlns:a16="http://schemas.microsoft.com/office/drawing/2014/main" id="{AF46089C-4E23-D701-401F-812411094176}"/>
              </a:ext>
            </a:extLst>
          </p:cNvPr>
          <p:cNvSpPr txBox="1"/>
          <p:nvPr/>
        </p:nvSpPr>
        <p:spPr>
          <a:xfrm>
            <a:off x="3647498" y="2313976"/>
            <a:ext cx="3265167" cy="307777"/>
          </a:xfrm>
          <a:prstGeom prst="rect">
            <a:avLst/>
          </a:prstGeom>
          <a:noFill/>
        </p:spPr>
        <p:txBody>
          <a:bodyPr wrap="square" rtlCol="0">
            <a:spAutoFit/>
          </a:bodyPr>
          <a:lstStyle/>
          <a:p>
            <a:r>
              <a:rPr lang="en-US" sz="1400" b="1" dirty="0" err="1">
                <a:solidFill>
                  <a:schemeClr val="bg1"/>
                </a:solidFill>
                <a:highlight>
                  <a:srgbClr val="000000"/>
                </a:highlight>
              </a:rPr>
              <a:t>Mehlich</a:t>
            </a:r>
            <a:r>
              <a:rPr lang="en-US" sz="1400" b="1" dirty="0">
                <a:solidFill>
                  <a:schemeClr val="bg1"/>
                </a:solidFill>
                <a:highlight>
                  <a:srgbClr val="000000"/>
                </a:highlight>
              </a:rPr>
              <a:t> III Potassium &lt; 155 mg/kg</a:t>
            </a:r>
          </a:p>
        </p:txBody>
      </p:sp>
      <p:sp>
        <p:nvSpPr>
          <p:cNvPr id="34" name="TextBox 33">
            <a:extLst>
              <a:ext uri="{FF2B5EF4-FFF2-40B4-BE49-F238E27FC236}">
                <a16:creationId xmlns:a16="http://schemas.microsoft.com/office/drawing/2014/main" id="{A68AD261-E656-0609-E299-A520446BD8B7}"/>
              </a:ext>
            </a:extLst>
          </p:cNvPr>
          <p:cNvSpPr txBox="1"/>
          <p:nvPr/>
        </p:nvSpPr>
        <p:spPr>
          <a:xfrm>
            <a:off x="6992695" y="3765879"/>
            <a:ext cx="2481353" cy="307777"/>
          </a:xfrm>
          <a:prstGeom prst="rect">
            <a:avLst/>
          </a:prstGeom>
          <a:noFill/>
        </p:spPr>
        <p:txBody>
          <a:bodyPr wrap="square" rtlCol="0">
            <a:spAutoFit/>
          </a:bodyPr>
          <a:lstStyle/>
          <a:p>
            <a:r>
              <a:rPr lang="en-US" sz="1400" b="1" dirty="0">
                <a:solidFill>
                  <a:schemeClr val="bg1"/>
                </a:solidFill>
                <a:highlight>
                  <a:srgbClr val="000000"/>
                </a:highlight>
              </a:rPr>
              <a:t>POXC &gt; 242.87 mg/kg</a:t>
            </a:r>
          </a:p>
        </p:txBody>
      </p:sp>
      <p:sp>
        <p:nvSpPr>
          <p:cNvPr id="35" name="TextBox 34">
            <a:extLst>
              <a:ext uri="{FF2B5EF4-FFF2-40B4-BE49-F238E27FC236}">
                <a16:creationId xmlns:a16="http://schemas.microsoft.com/office/drawing/2014/main" id="{B06A926F-4926-2BA7-14F7-EAA1E2165615}"/>
              </a:ext>
            </a:extLst>
          </p:cNvPr>
          <p:cNvSpPr txBox="1"/>
          <p:nvPr/>
        </p:nvSpPr>
        <p:spPr>
          <a:xfrm>
            <a:off x="4719988" y="5179744"/>
            <a:ext cx="2481353" cy="307777"/>
          </a:xfrm>
          <a:prstGeom prst="rect">
            <a:avLst/>
          </a:prstGeom>
          <a:noFill/>
        </p:spPr>
        <p:txBody>
          <a:bodyPr wrap="square" rtlCol="0">
            <a:spAutoFit/>
          </a:bodyPr>
          <a:lstStyle/>
          <a:p>
            <a:r>
              <a:rPr lang="en-US" sz="1400" b="1" dirty="0">
                <a:solidFill>
                  <a:schemeClr val="bg1"/>
                </a:solidFill>
                <a:highlight>
                  <a:srgbClr val="000000"/>
                </a:highlight>
              </a:rPr>
              <a:t>Aggregate stability &lt;5.25</a:t>
            </a:r>
          </a:p>
        </p:txBody>
      </p:sp>
      <p:sp>
        <p:nvSpPr>
          <p:cNvPr id="48" name="TextBox 47">
            <a:extLst>
              <a:ext uri="{FF2B5EF4-FFF2-40B4-BE49-F238E27FC236}">
                <a16:creationId xmlns:a16="http://schemas.microsoft.com/office/drawing/2014/main" id="{C8FC4EA4-E36F-DFDE-E39F-35B2CC9B47A3}"/>
              </a:ext>
            </a:extLst>
          </p:cNvPr>
          <p:cNvSpPr txBox="1"/>
          <p:nvPr/>
        </p:nvSpPr>
        <p:spPr>
          <a:xfrm>
            <a:off x="4802934" y="580149"/>
            <a:ext cx="4864939" cy="400110"/>
          </a:xfrm>
          <a:prstGeom prst="rect">
            <a:avLst/>
          </a:prstGeom>
          <a:noFill/>
        </p:spPr>
        <p:txBody>
          <a:bodyPr wrap="square" rtlCol="0">
            <a:spAutoFit/>
          </a:bodyPr>
          <a:lstStyle/>
          <a:p>
            <a:r>
              <a:rPr lang="en-US" sz="2000" b="1" dirty="0"/>
              <a:t>Decision tree: Corn yield vs Soil Variables</a:t>
            </a:r>
          </a:p>
        </p:txBody>
      </p:sp>
      <p:pic>
        <p:nvPicPr>
          <p:cNvPr id="50" name="Picture 49" descr="A pile of corn in a blue tarp&#10;&#10;Description automatically generated">
            <a:extLst>
              <a:ext uri="{FF2B5EF4-FFF2-40B4-BE49-F238E27FC236}">
                <a16:creationId xmlns:a16="http://schemas.microsoft.com/office/drawing/2014/main" id="{7F1E7F00-8276-7937-94BF-DD8334D13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83" y="1059591"/>
            <a:ext cx="1881869" cy="28876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0737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9"/>
          <p:cNvSpPr txBox="1"/>
          <p:nvPr/>
        </p:nvSpPr>
        <p:spPr>
          <a:xfrm>
            <a:off x="320183" y="544093"/>
            <a:ext cx="3520297" cy="369332"/>
          </a:xfrm>
          <a:prstGeom prst="rect">
            <a:avLst/>
          </a:prstGeom>
          <a:solidFill>
            <a:srgbClr val="D8E2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1E4E79"/>
                </a:solidFill>
                <a:latin typeface="Times New Roman"/>
                <a:ea typeface="Times New Roman"/>
                <a:cs typeface="Times New Roman"/>
                <a:sym typeface="Times New Roman"/>
              </a:rPr>
              <a:t>Results </a:t>
            </a:r>
            <a:endParaRPr sz="1400" b="0" i="0" u="none" strike="noStrike" cap="none" dirty="0">
              <a:solidFill>
                <a:srgbClr val="000000"/>
              </a:solidFill>
              <a:latin typeface="Arial"/>
              <a:ea typeface="Arial"/>
              <a:cs typeface="Arial"/>
              <a:sym typeface="Arial"/>
            </a:endParaRPr>
          </a:p>
        </p:txBody>
      </p:sp>
      <p:sp>
        <p:nvSpPr>
          <p:cNvPr id="197" name="Google Shape;197;p9"/>
          <p:cNvSpPr txBox="1"/>
          <p:nvPr/>
        </p:nvSpPr>
        <p:spPr>
          <a:xfrm>
            <a:off x="0" y="2"/>
            <a:ext cx="12192000" cy="455328"/>
          </a:xfrm>
          <a:prstGeom prst="rect">
            <a:avLst/>
          </a:prstGeom>
          <a:solidFill>
            <a:srgbClr val="E13A3E"/>
          </a:solidFill>
          <a:ln>
            <a:noFill/>
          </a:ln>
          <a:effectLst>
            <a:outerShdw blurRad="40000" dist="23000" dir="5400000" rotWithShape="0">
              <a:srgbClr val="000000">
                <a:alpha val="34117"/>
              </a:srgbClr>
            </a:outerShdw>
          </a:effectLst>
        </p:spPr>
        <p:txBody>
          <a:bodyPr spcFirstLastPara="1" wrap="square" lIns="90800" tIns="45375" rIns="90800" bIns="45375" anchor="ctr" anchorCtr="0">
            <a:noAutofit/>
          </a:bodyPr>
          <a:lstStyle/>
          <a:p>
            <a:pPr marL="0" marR="0" lvl="0" indent="0" algn="r" rtl="0">
              <a:lnSpc>
                <a:spcPct val="90000"/>
              </a:lnSpc>
              <a:spcBef>
                <a:spcPts val="0"/>
              </a:spcBef>
              <a:spcAft>
                <a:spcPts val="0"/>
              </a:spcAft>
              <a:buClr>
                <a:schemeClr val="lt1"/>
              </a:buClr>
              <a:buSzPts val="1987"/>
              <a:buFont typeface="Calibri"/>
              <a:buNone/>
            </a:pPr>
            <a:r>
              <a:rPr lang="en-US" sz="1987" b="0" i="1" u="none" strike="noStrike" cap="none">
                <a:solidFill>
                  <a:schemeClr val="lt1"/>
                </a:solidFill>
                <a:latin typeface="Calibri"/>
                <a:ea typeface="Calibri"/>
                <a:cs typeface="Calibri"/>
                <a:sym typeface="Calibri"/>
              </a:rPr>
              <a:t>	</a:t>
            </a:r>
            <a:r>
              <a:rPr lang="en-US" sz="1809" b="0" i="1" u="none" strike="noStrike" cap="none">
                <a:solidFill>
                  <a:schemeClr val="lt1"/>
                </a:solidFill>
                <a:latin typeface="Calibri"/>
                <a:ea typeface="Calibri"/>
                <a:cs typeface="Calibri"/>
                <a:sym typeface="Calibri"/>
              </a:rPr>
              <a:t>	</a:t>
            </a:r>
            <a:endParaRPr sz="1501" b="0" i="0" u="none" strike="noStrike" cap="none">
              <a:solidFill>
                <a:schemeClr val="dk1"/>
              </a:solidFill>
              <a:latin typeface="Calibri"/>
              <a:ea typeface="Calibri"/>
              <a:cs typeface="Calibri"/>
              <a:sym typeface="Calibri"/>
            </a:endParaRPr>
          </a:p>
        </p:txBody>
      </p:sp>
      <p:sp>
        <p:nvSpPr>
          <p:cNvPr id="6" name="Slide Number Placeholder 5">
            <a:extLst>
              <a:ext uri="{FF2B5EF4-FFF2-40B4-BE49-F238E27FC236}">
                <a16:creationId xmlns:a16="http://schemas.microsoft.com/office/drawing/2014/main" id="{1DAEF288-7F7B-02A5-ABD4-3166F4C61350}"/>
              </a:ext>
            </a:extLst>
          </p:cNvPr>
          <p:cNvSpPr>
            <a:spLocks noGrp="1"/>
          </p:cNvSpPr>
          <p:nvPr>
            <p:ph type="sldNum" sz="quarter" idx="12"/>
          </p:nvPr>
        </p:nvSpPr>
        <p:spPr/>
        <p:txBody>
          <a:bodyPr/>
          <a:lstStyle/>
          <a:p>
            <a:fld id="{3D5038F4-E611-436B-B60A-C1361749357A}" type="slidenum">
              <a:rPr lang="en-US" smtClean="0"/>
              <a:t>16</a:t>
            </a:fld>
            <a:endParaRPr lang="en-US"/>
          </a:p>
        </p:txBody>
      </p:sp>
      <p:pic>
        <p:nvPicPr>
          <p:cNvPr id="8" name="Picture 7" descr="A graph showing a diagram&#10;&#10;Description automatically generated with medium confidence">
            <a:extLst>
              <a:ext uri="{FF2B5EF4-FFF2-40B4-BE49-F238E27FC236}">
                <a16:creationId xmlns:a16="http://schemas.microsoft.com/office/drawing/2014/main" id="{17812B21-B772-808A-A5E2-4DFE66EFB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917" y="1463414"/>
            <a:ext cx="10397122" cy="4850493"/>
          </a:xfrm>
          <a:prstGeom prst="rect">
            <a:avLst/>
          </a:prstGeom>
        </p:spPr>
      </p:pic>
      <p:sp>
        <p:nvSpPr>
          <p:cNvPr id="9" name="TextBox 8">
            <a:extLst>
              <a:ext uri="{FF2B5EF4-FFF2-40B4-BE49-F238E27FC236}">
                <a16:creationId xmlns:a16="http://schemas.microsoft.com/office/drawing/2014/main" id="{039505C5-97FF-ECF4-2D62-89D7716968AC}"/>
              </a:ext>
            </a:extLst>
          </p:cNvPr>
          <p:cNvSpPr txBox="1"/>
          <p:nvPr/>
        </p:nvSpPr>
        <p:spPr>
          <a:xfrm>
            <a:off x="1657350" y="1005319"/>
            <a:ext cx="8153400" cy="369332"/>
          </a:xfrm>
          <a:prstGeom prst="rect">
            <a:avLst/>
          </a:prstGeom>
          <a:noFill/>
        </p:spPr>
        <p:txBody>
          <a:bodyPr wrap="square" rtlCol="0">
            <a:spAutoFit/>
          </a:bodyPr>
          <a:lstStyle/>
          <a:p>
            <a:pPr algn="ctr"/>
            <a:r>
              <a:rPr lang="en-US" b="1" dirty="0"/>
              <a:t>PCA biplot showing crop and soil variables at CMREC and Farm A</a:t>
            </a:r>
          </a:p>
        </p:txBody>
      </p:sp>
    </p:spTree>
    <p:extLst>
      <p:ext uri="{BB962C8B-B14F-4D97-AF65-F5344CB8AC3E}">
        <p14:creationId xmlns:p14="http://schemas.microsoft.com/office/powerpoint/2010/main" val="173687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9"/>
          <p:cNvSpPr txBox="1"/>
          <p:nvPr/>
        </p:nvSpPr>
        <p:spPr>
          <a:xfrm>
            <a:off x="320183" y="544093"/>
            <a:ext cx="3520297" cy="369332"/>
          </a:xfrm>
          <a:prstGeom prst="rect">
            <a:avLst/>
          </a:prstGeom>
          <a:solidFill>
            <a:srgbClr val="D8E2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1E4E79"/>
                </a:solidFill>
                <a:latin typeface="Times New Roman"/>
                <a:ea typeface="Times New Roman"/>
                <a:cs typeface="Times New Roman"/>
                <a:sym typeface="Times New Roman"/>
              </a:rPr>
              <a:t>Conclusions/Lessons learned </a:t>
            </a:r>
            <a:endParaRPr sz="1400" b="0" i="0" u="none" strike="noStrike" cap="none" dirty="0">
              <a:solidFill>
                <a:srgbClr val="000000"/>
              </a:solidFill>
              <a:latin typeface="Arial"/>
              <a:ea typeface="Arial"/>
              <a:cs typeface="Arial"/>
              <a:sym typeface="Arial"/>
            </a:endParaRPr>
          </a:p>
        </p:txBody>
      </p:sp>
      <p:sp>
        <p:nvSpPr>
          <p:cNvPr id="197" name="Google Shape;197;p9"/>
          <p:cNvSpPr txBox="1"/>
          <p:nvPr/>
        </p:nvSpPr>
        <p:spPr>
          <a:xfrm>
            <a:off x="0" y="2"/>
            <a:ext cx="12192000" cy="455328"/>
          </a:xfrm>
          <a:prstGeom prst="rect">
            <a:avLst/>
          </a:prstGeom>
          <a:solidFill>
            <a:srgbClr val="E13A3E"/>
          </a:solidFill>
          <a:ln>
            <a:noFill/>
          </a:ln>
          <a:effectLst>
            <a:outerShdw blurRad="40000" dist="23000" dir="5400000" rotWithShape="0">
              <a:srgbClr val="000000">
                <a:alpha val="34117"/>
              </a:srgbClr>
            </a:outerShdw>
          </a:effectLst>
        </p:spPr>
        <p:txBody>
          <a:bodyPr spcFirstLastPara="1" wrap="square" lIns="90800" tIns="45375" rIns="90800" bIns="45375" anchor="ctr" anchorCtr="0">
            <a:noAutofit/>
          </a:bodyPr>
          <a:lstStyle/>
          <a:p>
            <a:pPr marL="0" marR="0" lvl="0" indent="0" algn="r" rtl="0">
              <a:lnSpc>
                <a:spcPct val="90000"/>
              </a:lnSpc>
              <a:spcBef>
                <a:spcPts val="0"/>
              </a:spcBef>
              <a:spcAft>
                <a:spcPts val="0"/>
              </a:spcAft>
              <a:buClr>
                <a:schemeClr val="lt1"/>
              </a:buClr>
              <a:buSzPts val="1987"/>
              <a:buFont typeface="Calibri"/>
              <a:buNone/>
            </a:pPr>
            <a:r>
              <a:rPr lang="en-US" sz="1987" b="0" i="1" u="none" strike="noStrike" cap="none">
                <a:solidFill>
                  <a:schemeClr val="lt1"/>
                </a:solidFill>
                <a:latin typeface="Calibri"/>
                <a:ea typeface="Calibri"/>
                <a:cs typeface="Calibri"/>
                <a:sym typeface="Calibri"/>
              </a:rPr>
              <a:t>	</a:t>
            </a:r>
            <a:r>
              <a:rPr lang="en-US" sz="1809" b="0" i="1" u="none" strike="noStrike" cap="none">
                <a:solidFill>
                  <a:schemeClr val="lt1"/>
                </a:solidFill>
                <a:latin typeface="Calibri"/>
                <a:ea typeface="Calibri"/>
                <a:cs typeface="Calibri"/>
                <a:sym typeface="Calibri"/>
              </a:rPr>
              <a:t>	</a:t>
            </a:r>
            <a:endParaRPr sz="1501" b="0" i="0" u="none" strike="noStrike" cap="none">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5413A4AD-8FBA-0EB1-29BC-25C7F7CB9AE8}"/>
              </a:ext>
            </a:extLst>
          </p:cNvPr>
          <p:cNvSpPr txBox="1"/>
          <p:nvPr/>
        </p:nvSpPr>
        <p:spPr>
          <a:xfrm>
            <a:off x="693104" y="1327763"/>
            <a:ext cx="5221921" cy="5078313"/>
          </a:xfrm>
          <a:prstGeom prst="rect">
            <a:avLst/>
          </a:prstGeom>
          <a:noFill/>
        </p:spPr>
        <p:txBody>
          <a:bodyPr wrap="square" rtlCol="0">
            <a:spAutoFit/>
          </a:bodyPr>
          <a:lstStyle/>
          <a:p>
            <a:pPr marL="285750" indent="-285750">
              <a:buFont typeface="Arial" panose="020B0604020202020204" pitchFamily="34" charset="0"/>
              <a:buChar char="•"/>
            </a:pPr>
            <a:r>
              <a:rPr lang="en-US" dirty="0"/>
              <a:t>Crop yield highest at the trt4, likely due to higher NO3-N contributed by the perennial alfalfa-hay stand during the transition and almost monoculture of legume (vetch) cover crop before planting corn</a:t>
            </a:r>
          </a:p>
          <a:p>
            <a:pPr marL="285750" indent="-285750">
              <a:buFont typeface="Arial" panose="020B0604020202020204" pitchFamily="34" charset="0"/>
              <a:buChar char="•"/>
            </a:pPr>
            <a:endParaRPr lang="en-US" sz="1800" b="0" i="0" u="none" strike="noStrike" baseline="0" dirty="0">
              <a:solidFill>
                <a:srgbClr val="000000"/>
              </a:solidFill>
              <a:latin typeface="Calibri" panose="020F0502020204030204" pitchFamily="34" charset="0"/>
            </a:endParaRPr>
          </a:p>
          <a:p>
            <a:pPr marL="285750" indent="-2857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Reducing soil disturbance had positive impact on soil health metrics such as aggregate stability, respiration rate, and crop yield. </a:t>
            </a:r>
          </a:p>
          <a:p>
            <a:endParaRPr lang="en-US" dirty="0"/>
          </a:p>
          <a:p>
            <a:pPr marL="285750" indent="-285750">
              <a:buFont typeface="Arial" panose="020B0604020202020204" pitchFamily="34" charset="0"/>
              <a:buChar char="•"/>
            </a:pPr>
            <a:r>
              <a:rPr lang="en-US" dirty="0"/>
              <a:t>Potassium level, POXC, aggregate stability had impacts on the corn yield.</a:t>
            </a:r>
          </a:p>
          <a:p>
            <a:pPr marL="285750" indent="-285750">
              <a:buFont typeface="Arial" panose="020B0604020202020204" pitchFamily="34" charset="0"/>
              <a:buChar char="•"/>
            </a:pPr>
            <a:endParaRPr lang="en-US" sz="1800" b="0" i="0" u="none" strike="noStrike" baseline="0" dirty="0">
              <a:solidFill>
                <a:srgbClr val="000000"/>
              </a:solidFill>
              <a:latin typeface="Calibri" panose="020F0502020204030204" pitchFamily="34" charset="0"/>
            </a:endParaRPr>
          </a:p>
          <a:p>
            <a:pPr marL="285750" indent="-2857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Planter down pressure, coulter, and press wheel adjustments critical to high crop yields, especially in organic grain with cover crops and without soil disturbance. </a:t>
            </a:r>
          </a:p>
          <a:p>
            <a:pPr marL="285750" indent="-2857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06113B07-684E-4594-C8BC-5738DD5992FE}"/>
              </a:ext>
            </a:extLst>
          </p:cNvPr>
          <p:cNvSpPr>
            <a:spLocks noGrp="1"/>
          </p:cNvSpPr>
          <p:nvPr>
            <p:ph type="sldNum" sz="quarter" idx="12"/>
          </p:nvPr>
        </p:nvSpPr>
        <p:spPr/>
        <p:txBody>
          <a:bodyPr/>
          <a:lstStyle/>
          <a:p>
            <a:fld id="{3D5038F4-E611-436B-B60A-C1361749357A}" type="slidenum">
              <a:rPr lang="en-US" smtClean="0"/>
              <a:t>17</a:t>
            </a:fld>
            <a:endParaRPr lang="en-US"/>
          </a:p>
        </p:txBody>
      </p:sp>
      <p:pic>
        <p:nvPicPr>
          <p:cNvPr id="6" name="Picture 5">
            <a:extLst>
              <a:ext uri="{FF2B5EF4-FFF2-40B4-BE49-F238E27FC236}">
                <a16:creationId xmlns:a16="http://schemas.microsoft.com/office/drawing/2014/main" id="{BF7A5ED3-2C4D-2196-B864-7FFF2695D473}"/>
              </a:ext>
            </a:extLst>
          </p:cNvPr>
          <p:cNvPicPr>
            <a:picLocks noChangeAspect="1"/>
          </p:cNvPicPr>
          <p:nvPr/>
        </p:nvPicPr>
        <p:blipFill>
          <a:blip r:embed="rId3"/>
          <a:stretch>
            <a:fillRect/>
          </a:stretch>
        </p:blipFill>
        <p:spPr>
          <a:xfrm>
            <a:off x="7452060" y="3429000"/>
            <a:ext cx="2317079" cy="3171825"/>
          </a:xfrm>
          <a:prstGeom prst="rect">
            <a:avLst/>
          </a:prstGeom>
        </p:spPr>
      </p:pic>
      <p:pic>
        <p:nvPicPr>
          <p:cNvPr id="8" name="Picture 7">
            <a:extLst>
              <a:ext uri="{FF2B5EF4-FFF2-40B4-BE49-F238E27FC236}">
                <a16:creationId xmlns:a16="http://schemas.microsoft.com/office/drawing/2014/main" id="{2C8B74F5-50F6-23A1-87BF-66DF6FC56D30}"/>
              </a:ext>
            </a:extLst>
          </p:cNvPr>
          <p:cNvPicPr>
            <a:picLocks noChangeAspect="1"/>
          </p:cNvPicPr>
          <p:nvPr/>
        </p:nvPicPr>
        <p:blipFill>
          <a:blip r:embed="rId4"/>
          <a:stretch>
            <a:fillRect/>
          </a:stretch>
        </p:blipFill>
        <p:spPr>
          <a:xfrm>
            <a:off x="6509969" y="688249"/>
            <a:ext cx="4201262" cy="2620101"/>
          </a:xfrm>
          <a:prstGeom prst="rect">
            <a:avLst/>
          </a:prstGeom>
        </p:spPr>
      </p:pic>
    </p:spTree>
    <p:extLst>
      <p:ext uri="{BB962C8B-B14F-4D97-AF65-F5344CB8AC3E}">
        <p14:creationId xmlns:p14="http://schemas.microsoft.com/office/powerpoint/2010/main" val="118688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4017A9-38FF-B181-3C5C-41F0363EEA76}"/>
              </a:ext>
            </a:extLst>
          </p:cNvPr>
          <p:cNvGrpSpPr/>
          <p:nvPr/>
        </p:nvGrpSpPr>
        <p:grpSpPr>
          <a:xfrm>
            <a:off x="1524000" y="6194606"/>
            <a:ext cx="9144000" cy="684901"/>
            <a:chOff x="0" y="6096000"/>
            <a:chExt cx="9144000" cy="762000"/>
          </a:xfrm>
        </p:grpSpPr>
        <p:sp>
          <p:nvSpPr>
            <p:cNvPr id="5" name="Rectangle 4">
              <a:extLst>
                <a:ext uri="{FF2B5EF4-FFF2-40B4-BE49-F238E27FC236}">
                  <a16:creationId xmlns:a16="http://schemas.microsoft.com/office/drawing/2014/main" id="{BEE04779-207D-38C9-3E8C-CAC26D643D59}"/>
                </a:ext>
              </a:extLst>
            </p:cNvPr>
            <p:cNvSpPr/>
            <p:nvPr/>
          </p:nvSpPr>
          <p:spPr>
            <a:xfrm>
              <a:off x="0" y="6120673"/>
              <a:ext cx="9144000" cy="737327"/>
            </a:xfrm>
            <a:prstGeom prst="rect">
              <a:avLst/>
            </a:prstGeom>
            <a:solidFill>
              <a:srgbClr val="E13A3E"/>
            </a:solidFill>
            <a:ln>
              <a:noFill/>
            </a:ln>
            <a:effectLst>
              <a:outerShdw dist="23000" sx="1000" sy="1000" rotWithShape="0">
                <a:schemeClr val="bg1"/>
              </a:outerShdw>
            </a:effectLst>
          </p:spPr>
          <p:style>
            <a:lnRef idx="1">
              <a:schemeClr val="accent1"/>
            </a:lnRef>
            <a:fillRef idx="3">
              <a:schemeClr val="accent1"/>
            </a:fillRef>
            <a:effectRef idx="2">
              <a:schemeClr val="accent1"/>
            </a:effectRef>
            <a:fontRef idx="minor">
              <a:schemeClr val="lt1"/>
            </a:fontRef>
          </p:style>
          <p:txBody>
            <a:bodyPr lIns="17664" tIns="8832" rIns="17664" bIns="8832"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noFill/>
              </a:endParaRPr>
            </a:p>
          </p:txBody>
        </p:sp>
        <p:pic>
          <p:nvPicPr>
            <p:cNvPr id="6" name="Picture 5">
              <a:extLst>
                <a:ext uri="{FF2B5EF4-FFF2-40B4-BE49-F238E27FC236}">
                  <a16:creationId xmlns:a16="http://schemas.microsoft.com/office/drawing/2014/main" id="{53FB873A-2D8B-38A1-B52D-210076B5D0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54726" t="-9859" r="-1315" b="35152"/>
            <a:stretch>
              <a:fillRect/>
            </a:stretch>
          </p:blipFill>
          <p:spPr bwMode="auto">
            <a:xfrm>
              <a:off x="54239" y="6096000"/>
              <a:ext cx="3755761" cy="737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a:extLst>
                <a:ext uri="{FF2B5EF4-FFF2-40B4-BE49-F238E27FC236}">
                  <a16:creationId xmlns:a16="http://schemas.microsoft.com/office/drawing/2014/main" id="{630644BA-8B10-4C27-FD92-C9251DAD6A3B}"/>
                </a:ext>
              </a:extLst>
            </p:cNvPr>
            <p:cNvSpPr txBox="1"/>
            <p:nvPr/>
          </p:nvSpPr>
          <p:spPr>
            <a:xfrm>
              <a:off x="7084391" y="6304670"/>
              <a:ext cx="1958613" cy="41090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www.enst.umd.edu</a:t>
              </a:r>
            </a:p>
          </p:txBody>
        </p:sp>
      </p:grpSp>
      <p:sp>
        <p:nvSpPr>
          <p:cNvPr id="23" name="TextBox 22">
            <a:extLst>
              <a:ext uri="{FF2B5EF4-FFF2-40B4-BE49-F238E27FC236}">
                <a16:creationId xmlns:a16="http://schemas.microsoft.com/office/drawing/2014/main" id="{0EB7DBBD-B12F-D9DF-DE47-296BB0ADBE61}"/>
              </a:ext>
            </a:extLst>
          </p:cNvPr>
          <p:cNvSpPr txBox="1"/>
          <p:nvPr/>
        </p:nvSpPr>
        <p:spPr>
          <a:xfrm>
            <a:off x="396282" y="617167"/>
            <a:ext cx="2655837" cy="369332"/>
          </a:xfrm>
          <a:prstGeom prst="rect">
            <a:avLst/>
          </a:prstGeom>
          <a:solidFill>
            <a:schemeClr val="accent1">
              <a:lumMod val="20000"/>
              <a:lumOff val="80000"/>
            </a:schemeClr>
          </a:solidFill>
        </p:spPr>
        <p:txBody>
          <a:bodyPr wrap="square" rtlCol="0">
            <a:spAutoFit/>
          </a:bodyPr>
          <a:lstStyle/>
          <a:p>
            <a:pPr algn="ctr"/>
            <a:r>
              <a:rPr lang="en-US" b="1" dirty="0">
                <a:solidFill>
                  <a:schemeClr val="accent5">
                    <a:lumMod val="50000"/>
                  </a:schemeClr>
                </a:solidFill>
                <a:latin typeface="Times New Roman" panose="02020603050405020304" pitchFamily="18" charset="0"/>
                <a:cs typeface="Times New Roman" panose="02020603050405020304" pitchFamily="18" charset="0"/>
              </a:rPr>
              <a:t>Future work</a:t>
            </a:r>
          </a:p>
        </p:txBody>
      </p:sp>
      <p:sp>
        <p:nvSpPr>
          <p:cNvPr id="10" name="Google Shape;96;p1">
            <a:extLst>
              <a:ext uri="{FF2B5EF4-FFF2-40B4-BE49-F238E27FC236}">
                <a16:creationId xmlns:a16="http://schemas.microsoft.com/office/drawing/2014/main" id="{B7569C46-15B2-75B2-8BD3-02B10B0DF36D}"/>
              </a:ext>
            </a:extLst>
          </p:cNvPr>
          <p:cNvSpPr txBox="1">
            <a:spLocks/>
          </p:cNvSpPr>
          <p:nvPr/>
        </p:nvSpPr>
        <p:spPr>
          <a:xfrm>
            <a:off x="0" y="2"/>
            <a:ext cx="12192000" cy="455328"/>
          </a:xfrm>
          <a:prstGeom prst="rect">
            <a:avLst/>
          </a:prstGeom>
          <a:solidFill>
            <a:srgbClr val="E13A3E"/>
          </a:solidFill>
          <a:ln>
            <a:noFill/>
          </a:ln>
          <a:effectLst>
            <a:outerShdw blurRad="40000" dist="23000" dir="5400000" rotWithShape="0">
              <a:srgbClr val="000000">
                <a:alpha val="34901"/>
              </a:srgbClr>
            </a:outerShdw>
          </a:effectLst>
        </p:spPr>
        <p:txBody>
          <a:bodyPr spcFirstLastPara="1" vert="horz" wrap="square" lIns="90821" tIns="45398" rIns="90821" bIns="45398"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1987" i="1">
                <a:solidFill>
                  <a:schemeClr val="lt1"/>
                </a:solidFill>
                <a:latin typeface="+mn-lt"/>
                <a:ea typeface="Calibri"/>
                <a:cs typeface="Calibri"/>
                <a:sym typeface="Calibri"/>
              </a:rPr>
              <a:t>	</a:t>
            </a:r>
            <a:r>
              <a:rPr lang="en-US" sz="1809" i="1">
                <a:solidFill>
                  <a:schemeClr val="lt1"/>
                </a:solidFill>
                <a:latin typeface="+mn-lt"/>
                <a:ea typeface="Calibri"/>
                <a:cs typeface="Calibri"/>
                <a:sym typeface="Calibri"/>
              </a:rPr>
              <a:t>	</a:t>
            </a:r>
            <a:endParaRPr lang="en-US" sz="1501" dirty="0">
              <a:latin typeface="+mn-lt"/>
            </a:endParaRPr>
          </a:p>
        </p:txBody>
      </p:sp>
      <p:sp>
        <p:nvSpPr>
          <p:cNvPr id="2" name="TextBox 1">
            <a:extLst>
              <a:ext uri="{FF2B5EF4-FFF2-40B4-BE49-F238E27FC236}">
                <a16:creationId xmlns:a16="http://schemas.microsoft.com/office/drawing/2014/main" id="{E57DC2F1-3B7F-8D59-E4F4-4D2B6072436F}"/>
              </a:ext>
            </a:extLst>
          </p:cNvPr>
          <p:cNvSpPr txBox="1"/>
          <p:nvPr/>
        </p:nvSpPr>
        <p:spPr>
          <a:xfrm>
            <a:off x="289066" y="1147010"/>
            <a:ext cx="5635968" cy="923330"/>
          </a:xfrm>
          <a:prstGeom prst="rect">
            <a:avLst/>
          </a:prstGeom>
          <a:noFill/>
        </p:spPr>
        <p:txBody>
          <a:bodyPr wrap="square" rtlCol="0">
            <a:spAutoFit/>
          </a:bodyPr>
          <a:lstStyle/>
          <a:p>
            <a:pPr marL="285750" indent="-285750">
              <a:buFont typeface="Arial" panose="020B0604020202020204" pitchFamily="34" charset="0"/>
              <a:buChar char="•"/>
            </a:pPr>
            <a:r>
              <a:rPr lang="en-US" dirty="0"/>
              <a:t>Soil biological properties, Soil Health Index </a:t>
            </a:r>
          </a:p>
          <a:p>
            <a:endParaRPr lang="en-US" dirty="0"/>
          </a:p>
          <a:p>
            <a:pPr marL="285750" indent="-285750">
              <a:buFont typeface="Arial" panose="020B0604020202020204" pitchFamily="34" charset="0"/>
              <a:buChar char="•"/>
            </a:pPr>
            <a:r>
              <a:rPr lang="en-US" dirty="0"/>
              <a:t>Farm profitability</a:t>
            </a:r>
          </a:p>
        </p:txBody>
      </p:sp>
      <p:sp>
        <p:nvSpPr>
          <p:cNvPr id="3" name="TextBox 2">
            <a:extLst>
              <a:ext uri="{FF2B5EF4-FFF2-40B4-BE49-F238E27FC236}">
                <a16:creationId xmlns:a16="http://schemas.microsoft.com/office/drawing/2014/main" id="{E1994278-669A-2F8E-CA96-BDAE304B5E91}"/>
              </a:ext>
            </a:extLst>
          </p:cNvPr>
          <p:cNvSpPr txBox="1"/>
          <p:nvPr/>
        </p:nvSpPr>
        <p:spPr>
          <a:xfrm>
            <a:off x="451213" y="2795090"/>
            <a:ext cx="2655837" cy="369332"/>
          </a:xfrm>
          <a:prstGeom prst="rect">
            <a:avLst/>
          </a:prstGeom>
          <a:solidFill>
            <a:schemeClr val="accent1">
              <a:lumMod val="20000"/>
              <a:lumOff val="80000"/>
            </a:schemeClr>
          </a:solidFill>
        </p:spPr>
        <p:txBody>
          <a:bodyPr wrap="square" rtlCol="0">
            <a:spAutoFit/>
          </a:bodyPr>
          <a:lstStyle/>
          <a:p>
            <a:pPr algn="ctr"/>
            <a:r>
              <a:rPr lang="en-US" b="1" dirty="0">
                <a:solidFill>
                  <a:schemeClr val="accent5">
                    <a:lumMod val="50000"/>
                  </a:schemeClr>
                </a:solidFill>
                <a:latin typeface="Times New Roman" panose="02020603050405020304" pitchFamily="18" charset="0"/>
                <a:cs typeface="Times New Roman" panose="02020603050405020304" pitchFamily="18" charset="0"/>
              </a:rPr>
              <a:t>Acknowledgement</a:t>
            </a:r>
          </a:p>
        </p:txBody>
      </p:sp>
      <p:sp>
        <p:nvSpPr>
          <p:cNvPr id="8" name="TextBox 7">
            <a:extLst>
              <a:ext uri="{FF2B5EF4-FFF2-40B4-BE49-F238E27FC236}">
                <a16:creationId xmlns:a16="http://schemas.microsoft.com/office/drawing/2014/main" id="{139BFD72-A4D8-AC3F-E589-0B711F956AEF}"/>
              </a:ext>
            </a:extLst>
          </p:cNvPr>
          <p:cNvSpPr txBox="1"/>
          <p:nvPr/>
        </p:nvSpPr>
        <p:spPr>
          <a:xfrm>
            <a:off x="289065" y="3408576"/>
            <a:ext cx="6356636" cy="2677656"/>
          </a:xfrm>
          <a:prstGeom prst="rect">
            <a:avLst/>
          </a:prstGeom>
          <a:noFill/>
        </p:spPr>
        <p:txBody>
          <a:bodyPr wrap="square" rtlCol="0">
            <a:spAutoFit/>
          </a:bodyPr>
          <a:lstStyle/>
          <a:p>
            <a:pPr marL="285750" indent="-285750">
              <a:buFont typeface="Arial" panose="020B0604020202020204" pitchFamily="34" charset="0"/>
              <a:buChar char="•"/>
            </a:pPr>
            <a:r>
              <a:rPr lang="en-US" dirty="0"/>
              <a:t>USDA/NIFA Award 301326-00001</a:t>
            </a:r>
          </a:p>
          <a:p>
            <a:pPr marL="285750" indent="-285750">
              <a:buFont typeface="Arial" panose="020B0604020202020204" pitchFamily="34" charset="0"/>
              <a:buChar char="•"/>
            </a:pPr>
            <a:endParaRPr lang="en-US" sz="700" dirty="0"/>
          </a:p>
          <a:p>
            <a:pPr marL="285750" indent="-285750">
              <a:buFont typeface="Arial" panose="020B0604020202020204" pitchFamily="34" charset="0"/>
              <a:buChar char="•"/>
            </a:pPr>
            <a:r>
              <a:rPr lang="en-US" dirty="0"/>
              <a:t>NESARE Award GNE2125535383</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a:t>Soil quality lab team, ENST, University of Maryland-College Park</a:t>
            </a:r>
          </a:p>
          <a:p>
            <a:endParaRPr lang="en-US" sz="400" dirty="0"/>
          </a:p>
          <a:p>
            <a:pPr marL="285750" indent="-285750">
              <a:buFont typeface="Arial" panose="020B0604020202020204" pitchFamily="34" charset="0"/>
              <a:buChar char="•"/>
            </a:pPr>
            <a:r>
              <a:rPr lang="en-US" dirty="0"/>
              <a:t>Future Harvest: Chesapeake Alliance for Sustainable Agriculture</a:t>
            </a:r>
          </a:p>
          <a:p>
            <a:endParaRPr lang="en-US" sz="200" dirty="0"/>
          </a:p>
          <a:p>
            <a:endParaRPr lang="en-US" sz="300" dirty="0"/>
          </a:p>
          <a:p>
            <a:pPr marL="285750" indent="-285750">
              <a:buFont typeface="Arial" panose="020B0604020202020204" pitchFamily="34" charset="0"/>
              <a:buChar char="•"/>
            </a:pPr>
            <a:r>
              <a:rPr lang="en-US" dirty="0"/>
              <a:t>UMD extension, collaborating research stations and farmers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21" name="TextBox 20">
            <a:extLst>
              <a:ext uri="{FF2B5EF4-FFF2-40B4-BE49-F238E27FC236}">
                <a16:creationId xmlns:a16="http://schemas.microsoft.com/office/drawing/2014/main" id="{61514279-6CC6-18C9-1630-0FCB30E137A8}"/>
              </a:ext>
            </a:extLst>
          </p:cNvPr>
          <p:cNvSpPr txBox="1"/>
          <p:nvPr/>
        </p:nvSpPr>
        <p:spPr>
          <a:xfrm>
            <a:off x="6721158" y="4900477"/>
            <a:ext cx="4837448" cy="923330"/>
          </a:xfrm>
          <a:prstGeom prst="rect">
            <a:avLst/>
          </a:prstGeom>
          <a:noFill/>
        </p:spPr>
        <p:txBody>
          <a:bodyPr wrap="square" rtlCol="0">
            <a:spAutoFit/>
          </a:bodyPr>
          <a:lstStyle/>
          <a:p>
            <a:r>
              <a:rPr lang="en-US" sz="5400" dirty="0">
                <a:sym typeface="Wingdings" panose="05000000000000000000" pitchFamily="2" charset="2"/>
              </a:rPr>
              <a:t> </a:t>
            </a:r>
            <a:r>
              <a:rPr lang="en-US" sz="5400" dirty="0"/>
              <a:t>Thank You! </a:t>
            </a:r>
            <a:r>
              <a:rPr lang="en-US" sz="5400" dirty="0">
                <a:sym typeface="Wingdings" panose="05000000000000000000" pitchFamily="2" charset="2"/>
              </a:rPr>
              <a:t></a:t>
            </a:r>
            <a:endParaRPr lang="en-US" sz="5400" dirty="0"/>
          </a:p>
        </p:txBody>
      </p:sp>
      <p:pic>
        <p:nvPicPr>
          <p:cNvPr id="12" name="Picture 11" descr="A field of corn plants&#10;&#10;Description automatically generated">
            <a:extLst>
              <a:ext uri="{FF2B5EF4-FFF2-40B4-BE49-F238E27FC236}">
                <a16:creationId xmlns:a16="http://schemas.microsoft.com/office/drawing/2014/main" id="{89BA63BD-0E85-3826-AAC0-871283609F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4779" y="801833"/>
            <a:ext cx="2940345" cy="3920460"/>
          </a:xfrm>
          <a:prstGeom prst="rect">
            <a:avLst/>
          </a:prstGeom>
          <a:ln>
            <a:noFill/>
          </a:ln>
          <a:effectLst>
            <a:outerShdw blurRad="292100" dist="139700" dir="2700000" algn="tl" rotWithShape="0">
              <a:srgbClr val="333333">
                <a:alpha val="65000"/>
              </a:srgbClr>
            </a:outerShdw>
          </a:effectLst>
        </p:spPr>
      </p:pic>
      <p:sp>
        <p:nvSpPr>
          <p:cNvPr id="13" name="Slide Number Placeholder 12">
            <a:extLst>
              <a:ext uri="{FF2B5EF4-FFF2-40B4-BE49-F238E27FC236}">
                <a16:creationId xmlns:a16="http://schemas.microsoft.com/office/drawing/2014/main" id="{C8A6FB2D-6BE7-06C7-68EB-50DF13461B95}"/>
              </a:ext>
            </a:extLst>
          </p:cNvPr>
          <p:cNvSpPr>
            <a:spLocks noGrp="1"/>
          </p:cNvSpPr>
          <p:nvPr>
            <p:ph type="sldNum" sz="quarter" idx="12"/>
          </p:nvPr>
        </p:nvSpPr>
        <p:spPr/>
        <p:txBody>
          <a:bodyPr/>
          <a:lstStyle/>
          <a:p>
            <a:fld id="{3D5038F4-E611-436B-B60A-C1361749357A}" type="slidenum">
              <a:rPr lang="en-US" smtClean="0"/>
              <a:t>18</a:t>
            </a:fld>
            <a:endParaRPr lang="en-US"/>
          </a:p>
        </p:txBody>
      </p:sp>
    </p:spTree>
    <p:extLst>
      <p:ext uri="{BB962C8B-B14F-4D97-AF65-F5344CB8AC3E}">
        <p14:creationId xmlns:p14="http://schemas.microsoft.com/office/powerpoint/2010/main" val="3946404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p:nvPr/>
        </p:nvSpPr>
        <p:spPr>
          <a:xfrm rot="10481892">
            <a:off x="8602033" y="2683144"/>
            <a:ext cx="405836" cy="437479"/>
          </a:xfrm>
          <a:prstGeom prst="triangle">
            <a:avLst>
              <a:gd name="adj"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txBox="1"/>
          <p:nvPr/>
        </p:nvSpPr>
        <p:spPr>
          <a:xfrm>
            <a:off x="114520" y="546442"/>
            <a:ext cx="2684664" cy="369332"/>
          </a:xfrm>
          <a:prstGeom prst="rect">
            <a:avLst/>
          </a:prstGeom>
          <a:solidFill>
            <a:srgbClr val="D8E2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1E4E79"/>
                </a:solidFill>
                <a:latin typeface="Times New Roman"/>
                <a:ea typeface="Times New Roman"/>
                <a:cs typeface="Times New Roman"/>
                <a:sym typeface="Times New Roman"/>
              </a:rPr>
              <a:t>Background</a:t>
            </a:r>
            <a:endParaRPr sz="1400" b="0" i="0" u="none" strike="noStrike" cap="none">
              <a:solidFill>
                <a:srgbClr val="000000"/>
              </a:solidFill>
              <a:latin typeface="Arial"/>
              <a:ea typeface="Arial"/>
              <a:cs typeface="Arial"/>
              <a:sym typeface="Arial"/>
            </a:endParaRPr>
          </a:p>
        </p:txBody>
      </p:sp>
      <p:sp>
        <p:nvSpPr>
          <p:cNvPr id="103" name="Google Shape;103;p2"/>
          <p:cNvSpPr txBox="1"/>
          <p:nvPr/>
        </p:nvSpPr>
        <p:spPr>
          <a:xfrm>
            <a:off x="3326306" y="5720934"/>
            <a:ext cx="1864145"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Calibri"/>
                <a:ea typeface="Calibri"/>
                <a:cs typeface="Calibri"/>
                <a:sym typeface="Calibri"/>
              </a:rPr>
              <a:t>Soil disturbance </a:t>
            </a:r>
            <a:endParaRPr sz="1400" b="0" i="0" u="none" strike="noStrike" cap="none">
              <a:solidFill>
                <a:srgbClr val="000000"/>
              </a:solidFill>
              <a:latin typeface="Arial"/>
              <a:ea typeface="Arial"/>
              <a:cs typeface="Arial"/>
              <a:sym typeface="Arial"/>
            </a:endParaRPr>
          </a:p>
        </p:txBody>
      </p:sp>
      <p:sp>
        <p:nvSpPr>
          <p:cNvPr id="104" name="Google Shape;104;p2"/>
          <p:cNvSpPr txBox="1"/>
          <p:nvPr/>
        </p:nvSpPr>
        <p:spPr>
          <a:xfrm>
            <a:off x="0" y="2"/>
            <a:ext cx="12192000" cy="455328"/>
          </a:xfrm>
          <a:prstGeom prst="rect">
            <a:avLst/>
          </a:prstGeom>
          <a:solidFill>
            <a:srgbClr val="E13A3E"/>
          </a:solidFill>
          <a:ln>
            <a:noFill/>
          </a:ln>
          <a:effectLst>
            <a:outerShdw blurRad="40000" dist="23000" dir="5400000" rotWithShape="0">
              <a:srgbClr val="000000">
                <a:alpha val="34117"/>
              </a:srgbClr>
            </a:outerShdw>
          </a:effectLst>
        </p:spPr>
        <p:txBody>
          <a:bodyPr spcFirstLastPara="1" wrap="square" lIns="90800" tIns="45375" rIns="90800" bIns="45375" anchor="ctr" anchorCtr="0">
            <a:noAutofit/>
          </a:bodyPr>
          <a:lstStyle/>
          <a:p>
            <a:pPr marL="0" marR="0" lvl="0" indent="0" algn="r" rtl="0">
              <a:lnSpc>
                <a:spcPct val="90000"/>
              </a:lnSpc>
              <a:spcBef>
                <a:spcPts val="0"/>
              </a:spcBef>
              <a:spcAft>
                <a:spcPts val="0"/>
              </a:spcAft>
              <a:buClr>
                <a:schemeClr val="lt1"/>
              </a:buClr>
              <a:buSzPts val="1987"/>
              <a:buFont typeface="Calibri"/>
              <a:buNone/>
            </a:pPr>
            <a:r>
              <a:rPr lang="en-US" sz="1987" b="0" i="1" u="none" strike="noStrike" cap="none">
                <a:solidFill>
                  <a:schemeClr val="lt1"/>
                </a:solidFill>
                <a:latin typeface="Calibri"/>
                <a:ea typeface="Calibri"/>
                <a:cs typeface="Calibri"/>
                <a:sym typeface="Calibri"/>
              </a:rPr>
              <a:t>	</a:t>
            </a:r>
            <a:r>
              <a:rPr lang="en-US" sz="1809" b="0" i="1" u="none" strike="noStrike" cap="none">
                <a:solidFill>
                  <a:schemeClr val="lt1"/>
                </a:solidFill>
                <a:latin typeface="Calibri"/>
                <a:ea typeface="Calibri"/>
                <a:cs typeface="Calibri"/>
                <a:sym typeface="Calibri"/>
              </a:rPr>
              <a:t>	</a:t>
            </a:r>
            <a:endParaRPr sz="1501" b="0" i="0" u="none" strike="noStrike" cap="none">
              <a:solidFill>
                <a:schemeClr val="dk1"/>
              </a:solidFill>
              <a:latin typeface="Calibri"/>
              <a:ea typeface="Calibri"/>
              <a:cs typeface="Calibri"/>
              <a:sym typeface="Calibri"/>
            </a:endParaRPr>
          </a:p>
        </p:txBody>
      </p:sp>
      <p:sp>
        <p:nvSpPr>
          <p:cNvPr id="105" name="Google Shape;105;p2"/>
          <p:cNvSpPr txBox="1"/>
          <p:nvPr/>
        </p:nvSpPr>
        <p:spPr>
          <a:xfrm>
            <a:off x="403942" y="1031795"/>
            <a:ext cx="6357612" cy="156966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Organic transition:</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Calibri"/>
              <a:ea typeface="Calibri"/>
              <a:cs typeface="Calibri"/>
              <a:sym typeface="Calibri"/>
            </a:endParaRPr>
          </a:p>
          <a:p>
            <a:pPr marL="285750" marR="0" lvl="0" indent="-285750" algn="just" rtl="0">
              <a:lnSpc>
                <a:spcPct val="100000"/>
              </a:lnSpc>
              <a:spcBef>
                <a:spcPts val="0"/>
              </a:spcBef>
              <a:spcAft>
                <a:spcPts val="0"/>
              </a:spcAft>
              <a:buClr>
                <a:schemeClr val="dk1"/>
              </a:buClr>
              <a:buSzPts val="2400"/>
              <a:buFont typeface="Noto Sans Symbols"/>
              <a:buChar char="✔"/>
            </a:pPr>
            <a:r>
              <a:rPr lang="en-US" sz="2400" b="0" i="0" u="none" strike="noStrike" cap="none">
                <a:solidFill>
                  <a:schemeClr val="dk1"/>
                </a:solidFill>
                <a:latin typeface="Calibri"/>
                <a:ea typeface="Calibri"/>
                <a:cs typeface="Calibri"/>
                <a:sym typeface="Calibri"/>
              </a:rPr>
              <a:t>Opportunities vs. Challenges </a:t>
            </a:r>
            <a:endParaRPr sz="1400" b="0" i="0" u="none" strike="noStrike" cap="none">
              <a:solidFill>
                <a:srgbClr val="000000"/>
              </a:solidFill>
              <a:latin typeface="Arial"/>
              <a:ea typeface="Arial"/>
              <a:cs typeface="Arial"/>
              <a:sym typeface="Arial"/>
            </a:endParaRPr>
          </a:p>
          <a:p>
            <a:pPr marL="285750" marR="0" lvl="0" indent="-133350" algn="just" rtl="0">
              <a:lnSpc>
                <a:spcPct val="100000"/>
              </a:lnSpc>
              <a:spcBef>
                <a:spcPts val="0"/>
              </a:spcBef>
              <a:spcAft>
                <a:spcPts val="0"/>
              </a:spcAft>
              <a:buClr>
                <a:schemeClr val="dk1"/>
              </a:buClr>
              <a:buSzPts val="2400"/>
              <a:buFont typeface="Noto Sans Symbols"/>
              <a:buNone/>
            </a:pPr>
            <a:endParaRPr sz="2400" b="0" i="0" u="none" strike="noStrike" cap="none">
              <a:solidFill>
                <a:schemeClr val="dk1"/>
              </a:solidFill>
              <a:latin typeface="Calibri"/>
              <a:ea typeface="Calibri"/>
              <a:cs typeface="Calibri"/>
              <a:sym typeface="Calibri"/>
            </a:endParaRPr>
          </a:p>
        </p:txBody>
      </p:sp>
      <p:sp>
        <p:nvSpPr>
          <p:cNvPr id="106" name="Google Shape;106;p2"/>
          <p:cNvSpPr/>
          <p:nvPr/>
        </p:nvSpPr>
        <p:spPr>
          <a:xfrm>
            <a:off x="8588952" y="1717504"/>
            <a:ext cx="1480800" cy="1575900"/>
          </a:xfrm>
          <a:prstGeom prst="ellipse">
            <a:avLst/>
          </a:prstGeom>
          <a:noFill/>
          <a:ln w="5715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07" name="Google Shape;107;p2"/>
          <p:cNvSpPr/>
          <p:nvPr/>
        </p:nvSpPr>
        <p:spPr>
          <a:xfrm>
            <a:off x="7444851" y="1745597"/>
            <a:ext cx="1541400" cy="1596900"/>
          </a:xfrm>
          <a:prstGeom prst="ellipse">
            <a:avLst/>
          </a:prstGeom>
          <a:noFill/>
          <a:ln w="57150" cap="flat" cmpd="sng">
            <a:solidFill>
              <a:srgbClr val="833C0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08" name="Google Shape;108;p2"/>
          <p:cNvSpPr/>
          <p:nvPr/>
        </p:nvSpPr>
        <p:spPr>
          <a:xfrm>
            <a:off x="8126584" y="2680801"/>
            <a:ext cx="1541400" cy="1663200"/>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09" name="Google Shape;109;p2"/>
          <p:cNvSpPr/>
          <p:nvPr/>
        </p:nvSpPr>
        <p:spPr>
          <a:xfrm>
            <a:off x="8899100" y="2674025"/>
            <a:ext cx="1480800" cy="221400"/>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10" name="Google Shape;110;p2"/>
          <p:cNvSpPr txBox="1"/>
          <p:nvPr/>
        </p:nvSpPr>
        <p:spPr>
          <a:xfrm>
            <a:off x="7526950" y="2064425"/>
            <a:ext cx="10557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Soil health</a:t>
            </a:r>
            <a:endParaRPr sz="1400" b="0" i="0" u="none" strike="noStrike" cap="none">
              <a:solidFill>
                <a:srgbClr val="000000"/>
              </a:solidFill>
              <a:latin typeface="Arial"/>
              <a:ea typeface="Arial"/>
              <a:cs typeface="Arial"/>
              <a:sym typeface="Arial"/>
            </a:endParaRPr>
          </a:p>
        </p:txBody>
      </p:sp>
      <p:sp>
        <p:nvSpPr>
          <p:cNvPr id="111" name="Google Shape;111;p2"/>
          <p:cNvSpPr txBox="1"/>
          <p:nvPr/>
        </p:nvSpPr>
        <p:spPr>
          <a:xfrm>
            <a:off x="8493200" y="1893850"/>
            <a:ext cx="17343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Crop productivity</a:t>
            </a:r>
            <a:endParaRPr sz="1400" b="0" i="0" u="none" strike="noStrike" cap="none">
              <a:solidFill>
                <a:srgbClr val="000000"/>
              </a:solidFill>
              <a:latin typeface="Arial"/>
              <a:ea typeface="Arial"/>
              <a:cs typeface="Arial"/>
              <a:sym typeface="Arial"/>
            </a:endParaRPr>
          </a:p>
        </p:txBody>
      </p:sp>
      <p:sp>
        <p:nvSpPr>
          <p:cNvPr id="112" name="Google Shape;112;p2"/>
          <p:cNvSpPr txBox="1"/>
          <p:nvPr/>
        </p:nvSpPr>
        <p:spPr>
          <a:xfrm>
            <a:off x="8065225" y="3366788"/>
            <a:ext cx="166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Profitability</a:t>
            </a:r>
            <a:endParaRPr sz="1400" b="0" i="0" u="none" strike="noStrike" cap="none">
              <a:solidFill>
                <a:srgbClr val="000000"/>
              </a:solidFill>
              <a:latin typeface="Arial"/>
              <a:ea typeface="Arial"/>
              <a:cs typeface="Arial"/>
              <a:sym typeface="Arial"/>
            </a:endParaRPr>
          </a:p>
        </p:txBody>
      </p:sp>
      <p:sp>
        <p:nvSpPr>
          <p:cNvPr id="113" name="Google Shape;113;p2"/>
          <p:cNvSpPr txBox="1"/>
          <p:nvPr/>
        </p:nvSpPr>
        <p:spPr>
          <a:xfrm>
            <a:off x="10379900" y="2184425"/>
            <a:ext cx="11439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B45F06"/>
                </a:solidFill>
                <a:latin typeface="Calibri"/>
                <a:ea typeface="Calibri"/>
                <a:cs typeface="Calibri"/>
                <a:sym typeface="Calibri"/>
              </a:rPr>
              <a:t>The “sweet spot”</a:t>
            </a:r>
            <a:endParaRPr sz="1400" b="0" i="0" u="none" strike="noStrike" cap="none">
              <a:solidFill>
                <a:srgbClr val="B45F06"/>
              </a:solidFill>
              <a:latin typeface="Arial"/>
              <a:ea typeface="Arial"/>
              <a:cs typeface="Arial"/>
              <a:sym typeface="Arial"/>
            </a:endParaRPr>
          </a:p>
        </p:txBody>
      </p:sp>
      <p:graphicFrame>
        <p:nvGraphicFramePr>
          <p:cNvPr id="114" name="Google Shape;114;p2"/>
          <p:cNvGraphicFramePr/>
          <p:nvPr>
            <p:extLst>
              <p:ext uri="{D42A27DB-BD31-4B8C-83A1-F6EECF244321}">
                <p14:modId xmlns:p14="http://schemas.microsoft.com/office/powerpoint/2010/main" val="881943887"/>
              </p:ext>
            </p:extLst>
          </p:nvPr>
        </p:nvGraphicFramePr>
        <p:xfrm>
          <a:off x="403942" y="2543898"/>
          <a:ext cx="6548350" cy="3566190"/>
        </p:xfrm>
        <a:graphic>
          <a:graphicData uri="http://schemas.openxmlformats.org/drawingml/2006/table">
            <a:tbl>
              <a:tblPr firstRow="1" bandRow="1">
                <a:noFill/>
              </a:tblPr>
              <a:tblGrid>
                <a:gridCol w="3274175">
                  <a:extLst>
                    <a:ext uri="{9D8B030D-6E8A-4147-A177-3AD203B41FA5}">
                      <a16:colId xmlns:a16="http://schemas.microsoft.com/office/drawing/2014/main" val="20000"/>
                    </a:ext>
                  </a:extLst>
                </a:gridCol>
                <a:gridCol w="3274175">
                  <a:extLst>
                    <a:ext uri="{9D8B030D-6E8A-4147-A177-3AD203B41FA5}">
                      <a16:colId xmlns:a16="http://schemas.microsoft.com/office/drawing/2014/main" val="20001"/>
                    </a:ext>
                  </a:extLst>
                </a:gridCol>
              </a:tblGrid>
              <a:tr h="286050">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a:t>Typical organic grain farmers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dirty="0"/>
                        <a:t>“Conventional” Maryland grain farmers</a:t>
                      </a:r>
                      <a:endParaRPr sz="1400" b="1" u="none" strike="noStrike" cap="none" dirty="0"/>
                    </a:p>
                  </a:txBody>
                  <a:tcPr marL="91450" marR="91450" marT="45725" marB="45725"/>
                </a:tc>
                <a:extLst>
                  <a:ext uri="{0D108BD9-81ED-4DB2-BD59-A6C34878D82A}">
                    <a16:rowId xmlns:a16="http://schemas.microsoft.com/office/drawing/2014/main" val="10000"/>
                  </a:ext>
                </a:extLst>
              </a:tr>
              <a:tr h="47097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Tillage for weed control, making seedbeds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No-till (74% of cropland)</a:t>
                      </a:r>
                      <a:endParaRPr sz="2400" u="none" strike="noStrike" cap="none" baseline="30000"/>
                    </a:p>
                  </a:txBody>
                  <a:tcPr marL="91450" marR="91450" marT="45725" marB="45725"/>
                </a:tc>
                <a:extLst>
                  <a:ext uri="{0D108BD9-81ED-4DB2-BD59-A6C34878D82A}">
                    <a16:rowId xmlns:a16="http://schemas.microsoft.com/office/drawing/2014/main" val="10001"/>
                  </a:ext>
                </a:extLst>
              </a:tr>
              <a:tr h="67282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a:t>Animal manures, legumes for soil fertility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t>Strict nutrient management plans, Chicken manure, Cover crops including legumes (41% of the cropland).</a:t>
                      </a:r>
                      <a:endParaRPr sz="2400" u="none" strike="noStrike" cap="none" baseline="30000" dirty="0"/>
                    </a:p>
                  </a:txBody>
                  <a:tcPr marL="91450" marR="91450" marT="45725" marB="45725"/>
                </a:tc>
                <a:extLst>
                  <a:ext uri="{0D108BD9-81ED-4DB2-BD59-A6C34878D82A}">
                    <a16:rowId xmlns:a16="http://schemas.microsoft.com/office/drawing/2014/main" val="10002"/>
                  </a:ext>
                </a:extLst>
              </a:tr>
            </a:tbl>
          </a:graphicData>
        </a:graphic>
      </p:graphicFrame>
      <p:sp>
        <p:nvSpPr>
          <p:cNvPr id="2" name="Slide Number Placeholder 1">
            <a:extLst>
              <a:ext uri="{FF2B5EF4-FFF2-40B4-BE49-F238E27FC236}">
                <a16:creationId xmlns:a16="http://schemas.microsoft.com/office/drawing/2014/main" id="{425FF1CE-C2F0-0AF7-0884-753B8251BBCD}"/>
              </a:ext>
            </a:extLst>
          </p:cNvPr>
          <p:cNvSpPr>
            <a:spLocks noGrp="1"/>
          </p:cNvSpPr>
          <p:nvPr>
            <p:ph type="sldNum" sz="quarter" idx="12"/>
          </p:nvPr>
        </p:nvSpPr>
        <p:spPr/>
        <p:txBody>
          <a:bodyPr/>
          <a:lstStyle/>
          <a:p>
            <a:fld id="{3D5038F4-E611-436B-B60A-C1361749357A}" type="slidenum">
              <a:rPr lang="en-US" smtClean="0"/>
              <a:t>2</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3"/>
          <p:cNvSpPr txBox="1"/>
          <p:nvPr/>
        </p:nvSpPr>
        <p:spPr>
          <a:xfrm>
            <a:off x="114520" y="546441"/>
            <a:ext cx="2591061" cy="369332"/>
          </a:xfrm>
          <a:prstGeom prst="rect">
            <a:avLst/>
          </a:prstGeom>
          <a:solidFill>
            <a:srgbClr val="D8E2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1E4E79"/>
                </a:solidFill>
                <a:latin typeface="Times New Roman"/>
                <a:ea typeface="Times New Roman"/>
                <a:cs typeface="Times New Roman"/>
                <a:sym typeface="Times New Roman"/>
              </a:rPr>
              <a:t>Study approach</a:t>
            </a:r>
            <a:endParaRPr sz="1400" b="0" i="0" u="none" strike="noStrike" cap="none">
              <a:solidFill>
                <a:srgbClr val="000000"/>
              </a:solidFill>
              <a:latin typeface="Arial"/>
              <a:ea typeface="Arial"/>
              <a:cs typeface="Arial"/>
              <a:sym typeface="Arial"/>
            </a:endParaRPr>
          </a:p>
        </p:txBody>
      </p:sp>
      <p:sp>
        <p:nvSpPr>
          <p:cNvPr id="121" name="Google Shape;121;p3"/>
          <p:cNvSpPr txBox="1"/>
          <p:nvPr/>
        </p:nvSpPr>
        <p:spPr>
          <a:xfrm>
            <a:off x="992092" y="1022857"/>
            <a:ext cx="1093435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Four transition strategies that differ in degree of soil disturbance, soil cover and input use intensity. </a:t>
            </a:r>
            <a:endParaRPr sz="1400" b="0" i="0" u="none" strike="noStrike" cap="none">
              <a:solidFill>
                <a:srgbClr val="000000"/>
              </a:solidFill>
              <a:latin typeface="Arial"/>
              <a:ea typeface="Arial"/>
              <a:cs typeface="Arial"/>
              <a:sym typeface="Arial"/>
            </a:endParaRPr>
          </a:p>
        </p:txBody>
      </p:sp>
      <p:pic>
        <p:nvPicPr>
          <p:cNvPr id="122" name="Google Shape;122;p3"/>
          <p:cNvPicPr preferRelativeResize="0"/>
          <p:nvPr/>
        </p:nvPicPr>
        <p:blipFill rotWithShape="1">
          <a:blip r:embed="rId3">
            <a:alphaModFix/>
          </a:blip>
          <a:srcRect l="10897" r="10896"/>
          <a:stretch/>
        </p:blipFill>
        <p:spPr>
          <a:xfrm rot="5400000">
            <a:off x="654851" y="1610270"/>
            <a:ext cx="2218092" cy="2310297"/>
          </a:xfrm>
          <a:prstGeom prst="ellipse">
            <a:avLst/>
          </a:prstGeom>
          <a:noFill/>
          <a:ln w="63500" cap="rnd" cmpd="sng">
            <a:solidFill>
              <a:srgbClr val="333333"/>
            </a:solidFill>
            <a:prstDash val="solid"/>
            <a:round/>
            <a:headEnd type="none" w="sm" len="sm"/>
            <a:tailEnd type="none" w="sm" len="sm"/>
          </a:ln>
        </p:spPr>
      </p:pic>
      <p:pic>
        <p:nvPicPr>
          <p:cNvPr id="123" name="Google Shape;123;p3" descr="A picture containing nature&#10;&#10;Description automatically generated"/>
          <p:cNvPicPr preferRelativeResize="0"/>
          <p:nvPr/>
        </p:nvPicPr>
        <p:blipFill rotWithShape="1">
          <a:blip r:embed="rId4">
            <a:alphaModFix/>
          </a:blip>
          <a:srcRect/>
          <a:stretch/>
        </p:blipFill>
        <p:spPr>
          <a:xfrm rot="5400000">
            <a:off x="3540453" y="1548473"/>
            <a:ext cx="2330515" cy="2428883"/>
          </a:xfrm>
          <a:prstGeom prst="ellipse">
            <a:avLst/>
          </a:prstGeom>
          <a:noFill/>
          <a:ln w="63500" cap="rnd" cmpd="sng">
            <a:solidFill>
              <a:srgbClr val="333333"/>
            </a:solidFill>
            <a:prstDash val="solid"/>
            <a:round/>
            <a:headEnd type="none" w="sm" len="sm"/>
            <a:tailEnd type="none" w="sm" len="sm"/>
          </a:ln>
        </p:spPr>
      </p:pic>
      <p:pic>
        <p:nvPicPr>
          <p:cNvPr id="124" name="Google Shape;124;p3" descr="A picture containing outdoor&#10;&#10;Description automatically generated"/>
          <p:cNvPicPr preferRelativeResize="0"/>
          <p:nvPr/>
        </p:nvPicPr>
        <p:blipFill rotWithShape="1">
          <a:blip r:embed="rId5">
            <a:alphaModFix/>
          </a:blip>
          <a:srcRect/>
          <a:stretch/>
        </p:blipFill>
        <p:spPr>
          <a:xfrm rot="5400000">
            <a:off x="6480641" y="1576285"/>
            <a:ext cx="2330515" cy="2373263"/>
          </a:xfrm>
          <a:prstGeom prst="ellipse">
            <a:avLst/>
          </a:prstGeom>
          <a:noFill/>
          <a:ln w="63500" cap="rnd" cmpd="sng">
            <a:solidFill>
              <a:srgbClr val="333333"/>
            </a:solidFill>
            <a:prstDash val="solid"/>
            <a:round/>
            <a:headEnd type="none" w="sm" len="sm"/>
            <a:tailEnd type="none" w="sm" len="sm"/>
          </a:ln>
        </p:spPr>
      </p:pic>
      <p:pic>
        <p:nvPicPr>
          <p:cNvPr id="125" name="Google Shape;125;p3" descr="A close-up of some grass&#10;&#10;Description automatically generated with low confidence"/>
          <p:cNvPicPr preferRelativeResize="0"/>
          <p:nvPr/>
        </p:nvPicPr>
        <p:blipFill rotWithShape="1">
          <a:blip r:embed="rId6">
            <a:alphaModFix/>
          </a:blip>
          <a:srcRect/>
          <a:stretch/>
        </p:blipFill>
        <p:spPr>
          <a:xfrm rot="5400000">
            <a:off x="9285400" y="1591724"/>
            <a:ext cx="2299637" cy="2373264"/>
          </a:xfrm>
          <a:prstGeom prst="ellipse">
            <a:avLst/>
          </a:prstGeom>
          <a:noFill/>
          <a:ln w="63500" cap="rnd" cmpd="sng">
            <a:solidFill>
              <a:srgbClr val="333333"/>
            </a:solidFill>
            <a:prstDash val="solid"/>
            <a:round/>
            <a:headEnd type="none" w="sm" len="sm"/>
            <a:tailEnd type="none" w="sm" len="sm"/>
          </a:ln>
        </p:spPr>
      </p:pic>
      <p:sp>
        <p:nvSpPr>
          <p:cNvPr id="126" name="Google Shape;126;p3"/>
          <p:cNvSpPr txBox="1"/>
          <p:nvPr/>
        </p:nvSpPr>
        <p:spPr>
          <a:xfrm>
            <a:off x="520846" y="4020452"/>
            <a:ext cx="2702824" cy="2053639"/>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Treatment 1: </a:t>
            </a:r>
            <a:r>
              <a:rPr lang="en-US" sz="2000" b="0" i="0" u="none" strike="noStrike" cap="none">
                <a:solidFill>
                  <a:schemeClr val="dk1"/>
                </a:solidFill>
                <a:latin typeface="Calibri"/>
                <a:ea typeface="Calibri"/>
                <a:cs typeface="Calibri"/>
                <a:sym typeface="Calibri"/>
              </a:rPr>
              <a:t>Standard organic tillage, cultivation for weeds, maximize harvestable crops, minimal cover crops.</a:t>
            </a:r>
            <a:endParaRPr sz="2000" b="1" i="0" u="none" strike="noStrike" cap="none">
              <a:solidFill>
                <a:schemeClr val="dk1"/>
              </a:solidFill>
              <a:latin typeface="Calibri"/>
              <a:ea typeface="Calibri"/>
              <a:cs typeface="Calibri"/>
              <a:sym typeface="Calibri"/>
            </a:endParaRPr>
          </a:p>
        </p:txBody>
      </p:sp>
      <p:sp>
        <p:nvSpPr>
          <p:cNvPr id="127" name="Google Shape;127;p3"/>
          <p:cNvSpPr txBox="1"/>
          <p:nvPr/>
        </p:nvSpPr>
        <p:spPr>
          <a:xfrm>
            <a:off x="3491270" y="4021539"/>
            <a:ext cx="3001065" cy="139499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Treatment 2: </a:t>
            </a:r>
            <a:r>
              <a:rPr lang="en-US" sz="2000" b="0" i="0" u="none" strike="noStrike" cap="none">
                <a:solidFill>
                  <a:schemeClr val="dk1"/>
                </a:solidFill>
                <a:latin typeface="Calibri"/>
                <a:ea typeface="Calibri"/>
                <a:cs typeface="Calibri"/>
                <a:sym typeface="Calibri"/>
              </a:rPr>
              <a:t>Reduced-till</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Medium disturbance. Moderate cover crop intensity and biomass.</a:t>
            </a:r>
            <a:endParaRPr sz="2000" b="0" i="0" u="none" strike="noStrike" cap="none">
              <a:solidFill>
                <a:srgbClr val="000000"/>
              </a:solidFill>
              <a:latin typeface="Calibri"/>
              <a:ea typeface="Calibri"/>
              <a:cs typeface="Calibri"/>
              <a:sym typeface="Calibri"/>
            </a:endParaRPr>
          </a:p>
        </p:txBody>
      </p:sp>
      <p:sp>
        <p:nvSpPr>
          <p:cNvPr id="128" name="Google Shape;128;p3"/>
          <p:cNvSpPr txBox="1"/>
          <p:nvPr/>
        </p:nvSpPr>
        <p:spPr>
          <a:xfrm>
            <a:off x="6492335" y="4014873"/>
            <a:ext cx="2580765" cy="1724318"/>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Treatment 3: </a:t>
            </a:r>
            <a:r>
              <a:rPr lang="en-US" sz="2000" b="0" i="0" u="none" strike="noStrike" cap="none">
                <a:solidFill>
                  <a:schemeClr val="dk1"/>
                </a:solidFill>
                <a:latin typeface="Calibri"/>
                <a:ea typeface="Calibri"/>
                <a:cs typeface="Calibri"/>
                <a:sym typeface="Calibri"/>
              </a:rPr>
              <a:t>Minimum-till with precision-zoned high biomass diverse cover crops.</a:t>
            </a:r>
            <a:endParaRPr sz="2000" b="1" i="0" u="none" strike="noStrike" cap="none">
              <a:solidFill>
                <a:schemeClr val="dk1"/>
              </a:solidFill>
              <a:latin typeface="Calibri"/>
              <a:ea typeface="Calibri"/>
              <a:cs typeface="Calibri"/>
              <a:sym typeface="Calibri"/>
            </a:endParaRPr>
          </a:p>
        </p:txBody>
      </p:sp>
      <p:sp>
        <p:nvSpPr>
          <p:cNvPr id="129" name="Google Shape;129;p3"/>
          <p:cNvSpPr txBox="1"/>
          <p:nvPr/>
        </p:nvSpPr>
        <p:spPr>
          <a:xfrm>
            <a:off x="9243086" y="3985112"/>
            <a:ext cx="3001065" cy="238296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Treatment 4: </a:t>
            </a:r>
            <a:r>
              <a:rPr lang="en-US" sz="2000" b="0" i="0" u="none" strike="noStrike" cap="none">
                <a:solidFill>
                  <a:schemeClr val="dk1"/>
                </a:solidFill>
                <a:latin typeface="Calibri"/>
                <a:ea typeface="Calibri"/>
                <a:cs typeface="Calibri"/>
                <a:sym typeface="Calibri"/>
              </a:rPr>
              <a:t>Perennial alfalfa-grass hay, untilled</a:t>
            </a:r>
            <a:endParaRPr sz="1400" b="0" i="0" u="none" strike="noStrike" cap="none">
              <a:solidFill>
                <a:srgbClr val="000000"/>
              </a:solidFill>
              <a:latin typeface="Arial"/>
              <a:ea typeface="Arial"/>
              <a:cs typeface="Arial"/>
              <a:sym typeface="Arial"/>
            </a:endParaRPr>
          </a:p>
          <a:p>
            <a:pPr marL="0" marR="0" lvl="0" indent="0" algn="l" rtl="0">
              <a:lnSpc>
                <a:spcPct val="107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No soil disturbance after initial establishment. Multiple hay harvests per year.</a:t>
            </a:r>
            <a:endParaRPr sz="2000" b="0" i="0" u="none" strike="noStrike" cap="none">
              <a:solidFill>
                <a:srgbClr val="000000"/>
              </a:solidFill>
              <a:latin typeface="Calibri"/>
              <a:ea typeface="Calibri"/>
              <a:cs typeface="Calibri"/>
              <a:sym typeface="Calibri"/>
            </a:endParaRPr>
          </a:p>
          <a:p>
            <a:pPr marL="0" marR="0" lvl="0" indent="0" algn="l" rtl="0">
              <a:lnSpc>
                <a:spcPct val="107000"/>
              </a:lnSpc>
              <a:spcBef>
                <a:spcPts val="0"/>
              </a:spcBef>
              <a:spcAft>
                <a:spcPts val="0"/>
              </a:spcAft>
              <a:buClr>
                <a:srgbClr val="000000"/>
              </a:buClr>
              <a:buSzPts val="2000"/>
              <a:buFont typeface="Arial"/>
              <a:buNone/>
            </a:pPr>
            <a:endParaRPr sz="2000" b="1" i="0" u="none" strike="noStrike" cap="none">
              <a:solidFill>
                <a:schemeClr val="dk1"/>
              </a:solidFill>
              <a:latin typeface="Calibri"/>
              <a:ea typeface="Calibri"/>
              <a:cs typeface="Calibri"/>
              <a:sym typeface="Calibri"/>
            </a:endParaRPr>
          </a:p>
        </p:txBody>
      </p:sp>
      <p:sp>
        <p:nvSpPr>
          <p:cNvPr id="130" name="Google Shape;130;p3"/>
          <p:cNvSpPr/>
          <p:nvPr/>
        </p:nvSpPr>
        <p:spPr>
          <a:xfrm rot="5400000">
            <a:off x="5736820" y="-2492330"/>
            <a:ext cx="584776" cy="8625795"/>
          </a:xfrm>
          <a:prstGeom prst="triangle">
            <a:avLst>
              <a:gd name="adj"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131" name="Google Shape;131;p3"/>
          <p:cNvSpPr txBox="1"/>
          <p:nvPr/>
        </p:nvSpPr>
        <p:spPr>
          <a:xfrm>
            <a:off x="2291597" y="1563005"/>
            <a:ext cx="186414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Soil disturbance </a:t>
            </a:r>
            <a:endParaRPr sz="1400" b="0" i="0" u="none" strike="noStrike" cap="none">
              <a:solidFill>
                <a:srgbClr val="000000"/>
              </a:solidFill>
              <a:latin typeface="Arial"/>
              <a:ea typeface="Arial"/>
              <a:cs typeface="Arial"/>
              <a:sym typeface="Arial"/>
            </a:endParaRPr>
          </a:p>
        </p:txBody>
      </p:sp>
      <p:sp>
        <p:nvSpPr>
          <p:cNvPr id="133" name="Google Shape;133;p3"/>
          <p:cNvSpPr txBox="1"/>
          <p:nvPr/>
        </p:nvSpPr>
        <p:spPr>
          <a:xfrm>
            <a:off x="0" y="2"/>
            <a:ext cx="12192000" cy="455328"/>
          </a:xfrm>
          <a:prstGeom prst="rect">
            <a:avLst/>
          </a:prstGeom>
          <a:solidFill>
            <a:srgbClr val="E13A3E"/>
          </a:solidFill>
          <a:ln>
            <a:noFill/>
          </a:ln>
          <a:effectLst>
            <a:outerShdw blurRad="40000" dist="23000" dir="5400000" rotWithShape="0">
              <a:srgbClr val="000000">
                <a:alpha val="34117"/>
              </a:srgbClr>
            </a:outerShdw>
          </a:effectLst>
        </p:spPr>
        <p:txBody>
          <a:bodyPr spcFirstLastPara="1" wrap="square" lIns="90800" tIns="45375" rIns="90800" bIns="45375" anchor="ctr" anchorCtr="0">
            <a:noAutofit/>
          </a:bodyPr>
          <a:lstStyle/>
          <a:p>
            <a:pPr marL="0" marR="0" lvl="0" indent="0" algn="r" rtl="0">
              <a:lnSpc>
                <a:spcPct val="90000"/>
              </a:lnSpc>
              <a:spcBef>
                <a:spcPts val="0"/>
              </a:spcBef>
              <a:spcAft>
                <a:spcPts val="0"/>
              </a:spcAft>
              <a:buClr>
                <a:schemeClr val="lt1"/>
              </a:buClr>
              <a:buSzPts val="1987"/>
              <a:buFont typeface="Calibri"/>
              <a:buNone/>
            </a:pPr>
            <a:r>
              <a:rPr lang="en-US" sz="1987" b="0" i="1" u="none" strike="noStrike" cap="none">
                <a:solidFill>
                  <a:schemeClr val="lt1"/>
                </a:solidFill>
                <a:latin typeface="Calibri"/>
                <a:ea typeface="Calibri"/>
                <a:cs typeface="Calibri"/>
                <a:sym typeface="Calibri"/>
              </a:rPr>
              <a:t>	</a:t>
            </a:r>
            <a:r>
              <a:rPr lang="en-US" sz="1809" b="0" i="1" u="none" strike="noStrike" cap="none">
                <a:solidFill>
                  <a:schemeClr val="lt1"/>
                </a:solidFill>
                <a:latin typeface="Calibri"/>
                <a:ea typeface="Calibri"/>
                <a:cs typeface="Calibri"/>
                <a:sym typeface="Calibri"/>
              </a:rPr>
              <a:t>	</a:t>
            </a:r>
            <a:endParaRPr sz="1501" b="0" i="0" u="none" strike="noStrike" cap="none">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50396C27-39A7-0657-E7A5-7390C5D67743}"/>
              </a:ext>
            </a:extLst>
          </p:cNvPr>
          <p:cNvSpPr>
            <a:spLocks noGrp="1"/>
          </p:cNvSpPr>
          <p:nvPr>
            <p:ph type="sldNum" sz="quarter" idx="12"/>
          </p:nvPr>
        </p:nvSpPr>
        <p:spPr/>
        <p:txBody>
          <a:bodyPr/>
          <a:lstStyle/>
          <a:p>
            <a:fld id="{3D5038F4-E611-436B-B60A-C1361749357A}" type="slidenum">
              <a:rPr lang="en-US" smtClean="0"/>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4"/>
          <p:cNvSpPr txBox="1"/>
          <p:nvPr/>
        </p:nvSpPr>
        <p:spPr>
          <a:xfrm>
            <a:off x="250320" y="587940"/>
            <a:ext cx="2655837" cy="369332"/>
          </a:xfrm>
          <a:prstGeom prst="rect">
            <a:avLst/>
          </a:prstGeom>
          <a:solidFill>
            <a:srgbClr val="D8E2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1E4E79"/>
                </a:solidFill>
                <a:latin typeface="Times New Roman"/>
                <a:ea typeface="Times New Roman"/>
                <a:cs typeface="Times New Roman"/>
                <a:sym typeface="Times New Roman"/>
              </a:rPr>
              <a:t>Materials and Methods</a:t>
            </a:r>
            <a:endParaRPr sz="1400" b="0" i="0" u="none" strike="noStrike" cap="none">
              <a:solidFill>
                <a:srgbClr val="000000"/>
              </a:solidFill>
              <a:latin typeface="Arial"/>
              <a:ea typeface="Arial"/>
              <a:cs typeface="Arial"/>
              <a:sym typeface="Arial"/>
            </a:endParaRPr>
          </a:p>
        </p:txBody>
      </p:sp>
      <p:sp>
        <p:nvSpPr>
          <p:cNvPr id="140" name="Google Shape;140;p4"/>
          <p:cNvSpPr txBox="1"/>
          <p:nvPr/>
        </p:nvSpPr>
        <p:spPr>
          <a:xfrm>
            <a:off x="447869" y="1075167"/>
            <a:ext cx="10926147" cy="83099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3000"/>
              <a:buFont typeface="Arial"/>
              <a:buChar char="•"/>
            </a:pPr>
            <a:r>
              <a:rPr lang="en-US" sz="2400" b="0" i="0" u="none" strike="noStrike" cap="none" dirty="0">
                <a:solidFill>
                  <a:schemeClr val="dk1"/>
                </a:solidFill>
                <a:latin typeface="Calibri"/>
                <a:ea typeface="Calibri"/>
                <a:cs typeface="Calibri"/>
                <a:sym typeface="Calibri"/>
              </a:rPr>
              <a:t>Organic transition initiated in Spring 2020 and completed in Spring 2023.</a:t>
            </a:r>
            <a:endParaRPr sz="24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3000"/>
              <a:buFont typeface="Arial"/>
              <a:buChar char="•"/>
            </a:pPr>
            <a:r>
              <a:rPr lang="en-US" sz="2400" b="0" i="0" u="none" strike="noStrike" cap="none" dirty="0">
                <a:solidFill>
                  <a:schemeClr val="dk1"/>
                </a:solidFill>
                <a:latin typeface="Calibri"/>
                <a:ea typeface="Calibri"/>
                <a:cs typeface="Calibri"/>
                <a:sym typeface="Calibri"/>
              </a:rPr>
              <a:t>RCBD with 4 replications of each treatment at each study location.</a:t>
            </a:r>
            <a:endParaRPr sz="1400" b="0" i="0" u="none" strike="noStrike" cap="none" dirty="0">
              <a:solidFill>
                <a:srgbClr val="000000"/>
              </a:solidFill>
              <a:latin typeface="Arial"/>
              <a:ea typeface="Arial"/>
              <a:cs typeface="Arial"/>
              <a:sym typeface="Arial"/>
            </a:endParaRPr>
          </a:p>
        </p:txBody>
      </p:sp>
      <p:graphicFrame>
        <p:nvGraphicFramePr>
          <p:cNvPr id="141" name="Google Shape;141;p4"/>
          <p:cNvGraphicFramePr/>
          <p:nvPr>
            <p:extLst>
              <p:ext uri="{D42A27DB-BD31-4B8C-83A1-F6EECF244321}">
                <p14:modId xmlns:p14="http://schemas.microsoft.com/office/powerpoint/2010/main" val="1335088440"/>
              </p:ext>
            </p:extLst>
          </p:nvPr>
        </p:nvGraphicFramePr>
        <p:xfrm>
          <a:off x="447869" y="2024060"/>
          <a:ext cx="7271400" cy="4823070"/>
        </p:xfrm>
        <a:graphic>
          <a:graphicData uri="http://schemas.openxmlformats.org/drawingml/2006/table">
            <a:tbl>
              <a:tblPr firstRow="1" bandRow="1">
                <a:noFill/>
              </a:tblPr>
              <a:tblGrid>
                <a:gridCol w="1817850">
                  <a:extLst>
                    <a:ext uri="{9D8B030D-6E8A-4147-A177-3AD203B41FA5}">
                      <a16:colId xmlns:a16="http://schemas.microsoft.com/office/drawing/2014/main" val="20000"/>
                    </a:ext>
                  </a:extLst>
                </a:gridCol>
                <a:gridCol w="1817850">
                  <a:extLst>
                    <a:ext uri="{9D8B030D-6E8A-4147-A177-3AD203B41FA5}">
                      <a16:colId xmlns:a16="http://schemas.microsoft.com/office/drawing/2014/main" val="20001"/>
                    </a:ext>
                  </a:extLst>
                </a:gridCol>
                <a:gridCol w="1817850">
                  <a:extLst>
                    <a:ext uri="{9D8B030D-6E8A-4147-A177-3AD203B41FA5}">
                      <a16:colId xmlns:a16="http://schemas.microsoft.com/office/drawing/2014/main" val="20002"/>
                    </a:ext>
                  </a:extLst>
                </a:gridCol>
                <a:gridCol w="1817850">
                  <a:extLst>
                    <a:ext uri="{9D8B030D-6E8A-4147-A177-3AD203B41FA5}">
                      <a16:colId xmlns:a16="http://schemas.microsoft.com/office/drawing/2014/main" val="20003"/>
                    </a:ext>
                  </a:extLst>
                </a:gridCol>
              </a:tblGrid>
              <a:tr h="354101">
                <a:tc>
                  <a:txBody>
                    <a:bodyPr/>
                    <a:lstStyle/>
                    <a:p>
                      <a:pPr marL="0" marR="0" lvl="0" indent="0" algn="ctr" rtl="0">
                        <a:lnSpc>
                          <a:spcPct val="107000"/>
                        </a:lnSpc>
                        <a:spcBef>
                          <a:spcPts val="0"/>
                        </a:spcBef>
                        <a:spcAft>
                          <a:spcPts val="0"/>
                        </a:spcAft>
                        <a:buClr>
                          <a:schemeClr val="dk1"/>
                        </a:buClr>
                        <a:buSzPts val="2000"/>
                        <a:buFont typeface="Calibri"/>
                        <a:buNone/>
                      </a:pPr>
                      <a:r>
                        <a:rPr lang="en-US" sz="2000" b="1" u="none" strike="noStrike" cap="none" dirty="0">
                          <a:latin typeface="Calibri"/>
                          <a:ea typeface="Calibri"/>
                          <a:cs typeface="Calibri"/>
                          <a:sym typeface="Calibri"/>
                        </a:rPr>
                        <a:t>Farm name</a:t>
                      </a:r>
                      <a:endParaRPr sz="2000" b="1" u="none" strike="noStrike" cap="none" dirty="0">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Clr>
                          <a:schemeClr val="dk1"/>
                        </a:buClr>
                        <a:buSzPts val="2000"/>
                        <a:buFont typeface="Calibri"/>
                        <a:buNone/>
                      </a:pPr>
                      <a:r>
                        <a:rPr lang="en-US" sz="2000" b="1" u="none" strike="noStrike" cap="none">
                          <a:latin typeface="Calibri"/>
                          <a:ea typeface="Calibri"/>
                          <a:cs typeface="Calibri"/>
                          <a:sym typeface="Calibri"/>
                        </a:rPr>
                        <a:t>Soil description</a:t>
                      </a:r>
                      <a:endParaRPr sz="2000" b="1"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Clr>
                          <a:schemeClr val="dk1"/>
                        </a:buClr>
                        <a:buSzPts val="2000"/>
                        <a:buFont typeface="Calibri"/>
                        <a:buNone/>
                      </a:pPr>
                      <a:r>
                        <a:rPr lang="en-US" sz="2000" b="1" u="none" strike="noStrike" cap="none">
                          <a:latin typeface="Calibri"/>
                          <a:ea typeface="Calibri"/>
                          <a:cs typeface="Calibri"/>
                          <a:sym typeface="Calibri"/>
                        </a:rPr>
                        <a:t>Individual plot size</a:t>
                      </a:r>
                      <a:endParaRPr sz="2000" b="1"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Clr>
                          <a:schemeClr val="dk1"/>
                        </a:buClr>
                        <a:buSzPts val="2000"/>
                        <a:buFont typeface="Calibri"/>
                        <a:buNone/>
                      </a:pPr>
                      <a:r>
                        <a:rPr lang="en-US" sz="2000" b="1" u="none" strike="noStrike" cap="none" dirty="0">
                          <a:latin typeface="Calibri"/>
                          <a:ea typeface="Calibri"/>
                          <a:cs typeface="Calibri"/>
                          <a:sym typeface="Calibri"/>
                        </a:rPr>
                        <a:t>Treatments</a:t>
                      </a:r>
                      <a:endParaRPr sz="2000" b="1" u="none" strike="noStrike" cap="none" dirty="0">
                        <a:latin typeface="Calibri"/>
                        <a:ea typeface="Calibri"/>
                        <a:cs typeface="Calibri"/>
                        <a:sym typeface="Calibri"/>
                      </a:endParaRPr>
                    </a:p>
                  </a:txBody>
                  <a:tcPr marL="68575" marR="68575" marT="0" marB="0"/>
                </a:tc>
                <a:extLst>
                  <a:ext uri="{0D108BD9-81ED-4DB2-BD59-A6C34878D82A}">
                    <a16:rowId xmlns:a16="http://schemas.microsoft.com/office/drawing/2014/main" val="10000"/>
                  </a:ext>
                </a:extLst>
              </a:tr>
              <a:tr h="851950">
                <a:tc>
                  <a:txBody>
                    <a:bodyPr/>
                    <a:lstStyle/>
                    <a:p>
                      <a:pPr marL="0" marR="0" lvl="0" indent="0" algn="ctr" rtl="0">
                        <a:lnSpc>
                          <a:spcPct val="107000"/>
                        </a:lnSpc>
                        <a:spcBef>
                          <a:spcPts val="0"/>
                        </a:spcBef>
                        <a:spcAft>
                          <a:spcPts val="0"/>
                        </a:spcAft>
                        <a:buClr>
                          <a:schemeClr val="dk1"/>
                        </a:buClr>
                        <a:buSzPts val="2000"/>
                        <a:buFont typeface="Calibri"/>
                        <a:buNone/>
                      </a:pPr>
                      <a:r>
                        <a:rPr lang="en-US" sz="2000" u="none" strike="noStrike" cap="none">
                          <a:latin typeface="Calibri"/>
                          <a:ea typeface="Calibri"/>
                          <a:cs typeface="Calibri"/>
                          <a:sym typeface="Calibri"/>
                        </a:rPr>
                        <a:t>CMREC (UMD research station)</a:t>
                      </a:r>
                      <a:endParaRPr sz="2000"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Clr>
                          <a:schemeClr val="dk1"/>
                        </a:buClr>
                        <a:buSzPts val="2000"/>
                        <a:buFont typeface="Calibri"/>
                        <a:buNone/>
                      </a:pPr>
                      <a:r>
                        <a:rPr lang="en-US" sz="2000" u="none" strike="noStrike" cap="none" dirty="0">
                          <a:latin typeface="Calibri"/>
                          <a:ea typeface="Calibri"/>
                          <a:cs typeface="Calibri"/>
                          <a:sym typeface="Calibri"/>
                        </a:rPr>
                        <a:t>Moderately well drained sandy loam</a:t>
                      </a:r>
                      <a:endParaRPr sz="2000" u="none" strike="noStrike" cap="none" dirty="0">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US" sz="1800" u="none" strike="noStrike" cap="none" dirty="0">
                          <a:latin typeface="Calibri"/>
                          <a:ea typeface="Calibri"/>
                          <a:cs typeface="Calibri"/>
                          <a:sym typeface="Calibri"/>
                        </a:rPr>
                        <a:t>9 m x 30 m</a:t>
                      </a:r>
                      <a:endParaRPr sz="1800" u="none" strike="noStrike" cap="none" dirty="0">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Clr>
                          <a:schemeClr val="dk1"/>
                        </a:buClr>
                        <a:buSzPts val="2000"/>
                        <a:buFont typeface="Calibri"/>
                        <a:buNone/>
                      </a:pPr>
                      <a:r>
                        <a:rPr lang="en-US" sz="2000" u="none" strike="noStrike" cap="none">
                          <a:latin typeface="Calibri"/>
                          <a:ea typeface="Calibri"/>
                          <a:cs typeface="Calibri"/>
                          <a:sym typeface="Calibri"/>
                        </a:rPr>
                        <a:t>1,2,3,4</a:t>
                      </a:r>
                      <a:endParaRPr sz="20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722800">
                <a:tc>
                  <a:txBody>
                    <a:bodyPr/>
                    <a:lstStyle/>
                    <a:p>
                      <a:pPr marL="0" marR="0" lvl="0" indent="0" algn="ctr" rtl="0">
                        <a:lnSpc>
                          <a:spcPct val="107000"/>
                        </a:lnSpc>
                        <a:spcBef>
                          <a:spcPts val="0"/>
                        </a:spcBef>
                        <a:spcAft>
                          <a:spcPts val="0"/>
                        </a:spcAft>
                        <a:buClr>
                          <a:schemeClr val="dk1"/>
                        </a:buClr>
                        <a:buSzPts val="2000"/>
                        <a:buFont typeface="Calibri"/>
                        <a:buNone/>
                      </a:pPr>
                      <a:r>
                        <a:rPr lang="en-US" sz="2000" b="0" u="none" strike="noStrike" cap="none">
                          <a:solidFill>
                            <a:srgbClr val="FF0000"/>
                          </a:solidFill>
                          <a:latin typeface="Calibri"/>
                          <a:ea typeface="Calibri"/>
                          <a:cs typeface="Calibri"/>
                          <a:sym typeface="Calibri"/>
                        </a:rPr>
                        <a:t>LESREC (UMD research station)</a:t>
                      </a:r>
                      <a:endParaRPr sz="2000" b="0" u="none" strike="noStrike" cap="none">
                        <a:solidFill>
                          <a:srgbClr val="FF0000"/>
                        </a:solidFill>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Clr>
                          <a:schemeClr val="dk1"/>
                        </a:buClr>
                        <a:buSzPts val="2000"/>
                        <a:buFont typeface="Calibri"/>
                        <a:buNone/>
                      </a:pPr>
                      <a:r>
                        <a:rPr lang="en-US" sz="2000" b="0" u="none" strike="noStrike" cap="none" dirty="0">
                          <a:solidFill>
                            <a:srgbClr val="FF0000"/>
                          </a:solidFill>
                          <a:latin typeface="Calibri"/>
                          <a:ea typeface="Calibri"/>
                          <a:cs typeface="Calibri"/>
                          <a:sym typeface="Calibri"/>
                        </a:rPr>
                        <a:t>Moderate-well drained silt loam</a:t>
                      </a:r>
                      <a:endParaRPr sz="2000" b="0" u="none" strike="noStrike" cap="none" dirty="0">
                        <a:solidFill>
                          <a:srgbClr val="FF0000"/>
                        </a:solidFill>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None/>
                      </a:pPr>
                      <a:r>
                        <a:rPr lang="en-US" sz="1800" u="none" strike="noStrike" cap="none" dirty="0">
                          <a:solidFill>
                            <a:srgbClr val="FF0000"/>
                          </a:solidFill>
                          <a:latin typeface="Calibri"/>
                          <a:ea typeface="Calibri"/>
                          <a:cs typeface="Calibri"/>
                          <a:sym typeface="Calibri"/>
                        </a:rPr>
                        <a:t>9 m x 75 m</a:t>
                      </a:r>
                      <a:endParaRPr sz="1800" u="none" strike="noStrike" cap="none" dirty="0">
                        <a:solidFill>
                          <a:srgbClr val="FF0000"/>
                        </a:solidFill>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Clr>
                          <a:schemeClr val="dk1"/>
                        </a:buClr>
                        <a:buSzPts val="2000"/>
                        <a:buFont typeface="Calibri"/>
                        <a:buNone/>
                      </a:pPr>
                      <a:r>
                        <a:rPr lang="en-US" sz="2000" b="0" u="none" strike="noStrike" cap="none" dirty="0">
                          <a:solidFill>
                            <a:srgbClr val="FF0000"/>
                          </a:solidFill>
                          <a:latin typeface="Calibri"/>
                          <a:ea typeface="Calibri"/>
                          <a:cs typeface="Calibri"/>
                          <a:sym typeface="Calibri"/>
                        </a:rPr>
                        <a:t>1,2,3,4</a:t>
                      </a:r>
                      <a:endParaRPr sz="2000" b="0" u="none" strike="noStrike" cap="none" dirty="0">
                        <a:solidFill>
                          <a:srgbClr val="FF0000"/>
                        </a:solidFill>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1140200">
                <a:tc>
                  <a:txBody>
                    <a:bodyPr/>
                    <a:lstStyle/>
                    <a:p>
                      <a:pPr marL="0" marR="0" lvl="0" indent="0" algn="ctr" rtl="0">
                        <a:lnSpc>
                          <a:spcPct val="107000"/>
                        </a:lnSpc>
                        <a:spcBef>
                          <a:spcPts val="0"/>
                        </a:spcBef>
                        <a:spcAft>
                          <a:spcPts val="0"/>
                        </a:spcAft>
                        <a:buClr>
                          <a:schemeClr val="dk1"/>
                        </a:buClr>
                        <a:buSzPts val="2000"/>
                        <a:buFont typeface="Calibri"/>
                        <a:buNone/>
                      </a:pPr>
                      <a:r>
                        <a:rPr lang="en-US" sz="2000" u="none" strike="noStrike" cap="none">
                          <a:latin typeface="Calibri"/>
                          <a:ea typeface="Calibri"/>
                          <a:cs typeface="Calibri"/>
                          <a:sym typeface="Calibri"/>
                        </a:rPr>
                        <a:t>Commercial farm – A</a:t>
                      </a:r>
                      <a:endParaRPr sz="2000" u="none" strike="noStrike" cap="none">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Clr>
                          <a:schemeClr val="dk1"/>
                        </a:buClr>
                        <a:buSzPts val="2000"/>
                        <a:buFont typeface="Calibri"/>
                        <a:buNone/>
                      </a:pPr>
                      <a:r>
                        <a:rPr lang="en-US" sz="2000" u="none" strike="noStrike" cap="none">
                          <a:latin typeface="Calibri"/>
                          <a:ea typeface="Calibri"/>
                          <a:cs typeface="Calibri"/>
                          <a:sym typeface="Calibri"/>
                        </a:rPr>
                        <a:t>Moderate-poorly drained sandy loam</a:t>
                      </a:r>
                      <a:endParaRPr sz="1400" u="none" strike="noStrike" cap="none"/>
                    </a:p>
                    <a:p>
                      <a:pPr marL="0" marR="0" lvl="0" indent="0" algn="ctr" rtl="0">
                        <a:lnSpc>
                          <a:spcPct val="107000"/>
                        </a:lnSpc>
                        <a:spcBef>
                          <a:spcPts val="0"/>
                        </a:spcBef>
                        <a:spcAft>
                          <a:spcPts val="0"/>
                        </a:spcAft>
                        <a:buClr>
                          <a:schemeClr val="dk1"/>
                        </a:buClr>
                        <a:buSzPts val="2000"/>
                        <a:buFont typeface="Calibri"/>
                        <a:buNone/>
                      </a:pPr>
                      <a:endParaRPr sz="2000" u="none" strike="noStrike" cap="none">
                        <a:latin typeface="Calibri"/>
                        <a:ea typeface="Calibri"/>
                        <a:cs typeface="Calibri"/>
                        <a:sym typeface="Calibri"/>
                      </a:endParaRPr>
                    </a:p>
                  </a:txBody>
                  <a:tcPr marL="68575" marR="68575"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u="none" strike="noStrike" cap="none" dirty="0">
                          <a:latin typeface="+mn-lt"/>
                          <a:ea typeface="Calibri"/>
                          <a:cs typeface="Calibri"/>
                          <a:sym typeface="Calibri"/>
                        </a:rPr>
                        <a:t>9m ft x 90 m</a:t>
                      </a:r>
                    </a:p>
                  </a:txBody>
                  <a:tcPr marL="68575" marR="68575" marT="0" marB="0"/>
                </a:tc>
                <a:tc>
                  <a:txBody>
                    <a:bodyPr/>
                    <a:lstStyle/>
                    <a:p>
                      <a:pPr marL="0" marR="0" lvl="0" indent="0" algn="ctr" rtl="0">
                        <a:lnSpc>
                          <a:spcPct val="107000"/>
                        </a:lnSpc>
                        <a:spcBef>
                          <a:spcPts val="0"/>
                        </a:spcBef>
                        <a:spcAft>
                          <a:spcPts val="0"/>
                        </a:spcAft>
                        <a:buClr>
                          <a:schemeClr val="dk1"/>
                        </a:buClr>
                        <a:buSzPts val="2000"/>
                        <a:buFont typeface="Calibri"/>
                        <a:buNone/>
                      </a:pPr>
                      <a:r>
                        <a:rPr lang="en-US" sz="2000" u="none" strike="noStrike" cap="none">
                          <a:latin typeface="Calibri"/>
                          <a:ea typeface="Calibri"/>
                          <a:cs typeface="Calibri"/>
                          <a:sym typeface="Calibri"/>
                        </a:rPr>
                        <a:t>1,2,3</a:t>
                      </a:r>
                      <a:endParaRPr sz="20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967350">
                <a:tc>
                  <a:txBody>
                    <a:bodyPr/>
                    <a:lstStyle/>
                    <a:p>
                      <a:pPr marL="0" marR="0" lvl="0" indent="0" algn="ctr" rtl="0">
                        <a:lnSpc>
                          <a:spcPct val="107000"/>
                        </a:lnSpc>
                        <a:spcBef>
                          <a:spcPts val="0"/>
                        </a:spcBef>
                        <a:spcAft>
                          <a:spcPts val="0"/>
                        </a:spcAft>
                        <a:buClr>
                          <a:srgbClr val="FF0000"/>
                        </a:buClr>
                        <a:buSzPts val="2000"/>
                        <a:buFont typeface="Calibri"/>
                        <a:buNone/>
                      </a:pPr>
                      <a:r>
                        <a:rPr lang="en-US" sz="2000" u="none" strike="noStrike" cap="none">
                          <a:solidFill>
                            <a:srgbClr val="FF0000"/>
                          </a:solidFill>
                          <a:latin typeface="Calibri"/>
                          <a:ea typeface="Calibri"/>
                          <a:cs typeface="Calibri"/>
                          <a:sym typeface="Calibri"/>
                        </a:rPr>
                        <a:t>Commercial farm – B</a:t>
                      </a:r>
                      <a:endParaRPr sz="2000" u="none" strike="noStrike" cap="none">
                        <a:solidFill>
                          <a:srgbClr val="FF0000"/>
                        </a:solidFill>
                        <a:latin typeface="Calibri"/>
                        <a:ea typeface="Calibri"/>
                        <a:cs typeface="Calibri"/>
                        <a:sym typeface="Calibri"/>
                      </a:endParaRPr>
                    </a:p>
                  </a:txBody>
                  <a:tcPr marL="68575" marR="68575" marT="0" marB="0"/>
                </a:tc>
                <a:tc>
                  <a:txBody>
                    <a:bodyPr/>
                    <a:lstStyle/>
                    <a:p>
                      <a:pPr marL="0" marR="0" lvl="0" indent="0" algn="ctr" rtl="0">
                        <a:lnSpc>
                          <a:spcPct val="107000"/>
                        </a:lnSpc>
                        <a:spcBef>
                          <a:spcPts val="0"/>
                        </a:spcBef>
                        <a:spcAft>
                          <a:spcPts val="0"/>
                        </a:spcAft>
                        <a:buClr>
                          <a:srgbClr val="FF0000"/>
                        </a:buClr>
                        <a:buSzPts val="2000"/>
                        <a:buFont typeface="Calibri"/>
                        <a:buNone/>
                      </a:pPr>
                      <a:r>
                        <a:rPr lang="en-US" sz="2000" u="none" strike="noStrike" cap="none">
                          <a:solidFill>
                            <a:srgbClr val="FF0000"/>
                          </a:solidFill>
                          <a:latin typeface="Calibri"/>
                          <a:ea typeface="Calibri"/>
                          <a:cs typeface="Calibri"/>
                          <a:sym typeface="Calibri"/>
                        </a:rPr>
                        <a:t>Well drained silt loam</a:t>
                      </a:r>
                      <a:endParaRPr sz="1400" u="none" strike="noStrike" cap="none"/>
                    </a:p>
                    <a:p>
                      <a:pPr marL="0" marR="0" lvl="0" indent="0" algn="ctr" rtl="0">
                        <a:lnSpc>
                          <a:spcPct val="107000"/>
                        </a:lnSpc>
                        <a:spcBef>
                          <a:spcPts val="0"/>
                        </a:spcBef>
                        <a:spcAft>
                          <a:spcPts val="0"/>
                        </a:spcAft>
                        <a:buClr>
                          <a:schemeClr val="dk1"/>
                        </a:buClr>
                        <a:buSzPts val="2000"/>
                        <a:buFont typeface="Calibri"/>
                        <a:buNone/>
                      </a:pPr>
                      <a:endParaRPr sz="2000" u="none" strike="noStrike" cap="none">
                        <a:solidFill>
                          <a:srgbClr val="FF0000"/>
                        </a:solidFill>
                        <a:latin typeface="Calibri"/>
                        <a:ea typeface="Calibri"/>
                        <a:cs typeface="Calibri"/>
                        <a:sym typeface="Calibri"/>
                      </a:endParaRPr>
                    </a:p>
                  </a:txBody>
                  <a:tcPr marL="68575" marR="68575"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u="none" strike="noStrike" cap="none" dirty="0">
                          <a:solidFill>
                            <a:srgbClr val="FF0000"/>
                          </a:solidFill>
                          <a:latin typeface="+mn-lt"/>
                          <a:ea typeface="Calibri"/>
                          <a:cs typeface="Calibri"/>
                          <a:sym typeface="Calibri"/>
                        </a:rPr>
                        <a:t>18 m x 45 m</a:t>
                      </a:r>
                    </a:p>
                  </a:txBody>
                  <a:tcPr marL="68575" marR="68575" marT="0" marB="0"/>
                </a:tc>
                <a:tc>
                  <a:txBody>
                    <a:bodyPr/>
                    <a:lstStyle/>
                    <a:p>
                      <a:pPr marL="0" marR="0" lvl="0" indent="0" algn="ctr" rtl="0">
                        <a:lnSpc>
                          <a:spcPct val="107000"/>
                        </a:lnSpc>
                        <a:spcBef>
                          <a:spcPts val="0"/>
                        </a:spcBef>
                        <a:spcAft>
                          <a:spcPts val="0"/>
                        </a:spcAft>
                        <a:buClr>
                          <a:srgbClr val="FF0000"/>
                        </a:buClr>
                        <a:buSzPts val="2000"/>
                        <a:buFont typeface="Calibri"/>
                        <a:buNone/>
                      </a:pPr>
                      <a:r>
                        <a:rPr lang="en-US" sz="2000" u="none" strike="noStrike" cap="none" dirty="0">
                          <a:solidFill>
                            <a:srgbClr val="FF0000"/>
                          </a:solidFill>
                          <a:latin typeface="Calibri"/>
                          <a:ea typeface="Calibri"/>
                          <a:cs typeface="Calibri"/>
                          <a:sym typeface="Calibri"/>
                        </a:rPr>
                        <a:t>1,2,3</a:t>
                      </a:r>
                      <a:endParaRPr sz="2000" u="none" strike="noStrike" cap="none" dirty="0">
                        <a:solidFill>
                          <a:srgbClr val="FF0000"/>
                        </a:solidFill>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bl>
          </a:graphicData>
        </a:graphic>
      </p:graphicFrame>
      <p:pic>
        <p:nvPicPr>
          <p:cNvPr id="142" name="Google Shape;142;p4" descr="A picture containing text, scoreboard&#10;&#10;Description automatically generated"/>
          <p:cNvPicPr preferRelativeResize="0"/>
          <p:nvPr/>
        </p:nvPicPr>
        <p:blipFill rotWithShape="1">
          <a:blip r:embed="rId3">
            <a:alphaModFix/>
          </a:blip>
          <a:srcRect/>
          <a:stretch/>
        </p:blipFill>
        <p:spPr>
          <a:xfrm>
            <a:off x="8316520" y="2147748"/>
            <a:ext cx="3496036" cy="3165835"/>
          </a:xfrm>
          <a:prstGeom prst="rect">
            <a:avLst/>
          </a:prstGeom>
          <a:noFill/>
          <a:ln w="88900" cap="sq" cmpd="thickThin">
            <a:solidFill>
              <a:srgbClr val="000000"/>
            </a:solidFill>
            <a:prstDash val="solid"/>
            <a:miter lim="800000"/>
            <a:headEnd type="none" w="sm" len="sm"/>
            <a:tailEnd type="none" w="sm" len="sm"/>
          </a:ln>
        </p:spPr>
      </p:pic>
      <p:sp>
        <p:nvSpPr>
          <p:cNvPr id="143" name="Google Shape;143;p4"/>
          <p:cNvSpPr txBox="1"/>
          <p:nvPr/>
        </p:nvSpPr>
        <p:spPr>
          <a:xfrm>
            <a:off x="8159262" y="5441596"/>
            <a:ext cx="395067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Experimental plot design at CMREC, Beltsville, MD</a:t>
            </a:r>
            <a:endParaRPr sz="1400" b="0" i="0" u="none" strike="noStrike" cap="none">
              <a:solidFill>
                <a:srgbClr val="000000"/>
              </a:solidFill>
              <a:latin typeface="Arial"/>
              <a:ea typeface="Arial"/>
              <a:cs typeface="Arial"/>
              <a:sym typeface="Arial"/>
            </a:endParaRPr>
          </a:p>
        </p:txBody>
      </p:sp>
      <p:sp>
        <p:nvSpPr>
          <p:cNvPr id="144" name="Google Shape;144;p4"/>
          <p:cNvSpPr txBox="1"/>
          <p:nvPr/>
        </p:nvSpPr>
        <p:spPr>
          <a:xfrm>
            <a:off x="0" y="2"/>
            <a:ext cx="12192000" cy="455328"/>
          </a:xfrm>
          <a:prstGeom prst="rect">
            <a:avLst/>
          </a:prstGeom>
          <a:solidFill>
            <a:srgbClr val="E13A3E"/>
          </a:solidFill>
          <a:ln>
            <a:noFill/>
          </a:ln>
          <a:effectLst>
            <a:outerShdw blurRad="40000" dist="23000" dir="5400000" rotWithShape="0">
              <a:srgbClr val="000000">
                <a:alpha val="34117"/>
              </a:srgbClr>
            </a:outerShdw>
          </a:effectLst>
        </p:spPr>
        <p:txBody>
          <a:bodyPr spcFirstLastPara="1" wrap="square" lIns="90800" tIns="45375" rIns="90800" bIns="45375" anchor="ctr" anchorCtr="0">
            <a:noAutofit/>
          </a:bodyPr>
          <a:lstStyle/>
          <a:p>
            <a:pPr marL="0" marR="0" lvl="0" indent="0" algn="r" rtl="0">
              <a:lnSpc>
                <a:spcPct val="90000"/>
              </a:lnSpc>
              <a:spcBef>
                <a:spcPts val="0"/>
              </a:spcBef>
              <a:spcAft>
                <a:spcPts val="0"/>
              </a:spcAft>
              <a:buClr>
                <a:schemeClr val="lt1"/>
              </a:buClr>
              <a:buSzPts val="1987"/>
              <a:buFont typeface="Calibri"/>
              <a:buNone/>
            </a:pPr>
            <a:r>
              <a:rPr lang="en-US" sz="1987" b="0" i="1" u="none" strike="noStrike" cap="none">
                <a:solidFill>
                  <a:schemeClr val="lt1"/>
                </a:solidFill>
                <a:latin typeface="Calibri"/>
                <a:ea typeface="Calibri"/>
                <a:cs typeface="Calibri"/>
                <a:sym typeface="Calibri"/>
              </a:rPr>
              <a:t>	</a:t>
            </a:r>
            <a:r>
              <a:rPr lang="en-US" sz="1809" b="0" i="1" u="none" strike="noStrike" cap="none">
                <a:solidFill>
                  <a:schemeClr val="lt1"/>
                </a:solidFill>
                <a:latin typeface="Calibri"/>
                <a:ea typeface="Calibri"/>
                <a:cs typeface="Calibri"/>
                <a:sym typeface="Calibri"/>
              </a:rPr>
              <a:t>	</a:t>
            </a:r>
            <a:endParaRPr sz="1501" b="0" i="0" u="none" strike="noStrike" cap="none">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FCE6C8A7-9985-A846-198E-1DADDA0EF60D}"/>
              </a:ext>
            </a:extLst>
          </p:cNvPr>
          <p:cNvSpPr>
            <a:spLocks noGrp="1"/>
          </p:cNvSpPr>
          <p:nvPr>
            <p:ph type="sldNum" sz="quarter" idx="12"/>
          </p:nvPr>
        </p:nvSpPr>
        <p:spPr/>
        <p:txBody>
          <a:bodyPr/>
          <a:lstStyle/>
          <a:p>
            <a:fld id="{3D5038F4-E611-436B-B60A-C1361749357A}" type="slidenum">
              <a:rPr lang="en-US" smtClean="0"/>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3" name="Rectangle 2">
            <a:extLst>
              <a:ext uri="{FF2B5EF4-FFF2-40B4-BE49-F238E27FC236}">
                <a16:creationId xmlns:a16="http://schemas.microsoft.com/office/drawing/2014/main" id="{2E1B0BB5-B758-3873-781F-C8E05C20E36D}"/>
              </a:ext>
            </a:extLst>
          </p:cNvPr>
          <p:cNvSpPr/>
          <p:nvPr/>
        </p:nvSpPr>
        <p:spPr>
          <a:xfrm>
            <a:off x="386713" y="6151322"/>
            <a:ext cx="1200912" cy="7006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Google Shape;139;p4"/>
          <p:cNvSpPr txBox="1"/>
          <p:nvPr/>
        </p:nvSpPr>
        <p:spPr>
          <a:xfrm>
            <a:off x="0" y="455330"/>
            <a:ext cx="2655837" cy="369332"/>
          </a:xfrm>
          <a:prstGeom prst="rect">
            <a:avLst/>
          </a:prstGeom>
          <a:solidFill>
            <a:srgbClr val="D8E2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1E4E79"/>
                </a:solidFill>
                <a:latin typeface="Times New Roman"/>
                <a:ea typeface="Times New Roman"/>
                <a:cs typeface="Times New Roman"/>
                <a:sym typeface="Times New Roman"/>
              </a:rPr>
              <a:t>Research timeline</a:t>
            </a:r>
            <a:endParaRPr sz="1400" b="0" i="0" u="none" strike="noStrike" cap="none" dirty="0">
              <a:solidFill>
                <a:srgbClr val="000000"/>
              </a:solidFill>
              <a:latin typeface="Arial"/>
              <a:ea typeface="Arial"/>
              <a:cs typeface="Arial"/>
              <a:sym typeface="Arial"/>
            </a:endParaRPr>
          </a:p>
        </p:txBody>
      </p:sp>
      <p:sp>
        <p:nvSpPr>
          <p:cNvPr id="144" name="Google Shape;144;p4"/>
          <p:cNvSpPr txBox="1"/>
          <p:nvPr/>
        </p:nvSpPr>
        <p:spPr>
          <a:xfrm>
            <a:off x="0" y="2"/>
            <a:ext cx="12192000" cy="455328"/>
          </a:xfrm>
          <a:prstGeom prst="rect">
            <a:avLst/>
          </a:prstGeom>
          <a:solidFill>
            <a:srgbClr val="E13A3E"/>
          </a:solidFill>
          <a:ln>
            <a:noFill/>
          </a:ln>
          <a:effectLst>
            <a:outerShdw blurRad="40000" dist="23000" dir="5400000" rotWithShape="0">
              <a:srgbClr val="000000">
                <a:alpha val="34117"/>
              </a:srgbClr>
            </a:outerShdw>
          </a:effectLst>
        </p:spPr>
        <p:txBody>
          <a:bodyPr spcFirstLastPara="1" wrap="square" lIns="90800" tIns="45375" rIns="90800" bIns="45375" anchor="ctr" anchorCtr="0">
            <a:noAutofit/>
          </a:bodyPr>
          <a:lstStyle/>
          <a:p>
            <a:pPr marL="0" marR="0" lvl="0" indent="0" algn="r" rtl="0">
              <a:lnSpc>
                <a:spcPct val="90000"/>
              </a:lnSpc>
              <a:spcBef>
                <a:spcPts val="0"/>
              </a:spcBef>
              <a:spcAft>
                <a:spcPts val="0"/>
              </a:spcAft>
              <a:buClr>
                <a:schemeClr val="lt1"/>
              </a:buClr>
              <a:buSzPts val="1987"/>
              <a:buFont typeface="Calibri"/>
              <a:buNone/>
            </a:pPr>
            <a:r>
              <a:rPr lang="en-US" sz="1987" b="0" i="1" u="none" strike="noStrike" cap="none">
                <a:solidFill>
                  <a:schemeClr val="lt1"/>
                </a:solidFill>
                <a:latin typeface="Calibri"/>
                <a:ea typeface="Calibri"/>
                <a:cs typeface="Calibri"/>
                <a:sym typeface="Calibri"/>
              </a:rPr>
              <a:t>	</a:t>
            </a:r>
            <a:r>
              <a:rPr lang="en-US" sz="1809" b="0" i="1" u="none" strike="noStrike" cap="none">
                <a:solidFill>
                  <a:schemeClr val="lt1"/>
                </a:solidFill>
                <a:latin typeface="Calibri"/>
                <a:ea typeface="Calibri"/>
                <a:cs typeface="Calibri"/>
                <a:sym typeface="Calibri"/>
              </a:rPr>
              <a:t>	</a:t>
            </a:r>
            <a:endParaRPr sz="1501" b="0" i="0" u="none" strike="noStrike" cap="none">
              <a:solidFill>
                <a:schemeClr val="dk1"/>
              </a:solidFill>
              <a:latin typeface="Calibri"/>
              <a:ea typeface="Calibri"/>
              <a:cs typeface="Calibri"/>
              <a:sym typeface="Calibri"/>
            </a:endParaRPr>
          </a:p>
        </p:txBody>
      </p:sp>
      <p:graphicFrame>
        <p:nvGraphicFramePr>
          <p:cNvPr id="14" name="Table 13">
            <a:extLst>
              <a:ext uri="{FF2B5EF4-FFF2-40B4-BE49-F238E27FC236}">
                <a16:creationId xmlns:a16="http://schemas.microsoft.com/office/drawing/2014/main" id="{8A30F4DC-E4E7-CBA1-F956-2383397CAD96}"/>
              </a:ext>
            </a:extLst>
          </p:cNvPr>
          <p:cNvGraphicFramePr>
            <a:graphicFrameLocks noGrp="1"/>
          </p:cNvGraphicFramePr>
          <p:nvPr>
            <p:extLst>
              <p:ext uri="{D42A27DB-BD31-4B8C-83A1-F6EECF244321}">
                <p14:modId xmlns:p14="http://schemas.microsoft.com/office/powerpoint/2010/main" val="2409187036"/>
              </p:ext>
            </p:extLst>
          </p:nvPr>
        </p:nvGraphicFramePr>
        <p:xfrm>
          <a:off x="225023" y="1846097"/>
          <a:ext cx="1454150" cy="4427855"/>
        </p:xfrm>
        <a:graphic>
          <a:graphicData uri="http://schemas.openxmlformats.org/drawingml/2006/table">
            <a:tbl>
              <a:tblPr firstRow="1" bandRow="1">
                <a:tableStyleId>{5940675A-B579-460E-94D1-54222C63F5DA}</a:tableStyleId>
              </a:tblPr>
              <a:tblGrid>
                <a:gridCol w="1454150">
                  <a:extLst>
                    <a:ext uri="{9D8B030D-6E8A-4147-A177-3AD203B41FA5}">
                      <a16:colId xmlns:a16="http://schemas.microsoft.com/office/drawing/2014/main" val="2013864727"/>
                    </a:ext>
                  </a:extLst>
                </a:gridCol>
              </a:tblGrid>
              <a:tr h="1130617">
                <a:tc>
                  <a:txBody>
                    <a:bodyPr/>
                    <a:lstStyle/>
                    <a:p>
                      <a:pPr algn="ctr"/>
                      <a:endParaRPr lang="en-US" dirty="0"/>
                    </a:p>
                    <a:p>
                      <a:pPr algn="ctr"/>
                      <a:r>
                        <a:rPr lang="en-US" dirty="0" err="1">
                          <a:highlight>
                            <a:srgbClr val="FF0000"/>
                          </a:highlight>
                        </a:rPr>
                        <a:t>Trt</a:t>
                      </a:r>
                      <a:r>
                        <a:rPr lang="en-US" dirty="0">
                          <a:highlight>
                            <a:srgbClr val="FF0000"/>
                          </a:highlight>
                        </a:rPr>
                        <a:t> 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64857286"/>
                  </a:ext>
                </a:extLst>
              </a:tr>
              <a:tr h="993458">
                <a:tc>
                  <a:txBody>
                    <a:bodyPr/>
                    <a:lstStyle/>
                    <a:p>
                      <a:pPr algn="ctr"/>
                      <a:r>
                        <a:rPr lang="en-US" dirty="0" err="1">
                          <a:highlight>
                            <a:srgbClr val="FFFF00"/>
                          </a:highlight>
                        </a:rPr>
                        <a:t>Trt</a:t>
                      </a:r>
                      <a:r>
                        <a:rPr lang="en-US" dirty="0">
                          <a:highlight>
                            <a:srgbClr val="FFFF00"/>
                          </a:highlight>
                        </a:rPr>
                        <a:t> 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90117024"/>
                  </a:ext>
                </a:extLst>
              </a:tr>
              <a:tr h="1151890">
                <a:tc>
                  <a:txBody>
                    <a:bodyPr/>
                    <a:lstStyle/>
                    <a:p>
                      <a:pPr algn="ctr"/>
                      <a:r>
                        <a:rPr lang="en-US" dirty="0" err="1">
                          <a:highlight>
                            <a:srgbClr val="00FFFF"/>
                          </a:highlight>
                        </a:rPr>
                        <a:t>Trt</a:t>
                      </a:r>
                      <a:r>
                        <a:rPr lang="en-US" dirty="0">
                          <a:highlight>
                            <a:srgbClr val="00FFFF"/>
                          </a:highlight>
                        </a:rPr>
                        <a:t> 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42114819"/>
                  </a:ext>
                </a:extLst>
              </a:tr>
              <a:tr h="1151890">
                <a:tc>
                  <a:txBody>
                    <a:bodyPr/>
                    <a:lstStyle/>
                    <a:p>
                      <a:pPr algn="ctr"/>
                      <a:r>
                        <a:rPr lang="en-US" dirty="0" err="1">
                          <a:highlight>
                            <a:srgbClr val="C0C0C0"/>
                          </a:highlight>
                        </a:rPr>
                        <a:t>Trt</a:t>
                      </a:r>
                      <a:r>
                        <a:rPr lang="en-US" dirty="0">
                          <a:highlight>
                            <a:srgbClr val="C0C0C0"/>
                          </a:highlight>
                        </a:rPr>
                        <a:t> 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92068513"/>
                  </a:ext>
                </a:extLst>
              </a:tr>
            </a:tbl>
          </a:graphicData>
        </a:graphic>
      </p:graphicFrame>
      <p:sp>
        <p:nvSpPr>
          <p:cNvPr id="19" name="Rectangle 18">
            <a:extLst>
              <a:ext uri="{FF2B5EF4-FFF2-40B4-BE49-F238E27FC236}">
                <a16:creationId xmlns:a16="http://schemas.microsoft.com/office/drawing/2014/main" id="{9E2E89B5-243F-B20F-B0A5-2C71870AB22B}"/>
              </a:ext>
            </a:extLst>
          </p:cNvPr>
          <p:cNvSpPr/>
          <p:nvPr/>
        </p:nvSpPr>
        <p:spPr>
          <a:xfrm>
            <a:off x="1743266" y="2076669"/>
            <a:ext cx="666750" cy="4941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Spring oats</a:t>
            </a:r>
          </a:p>
        </p:txBody>
      </p:sp>
      <p:sp>
        <p:nvSpPr>
          <p:cNvPr id="23" name="Rectangle 22">
            <a:extLst>
              <a:ext uri="{FF2B5EF4-FFF2-40B4-BE49-F238E27FC236}">
                <a16:creationId xmlns:a16="http://schemas.microsoft.com/office/drawing/2014/main" id="{02F99EB1-16AD-4680-48F9-2AA6CB7C520E}"/>
              </a:ext>
            </a:extLst>
          </p:cNvPr>
          <p:cNvSpPr/>
          <p:nvPr/>
        </p:nvSpPr>
        <p:spPr>
          <a:xfrm>
            <a:off x="1743266" y="2981545"/>
            <a:ext cx="666750" cy="5437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Spring oats</a:t>
            </a:r>
          </a:p>
        </p:txBody>
      </p:sp>
      <p:sp>
        <p:nvSpPr>
          <p:cNvPr id="24" name="Rectangle 23">
            <a:extLst>
              <a:ext uri="{FF2B5EF4-FFF2-40B4-BE49-F238E27FC236}">
                <a16:creationId xmlns:a16="http://schemas.microsoft.com/office/drawing/2014/main" id="{AD287834-3EAD-DE90-EFBF-8634EE0165D3}"/>
              </a:ext>
            </a:extLst>
          </p:cNvPr>
          <p:cNvSpPr/>
          <p:nvPr/>
        </p:nvSpPr>
        <p:spPr>
          <a:xfrm>
            <a:off x="1743266" y="4019554"/>
            <a:ext cx="818958" cy="5437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Spring oats</a:t>
            </a:r>
          </a:p>
        </p:txBody>
      </p:sp>
      <p:sp>
        <p:nvSpPr>
          <p:cNvPr id="25" name="Rectangle 24">
            <a:extLst>
              <a:ext uri="{FF2B5EF4-FFF2-40B4-BE49-F238E27FC236}">
                <a16:creationId xmlns:a16="http://schemas.microsoft.com/office/drawing/2014/main" id="{9278C13D-323A-9A51-B82A-2585D7CBFBB9}"/>
              </a:ext>
            </a:extLst>
          </p:cNvPr>
          <p:cNvSpPr/>
          <p:nvPr/>
        </p:nvSpPr>
        <p:spPr>
          <a:xfrm>
            <a:off x="1743266" y="5057995"/>
            <a:ext cx="666750" cy="5437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Spring oats</a:t>
            </a:r>
          </a:p>
        </p:txBody>
      </p:sp>
      <p:sp>
        <p:nvSpPr>
          <p:cNvPr id="26" name="Rectangle 25">
            <a:extLst>
              <a:ext uri="{FF2B5EF4-FFF2-40B4-BE49-F238E27FC236}">
                <a16:creationId xmlns:a16="http://schemas.microsoft.com/office/drawing/2014/main" id="{90DE6E76-88B0-0968-D167-5A1FE398CA07}"/>
              </a:ext>
            </a:extLst>
          </p:cNvPr>
          <p:cNvSpPr/>
          <p:nvPr/>
        </p:nvSpPr>
        <p:spPr>
          <a:xfrm>
            <a:off x="2410016" y="6250661"/>
            <a:ext cx="666750" cy="501275"/>
          </a:xfrm>
          <a:prstGeom prst="rect">
            <a:avLst/>
          </a:prstGeom>
          <a:solidFill>
            <a:schemeClr val="accent4">
              <a:lumMod val="50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t>Soil sampling (0-30cm)</a:t>
            </a:r>
          </a:p>
        </p:txBody>
      </p:sp>
      <p:sp>
        <p:nvSpPr>
          <p:cNvPr id="27" name="Rectangle 26">
            <a:extLst>
              <a:ext uri="{FF2B5EF4-FFF2-40B4-BE49-F238E27FC236}">
                <a16:creationId xmlns:a16="http://schemas.microsoft.com/office/drawing/2014/main" id="{F595BD9E-E562-E0E3-2524-68348ED67DDE}"/>
              </a:ext>
            </a:extLst>
          </p:cNvPr>
          <p:cNvSpPr/>
          <p:nvPr/>
        </p:nvSpPr>
        <p:spPr>
          <a:xfrm>
            <a:off x="2638231" y="4019554"/>
            <a:ext cx="171545" cy="543764"/>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8" name="Rectangle 27">
            <a:extLst>
              <a:ext uri="{FF2B5EF4-FFF2-40B4-BE49-F238E27FC236}">
                <a16:creationId xmlns:a16="http://schemas.microsoft.com/office/drawing/2014/main" id="{9F4C0351-9CE8-A1E0-987A-7359DF8F3B2D}"/>
              </a:ext>
            </a:extLst>
          </p:cNvPr>
          <p:cNvSpPr/>
          <p:nvPr/>
        </p:nvSpPr>
        <p:spPr>
          <a:xfrm>
            <a:off x="2833374" y="2064279"/>
            <a:ext cx="1860812" cy="50127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Winter pea</a:t>
            </a:r>
          </a:p>
        </p:txBody>
      </p:sp>
      <p:sp>
        <p:nvSpPr>
          <p:cNvPr id="30" name="Rectangle 29">
            <a:extLst>
              <a:ext uri="{FF2B5EF4-FFF2-40B4-BE49-F238E27FC236}">
                <a16:creationId xmlns:a16="http://schemas.microsoft.com/office/drawing/2014/main" id="{8C929BCE-D3CC-67E2-81BF-8D06D10C1E80}"/>
              </a:ext>
            </a:extLst>
          </p:cNvPr>
          <p:cNvSpPr/>
          <p:nvPr/>
        </p:nvSpPr>
        <p:spPr>
          <a:xfrm>
            <a:off x="2833372" y="2976475"/>
            <a:ext cx="1860813" cy="543764"/>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Crimson  clover + Cereal rye</a:t>
            </a:r>
          </a:p>
        </p:txBody>
      </p:sp>
      <p:sp>
        <p:nvSpPr>
          <p:cNvPr id="31" name="Rectangle 30">
            <a:extLst>
              <a:ext uri="{FF2B5EF4-FFF2-40B4-BE49-F238E27FC236}">
                <a16:creationId xmlns:a16="http://schemas.microsoft.com/office/drawing/2014/main" id="{2B909DC2-C187-84F7-51A6-73F6AA11AA5B}"/>
              </a:ext>
            </a:extLst>
          </p:cNvPr>
          <p:cNvSpPr/>
          <p:nvPr/>
        </p:nvSpPr>
        <p:spPr>
          <a:xfrm>
            <a:off x="2851733" y="4016100"/>
            <a:ext cx="1853618" cy="543764"/>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Crimson  clover + Cereal rye + Radish (following 10 species cover crops in summer)</a:t>
            </a:r>
          </a:p>
        </p:txBody>
      </p:sp>
      <p:sp>
        <p:nvSpPr>
          <p:cNvPr id="32" name="Rectangle 31">
            <a:extLst>
              <a:ext uri="{FF2B5EF4-FFF2-40B4-BE49-F238E27FC236}">
                <a16:creationId xmlns:a16="http://schemas.microsoft.com/office/drawing/2014/main" id="{0357B783-9C4C-297E-3667-8CBC2A3E2CB0}"/>
              </a:ext>
            </a:extLst>
          </p:cNvPr>
          <p:cNvSpPr/>
          <p:nvPr/>
        </p:nvSpPr>
        <p:spPr>
          <a:xfrm>
            <a:off x="2851732" y="5017997"/>
            <a:ext cx="5835069" cy="5437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Alfalfa + </a:t>
            </a:r>
            <a:r>
              <a:rPr lang="en-US" sz="1600" dirty="0" err="1"/>
              <a:t>Orchardgrass</a:t>
            </a:r>
            <a:r>
              <a:rPr lang="en-US" sz="1600" dirty="0"/>
              <a:t> hay with multiple hay harvests per year </a:t>
            </a:r>
          </a:p>
        </p:txBody>
      </p:sp>
      <p:graphicFrame>
        <p:nvGraphicFramePr>
          <p:cNvPr id="13" name="Table 12">
            <a:extLst>
              <a:ext uri="{FF2B5EF4-FFF2-40B4-BE49-F238E27FC236}">
                <a16:creationId xmlns:a16="http://schemas.microsoft.com/office/drawing/2014/main" id="{B8BACFA2-B015-D44D-721B-864F26AB5571}"/>
              </a:ext>
            </a:extLst>
          </p:cNvPr>
          <p:cNvGraphicFramePr>
            <a:graphicFrameLocks noGrp="1"/>
          </p:cNvGraphicFramePr>
          <p:nvPr>
            <p:extLst>
              <p:ext uri="{D42A27DB-BD31-4B8C-83A1-F6EECF244321}">
                <p14:modId xmlns:p14="http://schemas.microsoft.com/office/powerpoint/2010/main" val="2816173062"/>
              </p:ext>
            </p:extLst>
          </p:nvPr>
        </p:nvGraphicFramePr>
        <p:xfrm>
          <a:off x="1599211" y="1262425"/>
          <a:ext cx="10012941" cy="501275"/>
        </p:xfrm>
        <a:graphic>
          <a:graphicData uri="http://schemas.openxmlformats.org/drawingml/2006/table">
            <a:tbl>
              <a:tblPr firstRow="1" firstCol="1" bandRow="1">
                <a:tableStyleId>{2D5ABB26-0587-4C30-8999-92F81FD0307C}</a:tableStyleId>
              </a:tblPr>
              <a:tblGrid>
                <a:gridCol w="227737">
                  <a:extLst>
                    <a:ext uri="{9D8B030D-6E8A-4147-A177-3AD203B41FA5}">
                      <a16:colId xmlns:a16="http://schemas.microsoft.com/office/drawing/2014/main" val="2611661320"/>
                    </a:ext>
                  </a:extLst>
                </a:gridCol>
                <a:gridCol w="227737">
                  <a:extLst>
                    <a:ext uri="{9D8B030D-6E8A-4147-A177-3AD203B41FA5}">
                      <a16:colId xmlns:a16="http://schemas.microsoft.com/office/drawing/2014/main" val="2402265618"/>
                    </a:ext>
                  </a:extLst>
                </a:gridCol>
                <a:gridCol w="227737">
                  <a:extLst>
                    <a:ext uri="{9D8B030D-6E8A-4147-A177-3AD203B41FA5}">
                      <a16:colId xmlns:a16="http://schemas.microsoft.com/office/drawing/2014/main" val="1523227861"/>
                    </a:ext>
                  </a:extLst>
                </a:gridCol>
                <a:gridCol w="227737">
                  <a:extLst>
                    <a:ext uri="{9D8B030D-6E8A-4147-A177-3AD203B41FA5}">
                      <a16:colId xmlns:a16="http://schemas.microsoft.com/office/drawing/2014/main" val="2319049880"/>
                    </a:ext>
                  </a:extLst>
                </a:gridCol>
                <a:gridCol w="227737">
                  <a:extLst>
                    <a:ext uri="{9D8B030D-6E8A-4147-A177-3AD203B41FA5}">
                      <a16:colId xmlns:a16="http://schemas.microsoft.com/office/drawing/2014/main" val="657961042"/>
                    </a:ext>
                  </a:extLst>
                </a:gridCol>
                <a:gridCol w="227737">
                  <a:extLst>
                    <a:ext uri="{9D8B030D-6E8A-4147-A177-3AD203B41FA5}">
                      <a16:colId xmlns:a16="http://schemas.microsoft.com/office/drawing/2014/main" val="2204276361"/>
                    </a:ext>
                  </a:extLst>
                </a:gridCol>
                <a:gridCol w="227737">
                  <a:extLst>
                    <a:ext uri="{9D8B030D-6E8A-4147-A177-3AD203B41FA5}">
                      <a16:colId xmlns:a16="http://schemas.microsoft.com/office/drawing/2014/main" val="3604644721"/>
                    </a:ext>
                  </a:extLst>
                </a:gridCol>
                <a:gridCol w="227737">
                  <a:extLst>
                    <a:ext uri="{9D8B030D-6E8A-4147-A177-3AD203B41FA5}">
                      <a16:colId xmlns:a16="http://schemas.microsoft.com/office/drawing/2014/main" val="4171611550"/>
                    </a:ext>
                  </a:extLst>
                </a:gridCol>
                <a:gridCol w="227737">
                  <a:extLst>
                    <a:ext uri="{9D8B030D-6E8A-4147-A177-3AD203B41FA5}">
                      <a16:colId xmlns:a16="http://schemas.microsoft.com/office/drawing/2014/main" val="266571101"/>
                    </a:ext>
                  </a:extLst>
                </a:gridCol>
                <a:gridCol w="227737">
                  <a:extLst>
                    <a:ext uri="{9D8B030D-6E8A-4147-A177-3AD203B41FA5}">
                      <a16:colId xmlns:a16="http://schemas.microsoft.com/office/drawing/2014/main" val="546224740"/>
                    </a:ext>
                  </a:extLst>
                </a:gridCol>
                <a:gridCol w="227737">
                  <a:extLst>
                    <a:ext uri="{9D8B030D-6E8A-4147-A177-3AD203B41FA5}">
                      <a16:colId xmlns:a16="http://schemas.microsoft.com/office/drawing/2014/main" val="3480698339"/>
                    </a:ext>
                  </a:extLst>
                </a:gridCol>
                <a:gridCol w="227737">
                  <a:extLst>
                    <a:ext uri="{9D8B030D-6E8A-4147-A177-3AD203B41FA5}">
                      <a16:colId xmlns:a16="http://schemas.microsoft.com/office/drawing/2014/main" val="3034938017"/>
                    </a:ext>
                  </a:extLst>
                </a:gridCol>
                <a:gridCol w="227737">
                  <a:extLst>
                    <a:ext uri="{9D8B030D-6E8A-4147-A177-3AD203B41FA5}">
                      <a16:colId xmlns:a16="http://schemas.microsoft.com/office/drawing/2014/main" val="2373684792"/>
                    </a:ext>
                  </a:extLst>
                </a:gridCol>
                <a:gridCol w="227737">
                  <a:extLst>
                    <a:ext uri="{9D8B030D-6E8A-4147-A177-3AD203B41FA5}">
                      <a16:colId xmlns:a16="http://schemas.microsoft.com/office/drawing/2014/main" val="4029957175"/>
                    </a:ext>
                  </a:extLst>
                </a:gridCol>
                <a:gridCol w="227737">
                  <a:extLst>
                    <a:ext uri="{9D8B030D-6E8A-4147-A177-3AD203B41FA5}">
                      <a16:colId xmlns:a16="http://schemas.microsoft.com/office/drawing/2014/main" val="730778850"/>
                    </a:ext>
                  </a:extLst>
                </a:gridCol>
                <a:gridCol w="227737">
                  <a:extLst>
                    <a:ext uri="{9D8B030D-6E8A-4147-A177-3AD203B41FA5}">
                      <a16:colId xmlns:a16="http://schemas.microsoft.com/office/drawing/2014/main" val="1240855129"/>
                    </a:ext>
                  </a:extLst>
                </a:gridCol>
                <a:gridCol w="227737">
                  <a:extLst>
                    <a:ext uri="{9D8B030D-6E8A-4147-A177-3AD203B41FA5}">
                      <a16:colId xmlns:a16="http://schemas.microsoft.com/office/drawing/2014/main" val="921714543"/>
                    </a:ext>
                  </a:extLst>
                </a:gridCol>
                <a:gridCol w="227737">
                  <a:extLst>
                    <a:ext uri="{9D8B030D-6E8A-4147-A177-3AD203B41FA5}">
                      <a16:colId xmlns:a16="http://schemas.microsoft.com/office/drawing/2014/main" val="3884097543"/>
                    </a:ext>
                  </a:extLst>
                </a:gridCol>
                <a:gridCol w="227737">
                  <a:extLst>
                    <a:ext uri="{9D8B030D-6E8A-4147-A177-3AD203B41FA5}">
                      <a16:colId xmlns:a16="http://schemas.microsoft.com/office/drawing/2014/main" val="1335254961"/>
                    </a:ext>
                  </a:extLst>
                </a:gridCol>
                <a:gridCol w="227737">
                  <a:extLst>
                    <a:ext uri="{9D8B030D-6E8A-4147-A177-3AD203B41FA5}">
                      <a16:colId xmlns:a16="http://schemas.microsoft.com/office/drawing/2014/main" val="224066990"/>
                    </a:ext>
                  </a:extLst>
                </a:gridCol>
                <a:gridCol w="248030">
                  <a:extLst>
                    <a:ext uri="{9D8B030D-6E8A-4147-A177-3AD203B41FA5}">
                      <a16:colId xmlns:a16="http://schemas.microsoft.com/office/drawing/2014/main" val="115452849"/>
                    </a:ext>
                  </a:extLst>
                </a:gridCol>
                <a:gridCol w="207444">
                  <a:extLst>
                    <a:ext uri="{9D8B030D-6E8A-4147-A177-3AD203B41FA5}">
                      <a16:colId xmlns:a16="http://schemas.microsoft.com/office/drawing/2014/main" val="3889370592"/>
                    </a:ext>
                  </a:extLst>
                </a:gridCol>
                <a:gridCol w="227737">
                  <a:extLst>
                    <a:ext uri="{9D8B030D-6E8A-4147-A177-3AD203B41FA5}">
                      <a16:colId xmlns:a16="http://schemas.microsoft.com/office/drawing/2014/main" val="3977087222"/>
                    </a:ext>
                  </a:extLst>
                </a:gridCol>
                <a:gridCol w="227737">
                  <a:extLst>
                    <a:ext uri="{9D8B030D-6E8A-4147-A177-3AD203B41FA5}">
                      <a16:colId xmlns:a16="http://schemas.microsoft.com/office/drawing/2014/main" val="3580065634"/>
                    </a:ext>
                  </a:extLst>
                </a:gridCol>
                <a:gridCol w="227737">
                  <a:extLst>
                    <a:ext uri="{9D8B030D-6E8A-4147-A177-3AD203B41FA5}">
                      <a16:colId xmlns:a16="http://schemas.microsoft.com/office/drawing/2014/main" val="2492146166"/>
                    </a:ext>
                  </a:extLst>
                </a:gridCol>
                <a:gridCol w="227737">
                  <a:extLst>
                    <a:ext uri="{9D8B030D-6E8A-4147-A177-3AD203B41FA5}">
                      <a16:colId xmlns:a16="http://schemas.microsoft.com/office/drawing/2014/main" val="1436967026"/>
                    </a:ext>
                  </a:extLst>
                </a:gridCol>
                <a:gridCol w="227737">
                  <a:extLst>
                    <a:ext uri="{9D8B030D-6E8A-4147-A177-3AD203B41FA5}">
                      <a16:colId xmlns:a16="http://schemas.microsoft.com/office/drawing/2014/main" val="2106658159"/>
                    </a:ext>
                  </a:extLst>
                </a:gridCol>
                <a:gridCol w="227737">
                  <a:extLst>
                    <a:ext uri="{9D8B030D-6E8A-4147-A177-3AD203B41FA5}">
                      <a16:colId xmlns:a16="http://schemas.microsoft.com/office/drawing/2014/main" val="1076582885"/>
                    </a:ext>
                  </a:extLst>
                </a:gridCol>
                <a:gridCol w="227737">
                  <a:extLst>
                    <a:ext uri="{9D8B030D-6E8A-4147-A177-3AD203B41FA5}">
                      <a16:colId xmlns:a16="http://schemas.microsoft.com/office/drawing/2014/main" val="835716406"/>
                    </a:ext>
                  </a:extLst>
                </a:gridCol>
                <a:gridCol w="227737">
                  <a:extLst>
                    <a:ext uri="{9D8B030D-6E8A-4147-A177-3AD203B41FA5}">
                      <a16:colId xmlns:a16="http://schemas.microsoft.com/office/drawing/2014/main" val="2495590331"/>
                    </a:ext>
                  </a:extLst>
                </a:gridCol>
                <a:gridCol w="227737">
                  <a:extLst>
                    <a:ext uri="{9D8B030D-6E8A-4147-A177-3AD203B41FA5}">
                      <a16:colId xmlns:a16="http://schemas.microsoft.com/office/drawing/2014/main" val="1150936526"/>
                    </a:ext>
                  </a:extLst>
                </a:gridCol>
                <a:gridCol w="227737">
                  <a:extLst>
                    <a:ext uri="{9D8B030D-6E8A-4147-A177-3AD203B41FA5}">
                      <a16:colId xmlns:a16="http://schemas.microsoft.com/office/drawing/2014/main" val="2233888717"/>
                    </a:ext>
                  </a:extLst>
                </a:gridCol>
                <a:gridCol w="227737">
                  <a:extLst>
                    <a:ext uri="{9D8B030D-6E8A-4147-A177-3AD203B41FA5}">
                      <a16:colId xmlns:a16="http://schemas.microsoft.com/office/drawing/2014/main" val="307842748"/>
                    </a:ext>
                  </a:extLst>
                </a:gridCol>
                <a:gridCol w="249762">
                  <a:extLst>
                    <a:ext uri="{9D8B030D-6E8A-4147-A177-3AD203B41FA5}">
                      <a16:colId xmlns:a16="http://schemas.microsoft.com/office/drawing/2014/main" val="3631592025"/>
                    </a:ext>
                  </a:extLst>
                </a:gridCol>
                <a:gridCol w="249762">
                  <a:extLst>
                    <a:ext uri="{9D8B030D-6E8A-4147-A177-3AD203B41FA5}">
                      <a16:colId xmlns:a16="http://schemas.microsoft.com/office/drawing/2014/main" val="1875307540"/>
                    </a:ext>
                  </a:extLst>
                </a:gridCol>
                <a:gridCol w="249762">
                  <a:extLst>
                    <a:ext uri="{9D8B030D-6E8A-4147-A177-3AD203B41FA5}">
                      <a16:colId xmlns:a16="http://schemas.microsoft.com/office/drawing/2014/main" val="2960680106"/>
                    </a:ext>
                  </a:extLst>
                </a:gridCol>
                <a:gridCol w="249762">
                  <a:extLst>
                    <a:ext uri="{9D8B030D-6E8A-4147-A177-3AD203B41FA5}">
                      <a16:colId xmlns:a16="http://schemas.microsoft.com/office/drawing/2014/main" val="1379519836"/>
                    </a:ext>
                  </a:extLst>
                </a:gridCol>
                <a:gridCol w="249762">
                  <a:extLst>
                    <a:ext uri="{9D8B030D-6E8A-4147-A177-3AD203B41FA5}">
                      <a16:colId xmlns:a16="http://schemas.microsoft.com/office/drawing/2014/main" val="3101562870"/>
                    </a:ext>
                  </a:extLst>
                </a:gridCol>
                <a:gridCol w="249762">
                  <a:extLst>
                    <a:ext uri="{9D8B030D-6E8A-4147-A177-3AD203B41FA5}">
                      <a16:colId xmlns:a16="http://schemas.microsoft.com/office/drawing/2014/main" val="1912611606"/>
                    </a:ext>
                  </a:extLst>
                </a:gridCol>
                <a:gridCol w="249762">
                  <a:extLst>
                    <a:ext uri="{9D8B030D-6E8A-4147-A177-3AD203B41FA5}">
                      <a16:colId xmlns:a16="http://schemas.microsoft.com/office/drawing/2014/main" val="48940425"/>
                    </a:ext>
                  </a:extLst>
                </a:gridCol>
                <a:gridCol w="249762">
                  <a:extLst>
                    <a:ext uri="{9D8B030D-6E8A-4147-A177-3AD203B41FA5}">
                      <a16:colId xmlns:a16="http://schemas.microsoft.com/office/drawing/2014/main" val="2593716102"/>
                    </a:ext>
                  </a:extLst>
                </a:gridCol>
                <a:gridCol w="249762">
                  <a:extLst>
                    <a:ext uri="{9D8B030D-6E8A-4147-A177-3AD203B41FA5}">
                      <a16:colId xmlns:a16="http://schemas.microsoft.com/office/drawing/2014/main" val="4285325783"/>
                    </a:ext>
                  </a:extLst>
                </a:gridCol>
                <a:gridCol w="249762">
                  <a:extLst>
                    <a:ext uri="{9D8B030D-6E8A-4147-A177-3AD203B41FA5}">
                      <a16:colId xmlns:a16="http://schemas.microsoft.com/office/drawing/2014/main" val="2392671815"/>
                    </a:ext>
                  </a:extLst>
                </a:gridCol>
              </a:tblGrid>
              <a:tr h="501275">
                <a:tc>
                  <a:txBody>
                    <a:bodyPr/>
                    <a:lstStyle/>
                    <a:p>
                      <a:pPr marL="73025" marR="73025" algn="ctr">
                        <a:lnSpc>
                          <a:spcPts val="1200"/>
                        </a:lnSpc>
                        <a:spcBef>
                          <a:spcPts val="0"/>
                        </a:spcBef>
                        <a:spcAft>
                          <a:spcPts val="0"/>
                        </a:spcAft>
                      </a:pPr>
                      <a:r>
                        <a:rPr lang="en-US" sz="1000" kern="100" dirty="0">
                          <a:effectLst/>
                        </a:rPr>
                        <a:t>Apr</a:t>
                      </a:r>
                      <a:endParaRPr lang="en-US" sz="1000" kern="100" dirty="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3025" marR="73025" algn="ctr">
                        <a:lnSpc>
                          <a:spcPts val="1200"/>
                        </a:lnSpc>
                        <a:spcBef>
                          <a:spcPts val="0"/>
                        </a:spcBef>
                        <a:spcAft>
                          <a:spcPts val="0"/>
                        </a:spcAft>
                      </a:pPr>
                      <a:r>
                        <a:rPr lang="en-US" sz="1000" kern="100">
                          <a:effectLst/>
                        </a:rPr>
                        <a:t>May</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3025" marR="73025" algn="ctr">
                        <a:lnSpc>
                          <a:spcPts val="1200"/>
                        </a:lnSpc>
                        <a:spcBef>
                          <a:spcPts val="0"/>
                        </a:spcBef>
                        <a:spcAft>
                          <a:spcPts val="0"/>
                        </a:spcAft>
                      </a:pPr>
                      <a:r>
                        <a:rPr lang="en-US" sz="1000" kern="100">
                          <a:effectLst/>
                        </a:rPr>
                        <a:t>June</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3025" marR="73025" algn="ctr">
                        <a:lnSpc>
                          <a:spcPts val="1200"/>
                        </a:lnSpc>
                        <a:spcBef>
                          <a:spcPts val="0"/>
                        </a:spcBef>
                        <a:spcAft>
                          <a:spcPts val="0"/>
                        </a:spcAft>
                      </a:pPr>
                      <a:r>
                        <a:rPr lang="en-US" sz="1000" kern="100">
                          <a:effectLst/>
                        </a:rPr>
                        <a:t>July</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3025" marR="73025" algn="ctr">
                        <a:lnSpc>
                          <a:spcPts val="1200"/>
                        </a:lnSpc>
                        <a:spcBef>
                          <a:spcPts val="0"/>
                        </a:spcBef>
                        <a:spcAft>
                          <a:spcPts val="0"/>
                        </a:spcAft>
                      </a:pPr>
                      <a:r>
                        <a:rPr lang="en-US" sz="1000" kern="100" dirty="0">
                          <a:effectLst/>
                        </a:rPr>
                        <a:t>Aug</a:t>
                      </a:r>
                      <a:endParaRPr lang="en-US" sz="1000" kern="100" dirty="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3025" marR="73025" algn="ctr">
                        <a:lnSpc>
                          <a:spcPts val="1200"/>
                        </a:lnSpc>
                        <a:spcBef>
                          <a:spcPts val="0"/>
                        </a:spcBef>
                        <a:spcAft>
                          <a:spcPts val="0"/>
                        </a:spcAft>
                      </a:pPr>
                      <a:r>
                        <a:rPr lang="en-US" sz="1000" kern="100">
                          <a:effectLst/>
                        </a:rPr>
                        <a:t>Sept</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3025" marR="73025" algn="ctr">
                        <a:lnSpc>
                          <a:spcPts val="1200"/>
                        </a:lnSpc>
                        <a:spcBef>
                          <a:spcPts val="0"/>
                        </a:spcBef>
                        <a:spcAft>
                          <a:spcPts val="0"/>
                        </a:spcAft>
                      </a:pPr>
                      <a:r>
                        <a:rPr lang="en-US" sz="1000" kern="100">
                          <a:effectLst/>
                        </a:rPr>
                        <a:t>Oct</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3025" marR="73025" algn="ctr">
                        <a:lnSpc>
                          <a:spcPts val="1200"/>
                        </a:lnSpc>
                        <a:spcBef>
                          <a:spcPts val="0"/>
                        </a:spcBef>
                        <a:spcAft>
                          <a:spcPts val="0"/>
                        </a:spcAft>
                      </a:pPr>
                      <a:r>
                        <a:rPr lang="en-US" sz="1000" kern="100">
                          <a:effectLst/>
                        </a:rPr>
                        <a:t>Nov</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3025" marR="73025" algn="ctr">
                        <a:lnSpc>
                          <a:spcPts val="1200"/>
                        </a:lnSpc>
                        <a:spcBef>
                          <a:spcPts val="0"/>
                        </a:spcBef>
                        <a:spcAft>
                          <a:spcPts val="0"/>
                        </a:spcAft>
                      </a:pPr>
                      <a:r>
                        <a:rPr lang="en-US" sz="1000" kern="100" dirty="0">
                          <a:effectLst/>
                        </a:rPr>
                        <a:t>Dec</a:t>
                      </a:r>
                      <a:endParaRPr lang="en-US" sz="1000" kern="100" dirty="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lnR w="12700" cap="flat" cmpd="sng" algn="ctr">
                      <a:solidFill>
                        <a:schemeClr val="tx1"/>
                      </a:solidFill>
                      <a:prstDash val="solid"/>
                      <a:round/>
                      <a:headEnd type="none" w="med" len="med"/>
                      <a:tailEnd type="none" w="med" len="med"/>
                    </a:lnR>
                  </a:tcPr>
                </a:tc>
                <a:tc>
                  <a:txBody>
                    <a:bodyPr/>
                    <a:lstStyle/>
                    <a:p>
                      <a:pPr marL="73025" marR="73025" algn="ctr">
                        <a:lnSpc>
                          <a:spcPts val="1200"/>
                        </a:lnSpc>
                        <a:spcBef>
                          <a:spcPts val="0"/>
                        </a:spcBef>
                        <a:spcAft>
                          <a:spcPts val="0"/>
                        </a:spcAft>
                      </a:pPr>
                      <a:r>
                        <a:rPr lang="en-US" sz="1000" kern="100" dirty="0">
                          <a:effectLst/>
                        </a:rPr>
                        <a:t>Jan</a:t>
                      </a:r>
                      <a:endParaRPr lang="en-US" sz="1000" kern="100" dirty="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lnL w="12700" cap="flat" cmpd="sng" algn="ctr">
                      <a:solidFill>
                        <a:schemeClr val="tx1"/>
                      </a:solidFill>
                      <a:prstDash val="solid"/>
                      <a:round/>
                      <a:headEnd type="none" w="med" len="med"/>
                      <a:tailEnd type="none" w="med" len="med"/>
                    </a:lnL>
                  </a:tcPr>
                </a:tc>
                <a:tc>
                  <a:txBody>
                    <a:bodyPr/>
                    <a:lstStyle/>
                    <a:p>
                      <a:pPr marL="73025" marR="73025" algn="ctr">
                        <a:lnSpc>
                          <a:spcPts val="1200"/>
                        </a:lnSpc>
                        <a:spcBef>
                          <a:spcPts val="0"/>
                        </a:spcBef>
                        <a:spcAft>
                          <a:spcPts val="0"/>
                        </a:spcAft>
                      </a:pPr>
                      <a:r>
                        <a:rPr lang="en-US" sz="1000" kern="100">
                          <a:effectLst/>
                        </a:rPr>
                        <a:t>Feb</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3025" marR="73025" algn="ctr">
                        <a:lnSpc>
                          <a:spcPts val="1200"/>
                        </a:lnSpc>
                        <a:spcBef>
                          <a:spcPts val="0"/>
                        </a:spcBef>
                        <a:spcAft>
                          <a:spcPts val="0"/>
                        </a:spcAft>
                      </a:pPr>
                      <a:r>
                        <a:rPr lang="en-US" sz="1000" kern="100">
                          <a:effectLst/>
                        </a:rPr>
                        <a:t>Mar</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3025" marR="73025" algn="ctr">
                        <a:lnSpc>
                          <a:spcPts val="1200"/>
                        </a:lnSpc>
                        <a:spcBef>
                          <a:spcPts val="0"/>
                        </a:spcBef>
                        <a:spcAft>
                          <a:spcPts val="0"/>
                        </a:spcAft>
                      </a:pPr>
                      <a:r>
                        <a:rPr lang="en-US" sz="1000" kern="100">
                          <a:effectLst/>
                        </a:rPr>
                        <a:t>Apr</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3025" marR="73025" algn="ctr">
                        <a:lnSpc>
                          <a:spcPts val="1200"/>
                        </a:lnSpc>
                        <a:spcBef>
                          <a:spcPts val="0"/>
                        </a:spcBef>
                        <a:spcAft>
                          <a:spcPts val="0"/>
                        </a:spcAft>
                      </a:pPr>
                      <a:r>
                        <a:rPr lang="en-US" sz="1000" kern="100">
                          <a:effectLst/>
                        </a:rPr>
                        <a:t>May</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3025" marR="73025" algn="ctr">
                        <a:lnSpc>
                          <a:spcPts val="1200"/>
                        </a:lnSpc>
                        <a:spcBef>
                          <a:spcPts val="0"/>
                        </a:spcBef>
                        <a:spcAft>
                          <a:spcPts val="0"/>
                        </a:spcAft>
                      </a:pPr>
                      <a:r>
                        <a:rPr lang="en-US" sz="1000" kern="100">
                          <a:effectLst/>
                        </a:rPr>
                        <a:t>Jun</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3025" marR="73025" algn="ctr">
                        <a:lnSpc>
                          <a:spcPts val="1200"/>
                        </a:lnSpc>
                        <a:spcBef>
                          <a:spcPts val="0"/>
                        </a:spcBef>
                        <a:spcAft>
                          <a:spcPts val="0"/>
                        </a:spcAft>
                      </a:pPr>
                      <a:r>
                        <a:rPr lang="en-US" sz="1000" kern="100">
                          <a:effectLst/>
                        </a:rPr>
                        <a:t>Jul</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3025" marR="73025" algn="ctr">
                        <a:lnSpc>
                          <a:spcPts val="1200"/>
                        </a:lnSpc>
                        <a:spcBef>
                          <a:spcPts val="0"/>
                        </a:spcBef>
                        <a:spcAft>
                          <a:spcPts val="0"/>
                        </a:spcAft>
                      </a:pPr>
                      <a:r>
                        <a:rPr lang="en-US" sz="1000" kern="100">
                          <a:effectLst/>
                        </a:rPr>
                        <a:t>Aug</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3025" marR="73025" algn="ctr">
                        <a:lnSpc>
                          <a:spcPts val="1200"/>
                        </a:lnSpc>
                        <a:spcBef>
                          <a:spcPts val="0"/>
                        </a:spcBef>
                        <a:spcAft>
                          <a:spcPts val="0"/>
                        </a:spcAft>
                      </a:pPr>
                      <a:r>
                        <a:rPr lang="en-US" sz="1000" kern="100">
                          <a:effectLst/>
                        </a:rPr>
                        <a:t>Sept</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3025" marR="73025" algn="ctr">
                        <a:lnSpc>
                          <a:spcPts val="1200"/>
                        </a:lnSpc>
                        <a:spcBef>
                          <a:spcPts val="0"/>
                        </a:spcBef>
                        <a:spcAft>
                          <a:spcPts val="0"/>
                        </a:spcAft>
                      </a:pPr>
                      <a:r>
                        <a:rPr lang="en-US" sz="1000" kern="100">
                          <a:effectLst/>
                        </a:rPr>
                        <a:t>Oct</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3025" marR="73025" algn="ctr">
                        <a:lnSpc>
                          <a:spcPts val="1200"/>
                        </a:lnSpc>
                        <a:spcBef>
                          <a:spcPts val="0"/>
                        </a:spcBef>
                        <a:spcAft>
                          <a:spcPts val="0"/>
                        </a:spcAft>
                      </a:pPr>
                      <a:r>
                        <a:rPr lang="en-US" sz="1000" kern="100" dirty="0">
                          <a:effectLst/>
                        </a:rPr>
                        <a:t>Nov</a:t>
                      </a:r>
                      <a:endParaRPr lang="en-US" sz="1000" kern="100" dirty="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3025" marR="73025" algn="ctr">
                        <a:lnSpc>
                          <a:spcPts val="1200"/>
                        </a:lnSpc>
                        <a:spcBef>
                          <a:spcPts val="0"/>
                        </a:spcBef>
                        <a:spcAft>
                          <a:spcPts val="0"/>
                        </a:spcAft>
                      </a:pPr>
                      <a:r>
                        <a:rPr lang="en-US" sz="1000" kern="100">
                          <a:effectLst/>
                        </a:rPr>
                        <a:t>Dec</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lnR w="12700" cap="flat" cmpd="sng" algn="ctr">
                      <a:solidFill>
                        <a:schemeClr val="tx1"/>
                      </a:solidFill>
                      <a:prstDash val="solid"/>
                      <a:round/>
                      <a:headEnd type="none" w="med" len="med"/>
                      <a:tailEnd type="none" w="med" len="med"/>
                    </a:lnR>
                  </a:tcPr>
                </a:tc>
                <a:tc>
                  <a:txBody>
                    <a:bodyPr/>
                    <a:lstStyle/>
                    <a:p>
                      <a:pPr marL="73025" marR="73025" algn="ctr">
                        <a:lnSpc>
                          <a:spcPts val="1200"/>
                        </a:lnSpc>
                        <a:spcBef>
                          <a:spcPts val="0"/>
                        </a:spcBef>
                        <a:spcAft>
                          <a:spcPts val="0"/>
                        </a:spcAft>
                      </a:pPr>
                      <a:r>
                        <a:rPr lang="en-US" sz="1000" kern="100" dirty="0">
                          <a:effectLst/>
                        </a:rPr>
                        <a:t>Jan</a:t>
                      </a:r>
                      <a:endParaRPr lang="en-US" sz="1000" kern="100" dirty="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lnL w="12700" cap="flat" cmpd="sng" algn="ctr">
                      <a:solidFill>
                        <a:schemeClr val="tx1"/>
                      </a:solidFill>
                      <a:prstDash val="solid"/>
                      <a:round/>
                      <a:headEnd type="none" w="med" len="med"/>
                      <a:tailEnd type="none" w="med" len="med"/>
                    </a:lnL>
                  </a:tcPr>
                </a:tc>
                <a:tc>
                  <a:txBody>
                    <a:bodyPr/>
                    <a:lstStyle/>
                    <a:p>
                      <a:pPr marL="73025" marR="73025" algn="ctr">
                        <a:lnSpc>
                          <a:spcPts val="1200"/>
                        </a:lnSpc>
                        <a:spcBef>
                          <a:spcPts val="0"/>
                        </a:spcBef>
                        <a:spcAft>
                          <a:spcPts val="0"/>
                        </a:spcAft>
                      </a:pPr>
                      <a:r>
                        <a:rPr lang="en-US" sz="1000" kern="100">
                          <a:effectLst/>
                        </a:rPr>
                        <a:t>Feb</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3025" marR="73025" algn="ctr">
                        <a:lnSpc>
                          <a:spcPts val="1200"/>
                        </a:lnSpc>
                        <a:spcBef>
                          <a:spcPts val="0"/>
                        </a:spcBef>
                        <a:spcAft>
                          <a:spcPts val="0"/>
                        </a:spcAft>
                      </a:pPr>
                      <a:r>
                        <a:rPr lang="en-US" sz="1000" kern="100">
                          <a:effectLst/>
                        </a:rPr>
                        <a:t>Mar</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3025" marR="73025" algn="ctr">
                        <a:lnSpc>
                          <a:spcPts val="1200"/>
                        </a:lnSpc>
                        <a:spcBef>
                          <a:spcPts val="0"/>
                        </a:spcBef>
                        <a:spcAft>
                          <a:spcPts val="0"/>
                        </a:spcAft>
                      </a:pPr>
                      <a:r>
                        <a:rPr lang="en-US" sz="1000" kern="100">
                          <a:effectLst/>
                        </a:rPr>
                        <a:t>Apr</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3025" marR="73025" algn="ctr">
                        <a:lnSpc>
                          <a:spcPts val="1200"/>
                        </a:lnSpc>
                        <a:spcBef>
                          <a:spcPts val="0"/>
                        </a:spcBef>
                        <a:spcAft>
                          <a:spcPts val="0"/>
                        </a:spcAft>
                      </a:pPr>
                      <a:r>
                        <a:rPr lang="en-US" sz="1000" kern="100" dirty="0">
                          <a:effectLst/>
                        </a:rPr>
                        <a:t>May</a:t>
                      </a:r>
                      <a:endParaRPr lang="en-US" sz="1000" kern="100" dirty="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3025" marR="73025" algn="ctr">
                        <a:lnSpc>
                          <a:spcPts val="1200"/>
                        </a:lnSpc>
                        <a:spcBef>
                          <a:spcPts val="0"/>
                        </a:spcBef>
                        <a:spcAft>
                          <a:spcPts val="0"/>
                        </a:spcAft>
                      </a:pPr>
                      <a:r>
                        <a:rPr lang="en-US" sz="1000" kern="100">
                          <a:effectLst/>
                        </a:rPr>
                        <a:t>Jun</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3025" marR="73025" algn="ctr">
                        <a:lnSpc>
                          <a:spcPts val="1200"/>
                        </a:lnSpc>
                        <a:spcBef>
                          <a:spcPts val="0"/>
                        </a:spcBef>
                        <a:spcAft>
                          <a:spcPts val="0"/>
                        </a:spcAft>
                      </a:pPr>
                      <a:r>
                        <a:rPr lang="en-US" sz="1000" kern="100">
                          <a:effectLst/>
                        </a:rPr>
                        <a:t>Jul</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3025" marR="73025" algn="ctr">
                        <a:lnSpc>
                          <a:spcPts val="1200"/>
                        </a:lnSpc>
                        <a:spcBef>
                          <a:spcPts val="0"/>
                        </a:spcBef>
                        <a:spcAft>
                          <a:spcPts val="0"/>
                        </a:spcAft>
                      </a:pPr>
                      <a:r>
                        <a:rPr lang="en-US" sz="1000" kern="100">
                          <a:effectLst/>
                        </a:rPr>
                        <a:t>Aug</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3025" marR="73025" algn="ctr">
                        <a:lnSpc>
                          <a:spcPts val="1200"/>
                        </a:lnSpc>
                        <a:spcBef>
                          <a:spcPts val="0"/>
                        </a:spcBef>
                        <a:spcAft>
                          <a:spcPts val="0"/>
                        </a:spcAft>
                      </a:pPr>
                      <a:r>
                        <a:rPr lang="en-US" sz="1000" kern="100">
                          <a:effectLst/>
                        </a:rPr>
                        <a:t>Sept</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3025" marR="73025" algn="ctr">
                        <a:lnSpc>
                          <a:spcPts val="1200"/>
                        </a:lnSpc>
                        <a:spcBef>
                          <a:spcPts val="0"/>
                        </a:spcBef>
                        <a:spcAft>
                          <a:spcPts val="0"/>
                        </a:spcAft>
                      </a:pPr>
                      <a:r>
                        <a:rPr lang="en-US" sz="1000" kern="100">
                          <a:effectLst/>
                        </a:rPr>
                        <a:t>Oct</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3025" marR="73025" algn="ctr">
                        <a:lnSpc>
                          <a:spcPts val="1200"/>
                        </a:lnSpc>
                        <a:spcBef>
                          <a:spcPts val="0"/>
                        </a:spcBef>
                        <a:spcAft>
                          <a:spcPts val="0"/>
                        </a:spcAft>
                      </a:pPr>
                      <a:r>
                        <a:rPr lang="en-US" sz="1000" kern="100">
                          <a:effectLst/>
                        </a:rPr>
                        <a:t>Nov</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3025" marR="73025" algn="ctr">
                        <a:lnSpc>
                          <a:spcPts val="1200"/>
                        </a:lnSpc>
                        <a:spcBef>
                          <a:spcPts val="0"/>
                        </a:spcBef>
                        <a:spcAft>
                          <a:spcPts val="0"/>
                        </a:spcAft>
                      </a:pPr>
                      <a:r>
                        <a:rPr lang="en-US" sz="1000" kern="100">
                          <a:effectLst/>
                        </a:rPr>
                        <a:t>Dec</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lnR w="12700" cap="flat" cmpd="sng" algn="ctr">
                      <a:solidFill>
                        <a:schemeClr val="tx1"/>
                      </a:solidFill>
                      <a:prstDash val="solid"/>
                      <a:round/>
                      <a:headEnd type="none" w="med" len="med"/>
                      <a:tailEnd type="none" w="med" len="med"/>
                    </a:lnR>
                  </a:tcPr>
                </a:tc>
                <a:tc>
                  <a:txBody>
                    <a:bodyPr/>
                    <a:lstStyle/>
                    <a:p>
                      <a:pPr marL="71755" marR="71755" algn="ctr">
                        <a:lnSpc>
                          <a:spcPct val="107000"/>
                        </a:lnSpc>
                        <a:spcBef>
                          <a:spcPts val="0"/>
                        </a:spcBef>
                        <a:spcAft>
                          <a:spcPts val="0"/>
                        </a:spcAft>
                      </a:pPr>
                      <a:r>
                        <a:rPr lang="en-US" sz="1000" kern="100" dirty="0">
                          <a:effectLst/>
                        </a:rPr>
                        <a:t>Jan</a:t>
                      </a:r>
                      <a:endParaRPr lang="en-US" sz="1000" kern="100" dirty="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lnL w="12700" cap="flat" cmpd="sng" algn="ctr">
                      <a:solidFill>
                        <a:schemeClr val="tx1"/>
                      </a:solidFill>
                      <a:prstDash val="solid"/>
                      <a:round/>
                      <a:headEnd type="none" w="med" len="med"/>
                      <a:tailEnd type="none" w="med" len="med"/>
                    </a:lnL>
                  </a:tcPr>
                </a:tc>
                <a:tc>
                  <a:txBody>
                    <a:bodyPr/>
                    <a:lstStyle/>
                    <a:p>
                      <a:pPr marL="71755" marR="71755" algn="ctr">
                        <a:lnSpc>
                          <a:spcPct val="107000"/>
                        </a:lnSpc>
                        <a:spcBef>
                          <a:spcPts val="0"/>
                        </a:spcBef>
                        <a:spcAft>
                          <a:spcPts val="0"/>
                        </a:spcAft>
                      </a:pPr>
                      <a:r>
                        <a:rPr lang="en-US" sz="1000" kern="100">
                          <a:effectLst/>
                        </a:rPr>
                        <a:t>Feb</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1755" marR="71755" algn="ctr">
                        <a:lnSpc>
                          <a:spcPct val="107000"/>
                        </a:lnSpc>
                        <a:spcBef>
                          <a:spcPts val="0"/>
                        </a:spcBef>
                        <a:spcAft>
                          <a:spcPts val="0"/>
                        </a:spcAft>
                      </a:pPr>
                      <a:r>
                        <a:rPr lang="en-US" sz="1000" kern="100">
                          <a:effectLst/>
                        </a:rPr>
                        <a:t>Mar</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1755" marR="71755" algn="ctr">
                        <a:lnSpc>
                          <a:spcPct val="107000"/>
                        </a:lnSpc>
                        <a:spcBef>
                          <a:spcPts val="0"/>
                        </a:spcBef>
                        <a:spcAft>
                          <a:spcPts val="0"/>
                        </a:spcAft>
                      </a:pPr>
                      <a:r>
                        <a:rPr lang="en-US" sz="1000" kern="100">
                          <a:effectLst/>
                        </a:rPr>
                        <a:t>Apr</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1755" marR="71755" algn="ctr">
                        <a:lnSpc>
                          <a:spcPct val="107000"/>
                        </a:lnSpc>
                        <a:spcBef>
                          <a:spcPts val="0"/>
                        </a:spcBef>
                        <a:spcAft>
                          <a:spcPts val="0"/>
                        </a:spcAft>
                      </a:pPr>
                      <a:r>
                        <a:rPr lang="en-US" sz="1000" kern="100">
                          <a:effectLst/>
                        </a:rPr>
                        <a:t>May</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1755" marR="71755" algn="ctr">
                        <a:lnSpc>
                          <a:spcPct val="107000"/>
                        </a:lnSpc>
                        <a:spcBef>
                          <a:spcPts val="0"/>
                        </a:spcBef>
                        <a:spcAft>
                          <a:spcPts val="0"/>
                        </a:spcAft>
                      </a:pPr>
                      <a:r>
                        <a:rPr lang="en-US" sz="1000" kern="100">
                          <a:effectLst/>
                        </a:rPr>
                        <a:t>Jun</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1755" marR="71755" algn="ctr">
                        <a:lnSpc>
                          <a:spcPct val="107000"/>
                        </a:lnSpc>
                        <a:spcBef>
                          <a:spcPts val="0"/>
                        </a:spcBef>
                        <a:spcAft>
                          <a:spcPts val="0"/>
                        </a:spcAft>
                      </a:pPr>
                      <a:r>
                        <a:rPr lang="en-US" sz="1000" kern="100">
                          <a:effectLst/>
                        </a:rPr>
                        <a:t>Jul</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1755" marR="71755" algn="ctr">
                        <a:lnSpc>
                          <a:spcPct val="107000"/>
                        </a:lnSpc>
                        <a:spcBef>
                          <a:spcPts val="0"/>
                        </a:spcBef>
                        <a:spcAft>
                          <a:spcPts val="0"/>
                        </a:spcAft>
                      </a:pPr>
                      <a:r>
                        <a:rPr lang="en-US" sz="1000" kern="100">
                          <a:effectLst/>
                        </a:rPr>
                        <a:t>Aug</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1755" marR="71755" algn="ctr">
                        <a:lnSpc>
                          <a:spcPct val="107000"/>
                        </a:lnSpc>
                        <a:spcBef>
                          <a:spcPts val="0"/>
                        </a:spcBef>
                        <a:spcAft>
                          <a:spcPts val="0"/>
                        </a:spcAft>
                      </a:pPr>
                      <a:r>
                        <a:rPr lang="en-US" sz="1000" kern="100">
                          <a:effectLst/>
                        </a:rPr>
                        <a:t>Sept</a:t>
                      </a:r>
                      <a:endParaRPr lang="en-US" sz="1000" kern="10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tc>
                  <a:txBody>
                    <a:bodyPr/>
                    <a:lstStyle/>
                    <a:p>
                      <a:pPr marL="71755" marR="71755" algn="ctr">
                        <a:lnSpc>
                          <a:spcPct val="107000"/>
                        </a:lnSpc>
                        <a:spcBef>
                          <a:spcPts val="0"/>
                        </a:spcBef>
                        <a:spcAft>
                          <a:spcPts val="0"/>
                        </a:spcAft>
                      </a:pPr>
                      <a:r>
                        <a:rPr lang="en-US" sz="1000" kern="100" dirty="0">
                          <a:effectLst/>
                        </a:rPr>
                        <a:t>Oct</a:t>
                      </a:r>
                      <a:endParaRPr lang="en-US" sz="1000" kern="100" dirty="0">
                        <a:effectLst/>
                        <a:latin typeface="Calibri" panose="020F0502020204030204" pitchFamily="34" charset="0"/>
                        <a:ea typeface="Calibri" panose="020F0502020204030204" pitchFamily="34" charset="0"/>
                        <a:cs typeface="Mangal" panose="02040503050203030202" pitchFamily="18" charset="0"/>
                      </a:endParaRPr>
                    </a:p>
                  </a:txBody>
                  <a:tcPr marL="47042" marR="47042" marT="0" marB="0" vert="vert270" anchor="ctr"/>
                </a:tc>
                <a:extLst>
                  <a:ext uri="{0D108BD9-81ED-4DB2-BD59-A6C34878D82A}">
                    <a16:rowId xmlns:a16="http://schemas.microsoft.com/office/drawing/2014/main" val="3921361660"/>
                  </a:ext>
                </a:extLst>
              </a:tr>
            </a:tbl>
          </a:graphicData>
        </a:graphic>
      </p:graphicFrame>
      <p:sp>
        <p:nvSpPr>
          <p:cNvPr id="15" name="TextBox 14">
            <a:extLst>
              <a:ext uri="{FF2B5EF4-FFF2-40B4-BE49-F238E27FC236}">
                <a16:creationId xmlns:a16="http://schemas.microsoft.com/office/drawing/2014/main" id="{3EF709A1-640E-4829-DA03-9D939DF68586}"/>
              </a:ext>
            </a:extLst>
          </p:cNvPr>
          <p:cNvSpPr txBox="1"/>
          <p:nvPr/>
        </p:nvSpPr>
        <p:spPr>
          <a:xfrm>
            <a:off x="2351228" y="936235"/>
            <a:ext cx="857059" cy="369332"/>
          </a:xfrm>
          <a:prstGeom prst="rect">
            <a:avLst/>
          </a:prstGeom>
          <a:noFill/>
        </p:spPr>
        <p:txBody>
          <a:bodyPr wrap="square" rtlCol="0">
            <a:spAutoFit/>
          </a:bodyPr>
          <a:lstStyle/>
          <a:p>
            <a:r>
              <a:rPr lang="en-US" dirty="0"/>
              <a:t>2020</a:t>
            </a:r>
          </a:p>
        </p:txBody>
      </p:sp>
      <p:sp>
        <p:nvSpPr>
          <p:cNvPr id="16" name="TextBox 15">
            <a:extLst>
              <a:ext uri="{FF2B5EF4-FFF2-40B4-BE49-F238E27FC236}">
                <a16:creationId xmlns:a16="http://schemas.microsoft.com/office/drawing/2014/main" id="{61ADB42A-BCAD-4C12-169D-0E8615AE8728}"/>
              </a:ext>
            </a:extLst>
          </p:cNvPr>
          <p:cNvSpPr txBox="1"/>
          <p:nvPr/>
        </p:nvSpPr>
        <p:spPr>
          <a:xfrm>
            <a:off x="4694186" y="926907"/>
            <a:ext cx="857059" cy="369332"/>
          </a:xfrm>
          <a:prstGeom prst="rect">
            <a:avLst/>
          </a:prstGeom>
          <a:noFill/>
        </p:spPr>
        <p:txBody>
          <a:bodyPr wrap="square" rtlCol="0">
            <a:spAutoFit/>
          </a:bodyPr>
          <a:lstStyle/>
          <a:p>
            <a:r>
              <a:rPr lang="en-US" dirty="0"/>
              <a:t>2021</a:t>
            </a:r>
          </a:p>
        </p:txBody>
      </p:sp>
      <p:sp>
        <p:nvSpPr>
          <p:cNvPr id="17" name="TextBox 16">
            <a:extLst>
              <a:ext uri="{FF2B5EF4-FFF2-40B4-BE49-F238E27FC236}">
                <a16:creationId xmlns:a16="http://schemas.microsoft.com/office/drawing/2014/main" id="{E24D2483-E837-E334-9351-6F92DCAFCED9}"/>
              </a:ext>
            </a:extLst>
          </p:cNvPr>
          <p:cNvSpPr txBox="1"/>
          <p:nvPr/>
        </p:nvSpPr>
        <p:spPr>
          <a:xfrm>
            <a:off x="7370711" y="926907"/>
            <a:ext cx="857059" cy="369332"/>
          </a:xfrm>
          <a:prstGeom prst="rect">
            <a:avLst/>
          </a:prstGeom>
          <a:noFill/>
        </p:spPr>
        <p:txBody>
          <a:bodyPr wrap="square" rtlCol="0">
            <a:spAutoFit/>
          </a:bodyPr>
          <a:lstStyle/>
          <a:p>
            <a:r>
              <a:rPr lang="en-US" dirty="0"/>
              <a:t>2022</a:t>
            </a:r>
          </a:p>
        </p:txBody>
      </p:sp>
      <p:sp>
        <p:nvSpPr>
          <p:cNvPr id="18" name="TextBox 17">
            <a:extLst>
              <a:ext uri="{FF2B5EF4-FFF2-40B4-BE49-F238E27FC236}">
                <a16:creationId xmlns:a16="http://schemas.microsoft.com/office/drawing/2014/main" id="{68A0A9EA-3697-76C7-D55B-3B77C6D413B0}"/>
              </a:ext>
            </a:extLst>
          </p:cNvPr>
          <p:cNvSpPr txBox="1"/>
          <p:nvPr/>
        </p:nvSpPr>
        <p:spPr>
          <a:xfrm>
            <a:off x="10047236" y="910000"/>
            <a:ext cx="857059" cy="369332"/>
          </a:xfrm>
          <a:prstGeom prst="rect">
            <a:avLst/>
          </a:prstGeom>
          <a:noFill/>
        </p:spPr>
        <p:txBody>
          <a:bodyPr wrap="square" rtlCol="0">
            <a:spAutoFit/>
          </a:bodyPr>
          <a:lstStyle/>
          <a:p>
            <a:r>
              <a:rPr lang="en-US" dirty="0"/>
              <a:t>2023</a:t>
            </a:r>
          </a:p>
        </p:txBody>
      </p:sp>
      <p:sp>
        <p:nvSpPr>
          <p:cNvPr id="20" name="Rectangle 19">
            <a:extLst>
              <a:ext uri="{FF2B5EF4-FFF2-40B4-BE49-F238E27FC236}">
                <a16:creationId xmlns:a16="http://schemas.microsoft.com/office/drawing/2014/main" id="{B139BCE8-68EB-2B69-99A7-2B7FB356CFD0}"/>
              </a:ext>
            </a:extLst>
          </p:cNvPr>
          <p:cNvSpPr/>
          <p:nvPr/>
        </p:nvSpPr>
        <p:spPr>
          <a:xfrm>
            <a:off x="4744869" y="2064280"/>
            <a:ext cx="1008231" cy="5012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Corn</a:t>
            </a:r>
          </a:p>
        </p:txBody>
      </p:sp>
      <p:sp>
        <p:nvSpPr>
          <p:cNvPr id="21" name="Rectangle 20">
            <a:extLst>
              <a:ext uri="{FF2B5EF4-FFF2-40B4-BE49-F238E27FC236}">
                <a16:creationId xmlns:a16="http://schemas.microsoft.com/office/drawing/2014/main" id="{5D53159A-DE00-A25C-8BCA-AF5183E26B09}"/>
              </a:ext>
            </a:extLst>
          </p:cNvPr>
          <p:cNvSpPr/>
          <p:nvPr/>
        </p:nvSpPr>
        <p:spPr>
          <a:xfrm>
            <a:off x="4744869" y="2958351"/>
            <a:ext cx="1008231" cy="5618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Corn</a:t>
            </a:r>
          </a:p>
        </p:txBody>
      </p:sp>
      <p:sp>
        <p:nvSpPr>
          <p:cNvPr id="22" name="Rectangle 21">
            <a:extLst>
              <a:ext uri="{FF2B5EF4-FFF2-40B4-BE49-F238E27FC236}">
                <a16:creationId xmlns:a16="http://schemas.microsoft.com/office/drawing/2014/main" id="{A72700F3-CB3B-63A5-EBB6-5409622D05AB}"/>
              </a:ext>
            </a:extLst>
          </p:cNvPr>
          <p:cNvSpPr/>
          <p:nvPr/>
        </p:nvSpPr>
        <p:spPr>
          <a:xfrm>
            <a:off x="4744868" y="4016100"/>
            <a:ext cx="1008231" cy="5437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Corn</a:t>
            </a:r>
          </a:p>
        </p:txBody>
      </p:sp>
      <p:sp>
        <p:nvSpPr>
          <p:cNvPr id="29" name="Rectangle 28">
            <a:extLst>
              <a:ext uri="{FF2B5EF4-FFF2-40B4-BE49-F238E27FC236}">
                <a16:creationId xmlns:a16="http://schemas.microsoft.com/office/drawing/2014/main" id="{D1C720E5-4B41-7ED9-4702-FFF19E5BD692}"/>
              </a:ext>
            </a:extLst>
          </p:cNvPr>
          <p:cNvSpPr/>
          <p:nvPr/>
        </p:nvSpPr>
        <p:spPr>
          <a:xfrm>
            <a:off x="5803783" y="2064280"/>
            <a:ext cx="1482842" cy="501274"/>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Cereal rye</a:t>
            </a:r>
          </a:p>
        </p:txBody>
      </p:sp>
      <p:sp>
        <p:nvSpPr>
          <p:cNvPr id="33" name="Rectangle 32">
            <a:extLst>
              <a:ext uri="{FF2B5EF4-FFF2-40B4-BE49-F238E27FC236}">
                <a16:creationId xmlns:a16="http://schemas.microsoft.com/office/drawing/2014/main" id="{87EA331D-99EB-7653-9727-73A8EBE6BC2C}"/>
              </a:ext>
            </a:extLst>
          </p:cNvPr>
          <p:cNvSpPr/>
          <p:nvPr/>
        </p:nvSpPr>
        <p:spPr>
          <a:xfrm>
            <a:off x="5849134" y="2968040"/>
            <a:ext cx="1675616" cy="543764"/>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Cereal rye + Crimson clover</a:t>
            </a:r>
          </a:p>
        </p:txBody>
      </p:sp>
      <p:sp>
        <p:nvSpPr>
          <p:cNvPr id="34" name="Rectangle 33">
            <a:extLst>
              <a:ext uri="{FF2B5EF4-FFF2-40B4-BE49-F238E27FC236}">
                <a16:creationId xmlns:a16="http://schemas.microsoft.com/office/drawing/2014/main" id="{F42B8BC9-2F5F-17AF-C550-6DD4253EF729}"/>
              </a:ext>
            </a:extLst>
          </p:cNvPr>
          <p:cNvSpPr/>
          <p:nvPr/>
        </p:nvSpPr>
        <p:spPr>
          <a:xfrm>
            <a:off x="5838286" y="4016100"/>
            <a:ext cx="1686463" cy="543764"/>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Cereal rye + Crimson clover + Radish</a:t>
            </a:r>
          </a:p>
        </p:txBody>
      </p:sp>
      <p:sp>
        <p:nvSpPr>
          <p:cNvPr id="35" name="Rectangle 34">
            <a:extLst>
              <a:ext uri="{FF2B5EF4-FFF2-40B4-BE49-F238E27FC236}">
                <a16:creationId xmlns:a16="http://schemas.microsoft.com/office/drawing/2014/main" id="{64CDA3A1-E683-D510-8E2B-315D3B5400CC}"/>
              </a:ext>
            </a:extLst>
          </p:cNvPr>
          <p:cNvSpPr/>
          <p:nvPr/>
        </p:nvSpPr>
        <p:spPr>
          <a:xfrm>
            <a:off x="7370711" y="2064280"/>
            <a:ext cx="1239889" cy="5012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Soybean (76 cm rows)</a:t>
            </a:r>
          </a:p>
        </p:txBody>
      </p:sp>
      <p:sp>
        <p:nvSpPr>
          <p:cNvPr id="36" name="Rectangle 35">
            <a:extLst>
              <a:ext uri="{FF2B5EF4-FFF2-40B4-BE49-F238E27FC236}">
                <a16:creationId xmlns:a16="http://schemas.microsoft.com/office/drawing/2014/main" id="{E53EC20D-DE67-BEBE-63DC-1D3D91E5C2F5}"/>
              </a:ext>
            </a:extLst>
          </p:cNvPr>
          <p:cNvSpPr/>
          <p:nvPr/>
        </p:nvSpPr>
        <p:spPr>
          <a:xfrm>
            <a:off x="7574489" y="2958350"/>
            <a:ext cx="1112312" cy="5618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Soybean (76 cm rows)</a:t>
            </a:r>
          </a:p>
        </p:txBody>
      </p:sp>
      <p:sp>
        <p:nvSpPr>
          <p:cNvPr id="37" name="Rectangle 36">
            <a:extLst>
              <a:ext uri="{FF2B5EF4-FFF2-40B4-BE49-F238E27FC236}">
                <a16:creationId xmlns:a16="http://schemas.microsoft.com/office/drawing/2014/main" id="{BF4E5086-DD3D-D56F-404E-4EF23B67BC9C}"/>
              </a:ext>
            </a:extLst>
          </p:cNvPr>
          <p:cNvSpPr/>
          <p:nvPr/>
        </p:nvSpPr>
        <p:spPr>
          <a:xfrm>
            <a:off x="7574490" y="4016100"/>
            <a:ext cx="1112312" cy="5618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Soybean (19 cm rows)</a:t>
            </a:r>
          </a:p>
        </p:txBody>
      </p:sp>
      <p:sp>
        <p:nvSpPr>
          <p:cNvPr id="38" name="Rectangle 37">
            <a:extLst>
              <a:ext uri="{FF2B5EF4-FFF2-40B4-BE49-F238E27FC236}">
                <a16:creationId xmlns:a16="http://schemas.microsoft.com/office/drawing/2014/main" id="{69ACC1DD-1B94-12D2-956C-23DFC2E95754}"/>
              </a:ext>
            </a:extLst>
          </p:cNvPr>
          <p:cNvSpPr/>
          <p:nvPr/>
        </p:nvSpPr>
        <p:spPr>
          <a:xfrm>
            <a:off x="8686801" y="2057916"/>
            <a:ext cx="1750770" cy="507638"/>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Hairy vetch + Cereal Rye</a:t>
            </a:r>
          </a:p>
        </p:txBody>
      </p:sp>
      <p:sp>
        <p:nvSpPr>
          <p:cNvPr id="39" name="Rectangle 38">
            <a:extLst>
              <a:ext uri="{FF2B5EF4-FFF2-40B4-BE49-F238E27FC236}">
                <a16:creationId xmlns:a16="http://schemas.microsoft.com/office/drawing/2014/main" id="{4D8F214B-43A7-6150-0C55-7FECFDC761C8}"/>
              </a:ext>
            </a:extLst>
          </p:cNvPr>
          <p:cNvSpPr/>
          <p:nvPr/>
        </p:nvSpPr>
        <p:spPr>
          <a:xfrm>
            <a:off x="8742311" y="2962276"/>
            <a:ext cx="1695260" cy="557962"/>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Hairy vetch + Cereal Rye</a:t>
            </a:r>
          </a:p>
        </p:txBody>
      </p:sp>
      <p:sp>
        <p:nvSpPr>
          <p:cNvPr id="40" name="Rectangle 39">
            <a:extLst>
              <a:ext uri="{FF2B5EF4-FFF2-40B4-BE49-F238E27FC236}">
                <a16:creationId xmlns:a16="http://schemas.microsoft.com/office/drawing/2014/main" id="{178BD406-8454-C50C-B840-5DDA70FCEF3D}"/>
              </a:ext>
            </a:extLst>
          </p:cNvPr>
          <p:cNvSpPr/>
          <p:nvPr/>
        </p:nvSpPr>
        <p:spPr>
          <a:xfrm>
            <a:off x="8757795" y="4022675"/>
            <a:ext cx="1679775" cy="557962"/>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Hairy vetch + Cereal Rye</a:t>
            </a:r>
          </a:p>
        </p:txBody>
      </p:sp>
      <p:sp>
        <p:nvSpPr>
          <p:cNvPr id="41" name="Rectangle 40">
            <a:extLst>
              <a:ext uri="{FF2B5EF4-FFF2-40B4-BE49-F238E27FC236}">
                <a16:creationId xmlns:a16="http://schemas.microsoft.com/office/drawing/2014/main" id="{039C0106-DBB8-0CA7-0AD4-3E927EDD3752}"/>
              </a:ext>
            </a:extLst>
          </p:cNvPr>
          <p:cNvSpPr/>
          <p:nvPr/>
        </p:nvSpPr>
        <p:spPr>
          <a:xfrm>
            <a:off x="8757796" y="4998213"/>
            <a:ext cx="1679774" cy="557962"/>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Hairy vetch + Cereal Rye</a:t>
            </a:r>
          </a:p>
        </p:txBody>
      </p:sp>
      <p:sp>
        <p:nvSpPr>
          <p:cNvPr id="42" name="Rectangle 41">
            <a:extLst>
              <a:ext uri="{FF2B5EF4-FFF2-40B4-BE49-F238E27FC236}">
                <a16:creationId xmlns:a16="http://schemas.microsoft.com/office/drawing/2014/main" id="{4FC43162-6C3E-E639-3747-5A8B1E5E39B3}"/>
              </a:ext>
            </a:extLst>
          </p:cNvPr>
          <p:cNvSpPr/>
          <p:nvPr/>
        </p:nvSpPr>
        <p:spPr>
          <a:xfrm>
            <a:off x="10513771" y="2057916"/>
            <a:ext cx="1030530" cy="5012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First organic corn</a:t>
            </a:r>
          </a:p>
        </p:txBody>
      </p:sp>
      <p:sp>
        <p:nvSpPr>
          <p:cNvPr id="43" name="Rectangle 42">
            <a:extLst>
              <a:ext uri="{FF2B5EF4-FFF2-40B4-BE49-F238E27FC236}">
                <a16:creationId xmlns:a16="http://schemas.microsoft.com/office/drawing/2014/main" id="{5E9870F2-49BC-3F79-AD73-568C145BA37B}"/>
              </a:ext>
            </a:extLst>
          </p:cNvPr>
          <p:cNvSpPr/>
          <p:nvPr/>
        </p:nvSpPr>
        <p:spPr>
          <a:xfrm>
            <a:off x="10500776" y="2958349"/>
            <a:ext cx="1111376" cy="5618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First organic corn</a:t>
            </a:r>
          </a:p>
        </p:txBody>
      </p:sp>
      <p:sp>
        <p:nvSpPr>
          <p:cNvPr id="44" name="Rectangle 43">
            <a:extLst>
              <a:ext uri="{FF2B5EF4-FFF2-40B4-BE49-F238E27FC236}">
                <a16:creationId xmlns:a16="http://schemas.microsoft.com/office/drawing/2014/main" id="{94D84984-D710-48DF-A015-5625E3386FD9}"/>
              </a:ext>
            </a:extLst>
          </p:cNvPr>
          <p:cNvSpPr/>
          <p:nvPr/>
        </p:nvSpPr>
        <p:spPr>
          <a:xfrm>
            <a:off x="10508193" y="4024261"/>
            <a:ext cx="1111376" cy="5618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First organic corn</a:t>
            </a:r>
          </a:p>
        </p:txBody>
      </p:sp>
      <p:sp>
        <p:nvSpPr>
          <p:cNvPr id="45" name="Rectangle 44">
            <a:extLst>
              <a:ext uri="{FF2B5EF4-FFF2-40B4-BE49-F238E27FC236}">
                <a16:creationId xmlns:a16="http://schemas.microsoft.com/office/drawing/2014/main" id="{73960446-18E0-D9BF-CB61-B68846B3F00A}"/>
              </a:ext>
            </a:extLst>
          </p:cNvPr>
          <p:cNvSpPr/>
          <p:nvPr/>
        </p:nvSpPr>
        <p:spPr>
          <a:xfrm>
            <a:off x="10508193" y="5008935"/>
            <a:ext cx="1111376" cy="5618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First organic corn</a:t>
            </a:r>
          </a:p>
        </p:txBody>
      </p:sp>
      <p:cxnSp>
        <p:nvCxnSpPr>
          <p:cNvPr id="51" name="Straight Arrow Connector 50">
            <a:extLst>
              <a:ext uri="{FF2B5EF4-FFF2-40B4-BE49-F238E27FC236}">
                <a16:creationId xmlns:a16="http://schemas.microsoft.com/office/drawing/2014/main" id="{3E819ECA-C75D-E060-069D-07FDD517F2DD}"/>
              </a:ext>
            </a:extLst>
          </p:cNvPr>
          <p:cNvCxnSpPr>
            <a:cxnSpLocks/>
          </p:cNvCxnSpPr>
          <p:nvPr/>
        </p:nvCxnSpPr>
        <p:spPr>
          <a:xfrm flipH="1">
            <a:off x="4503005" y="2584310"/>
            <a:ext cx="241863" cy="162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E0AA38D3-8200-729E-1CAE-3ACC272F3020}"/>
              </a:ext>
            </a:extLst>
          </p:cNvPr>
          <p:cNvSpPr txBox="1"/>
          <p:nvPr/>
        </p:nvSpPr>
        <p:spPr>
          <a:xfrm>
            <a:off x="3738663" y="2690373"/>
            <a:ext cx="888168" cy="253916"/>
          </a:xfrm>
          <a:prstGeom prst="rect">
            <a:avLst/>
          </a:prstGeom>
          <a:noFill/>
        </p:spPr>
        <p:txBody>
          <a:bodyPr wrap="square" rtlCol="0">
            <a:spAutoFit/>
          </a:bodyPr>
          <a:lstStyle/>
          <a:p>
            <a:r>
              <a:rPr lang="en-US" sz="1050" b="1" dirty="0"/>
              <a:t>Disking x 3</a:t>
            </a:r>
          </a:p>
        </p:txBody>
      </p:sp>
      <p:sp>
        <p:nvSpPr>
          <p:cNvPr id="54" name="TextBox 53">
            <a:extLst>
              <a:ext uri="{FF2B5EF4-FFF2-40B4-BE49-F238E27FC236}">
                <a16:creationId xmlns:a16="http://schemas.microsoft.com/office/drawing/2014/main" id="{802F61AE-5FB7-66B9-8707-AF305E66E53A}"/>
              </a:ext>
            </a:extLst>
          </p:cNvPr>
          <p:cNvSpPr txBox="1"/>
          <p:nvPr/>
        </p:nvSpPr>
        <p:spPr>
          <a:xfrm>
            <a:off x="4805975" y="2697165"/>
            <a:ext cx="817226" cy="253916"/>
          </a:xfrm>
          <a:prstGeom prst="rect">
            <a:avLst/>
          </a:prstGeom>
          <a:noFill/>
        </p:spPr>
        <p:txBody>
          <a:bodyPr wrap="square" rtlCol="0">
            <a:spAutoFit/>
          </a:bodyPr>
          <a:lstStyle/>
          <a:p>
            <a:r>
              <a:rPr lang="en-US" sz="1050" b="1" dirty="0"/>
              <a:t>Cultivation</a:t>
            </a:r>
          </a:p>
        </p:txBody>
      </p:sp>
      <p:cxnSp>
        <p:nvCxnSpPr>
          <p:cNvPr id="55" name="Straight Arrow Connector 54">
            <a:extLst>
              <a:ext uri="{FF2B5EF4-FFF2-40B4-BE49-F238E27FC236}">
                <a16:creationId xmlns:a16="http://schemas.microsoft.com/office/drawing/2014/main" id="{28EAC294-7DF2-9089-C9CC-BC6C68FA7D65}"/>
              </a:ext>
            </a:extLst>
          </p:cNvPr>
          <p:cNvCxnSpPr>
            <a:cxnSpLocks/>
          </p:cNvCxnSpPr>
          <p:nvPr/>
        </p:nvCxnSpPr>
        <p:spPr>
          <a:xfrm>
            <a:off x="4953163" y="2575550"/>
            <a:ext cx="225447" cy="188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AA44120-EB6B-4BF8-8EE5-880F874614E5}"/>
              </a:ext>
            </a:extLst>
          </p:cNvPr>
          <p:cNvCxnSpPr>
            <a:cxnSpLocks/>
          </p:cNvCxnSpPr>
          <p:nvPr/>
        </p:nvCxnSpPr>
        <p:spPr>
          <a:xfrm>
            <a:off x="5023536" y="5595575"/>
            <a:ext cx="225447" cy="188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AFA7EE7D-98C4-CAD2-2594-21216F6872E5}"/>
              </a:ext>
            </a:extLst>
          </p:cNvPr>
          <p:cNvSpPr txBox="1"/>
          <p:nvPr/>
        </p:nvSpPr>
        <p:spPr>
          <a:xfrm>
            <a:off x="4845849" y="5726460"/>
            <a:ext cx="907250" cy="246221"/>
          </a:xfrm>
          <a:prstGeom prst="rect">
            <a:avLst/>
          </a:prstGeom>
          <a:noFill/>
        </p:spPr>
        <p:txBody>
          <a:bodyPr wrap="square" rtlCol="0">
            <a:spAutoFit/>
          </a:bodyPr>
          <a:lstStyle/>
          <a:p>
            <a:r>
              <a:rPr lang="en-US" sz="1000" b="1" dirty="0"/>
              <a:t>Hay harvest</a:t>
            </a:r>
          </a:p>
        </p:txBody>
      </p:sp>
      <p:sp>
        <p:nvSpPr>
          <p:cNvPr id="59" name="TextBox 58">
            <a:extLst>
              <a:ext uri="{FF2B5EF4-FFF2-40B4-BE49-F238E27FC236}">
                <a16:creationId xmlns:a16="http://schemas.microsoft.com/office/drawing/2014/main" id="{B7C459F5-F8A9-BE3E-12EB-D4766A216D2F}"/>
              </a:ext>
            </a:extLst>
          </p:cNvPr>
          <p:cNvSpPr txBox="1"/>
          <p:nvPr/>
        </p:nvSpPr>
        <p:spPr>
          <a:xfrm>
            <a:off x="5623202" y="2707730"/>
            <a:ext cx="1405835" cy="253916"/>
          </a:xfrm>
          <a:prstGeom prst="rect">
            <a:avLst/>
          </a:prstGeom>
          <a:noFill/>
        </p:spPr>
        <p:txBody>
          <a:bodyPr wrap="square" rtlCol="0">
            <a:spAutoFit/>
          </a:bodyPr>
          <a:lstStyle/>
          <a:p>
            <a:r>
              <a:rPr lang="en-US" sz="1050" b="1" dirty="0"/>
              <a:t>Disking x 3 &amp; Packing</a:t>
            </a:r>
          </a:p>
        </p:txBody>
      </p:sp>
      <p:cxnSp>
        <p:nvCxnSpPr>
          <p:cNvPr id="60" name="Straight Arrow Connector 59">
            <a:extLst>
              <a:ext uri="{FF2B5EF4-FFF2-40B4-BE49-F238E27FC236}">
                <a16:creationId xmlns:a16="http://schemas.microsoft.com/office/drawing/2014/main" id="{29C8654F-D0DD-EC52-A687-AEF9F6F42254}"/>
              </a:ext>
            </a:extLst>
          </p:cNvPr>
          <p:cNvCxnSpPr>
            <a:cxnSpLocks/>
          </p:cNvCxnSpPr>
          <p:nvPr/>
        </p:nvCxnSpPr>
        <p:spPr>
          <a:xfrm>
            <a:off x="5770797" y="2575550"/>
            <a:ext cx="225447" cy="188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1307850B-16CC-4FE9-2C96-D8C74BBE1240}"/>
              </a:ext>
            </a:extLst>
          </p:cNvPr>
          <p:cNvSpPr txBox="1"/>
          <p:nvPr/>
        </p:nvSpPr>
        <p:spPr>
          <a:xfrm>
            <a:off x="6895713" y="2688036"/>
            <a:ext cx="796814" cy="253916"/>
          </a:xfrm>
          <a:prstGeom prst="rect">
            <a:avLst/>
          </a:prstGeom>
          <a:noFill/>
        </p:spPr>
        <p:txBody>
          <a:bodyPr wrap="square" rtlCol="0">
            <a:spAutoFit/>
          </a:bodyPr>
          <a:lstStyle/>
          <a:p>
            <a:r>
              <a:rPr lang="en-US" sz="1050" b="1" dirty="0"/>
              <a:t>Disking x 2</a:t>
            </a:r>
          </a:p>
        </p:txBody>
      </p:sp>
      <p:cxnSp>
        <p:nvCxnSpPr>
          <p:cNvPr id="62" name="Straight Arrow Connector 61">
            <a:extLst>
              <a:ext uri="{FF2B5EF4-FFF2-40B4-BE49-F238E27FC236}">
                <a16:creationId xmlns:a16="http://schemas.microsoft.com/office/drawing/2014/main" id="{4FA222B1-064C-D08D-4D0E-61A468D19AAC}"/>
              </a:ext>
            </a:extLst>
          </p:cNvPr>
          <p:cNvCxnSpPr>
            <a:cxnSpLocks/>
          </p:cNvCxnSpPr>
          <p:nvPr/>
        </p:nvCxnSpPr>
        <p:spPr>
          <a:xfrm flipH="1">
            <a:off x="7210744" y="2604394"/>
            <a:ext cx="109242" cy="122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2111042B-1385-3E35-9D69-BA7607DA2A0A}"/>
              </a:ext>
            </a:extLst>
          </p:cNvPr>
          <p:cNvSpPr txBox="1"/>
          <p:nvPr/>
        </p:nvSpPr>
        <p:spPr>
          <a:xfrm>
            <a:off x="7583378" y="2697165"/>
            <a:ext cx="987481" cy="253916"/>
          </a:xfrm>
          <a:prstGeom prst="rect">
            <a:avLst/>
          </a:prstGeom>
          <a:noFill/>
        </p:spPr>
        <p:txBody>
          <a:bodyPr wrap="square" rtlCol="0">
            <a:spAutoFit/>
          </a:bodyPr>
          <a:lstStyle/>
          <a:p>
            <a:r>
              <a:rPr lang="en-US" sz="1050" b="1" dirty="0"/>
              <a:t>Cultivation x 2</a:t>
            </a:r>
          </a:p>
        </p:txBody>
      </p:sp>
      <p:cxnSp>
        <p:nvCxnSpPr>
          <p:cNvPr id="129" name="Straight Arrow Connector 128">
            <a:extLst>
              <a:ext uri="{FF2B5EF4-FFF2-40B4-BE49-F238E27FC236}">
                <a16:creationId xmlns:a16="http://schemas.microsoft.com/office/drawing/2014/main" id="{9C5C4B96-09F3-A790-A736-95D9833EE2A3}"/>
              </a:ext>
            </a:extLst>
          </p:cNvPr>
          <p:cNvCxnSpPr>
            <a:cxnSpLocks/>
          </p:cNvCxnSpPr>
          <p:nvPr/>
        </p:nvCxnSpPr>
        <p:spPr>
          <a:xfrm>
            <a:off x="7730567" y="2575550"/>
            <a:ext cx="225447" cy="188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85394424-0558-0A3B-4C80-E1204DD2D781}"/>
              </a:ext>
            </a:extLst>
          </p:cNvPr>
          <p:cNvCxnSpPr>
            <a:cxnSpLocks/>
          </p:cNvCxnSpPr>
          <p:nvPr/>
        </p:nvCxnSpPr>
        <p:spPr>
          <a:xfrm flipH="1">
            <a:off x="7583378" y="5595575"/>
            <a:ext cx="168797" cy="139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BA1C8E98-E178-0344-8171-2AEE92B29777}"/>
              </a:ext>
            </a:extLst>
          </p:cNvPr>
          <p:cNvSpPr txBox="1"/>
          <p:nvPr/>
        </p:nvSpPr>
        <p:spPr>
          <a:xfrm>
            <a:off x="7265365" y="5718026"/>
            <a:ext cx="907250" cy="246221"/>
          </a:xfrm>
          <a:prstGeom prst="rect">
            <a:avLst/>
          </a:prstGeom>
          <a:noFill/>
        </p:spPr>
        <p:txBody>
          <a:bodyPr wrap="square" rtlCol="0">
            <a:spAutoFit/>
          </a:bodyPr>
          <a:lstStyle/>
          <a:p>
            <a:r>
              <a:rPr lang="en-US" sz="1000" b="1" dirty="0"/>
              <a:t>Hay harvest</a:t>
            </a:r>
          </a:p>
        </p:txBody>
      </p:sp>
      <p:sp>
        <p:nvSpPr>
          <p:cNvPr id="132" name="TextBox 131">
            <a:extLst>
              <a:ext uri="{FF2B5EF4-FFF2-40B4-BE49-F238E27FC236}">
                <a16:creationId xmlns:a16="http://schemas.microsoft.com/office/drawing/2014/main" id="{F6F15E9E-AE1F-1A39-49F7-65F33D300562}"/>
              </a:ext>
            </a:extLst>
          </p:cNvPr>
          <p:cNvSpPr txBox="1"/>
          <p:nvPr/>
        </p:nvSpPr>
        <p:spPr>
          <a:xfrm>
            <a:off x="8286790" y="5696740"/>
            <a:ext cx="810672" cy="246221"/>
          </a:xfrm>
          <a:prstGeom prst="rect">
            <a:avLst/>
          </a:prstGeom>
          <a:noFill/>
        </p:spPr>
        <p:txBody>
          <a:bodyPr wrap="square" rtlCol="0">
            <a:spAutoFit/>
          </a:bodyPr>
          <a:lstStyle/>
          <a:p>
            <a:r>
              <a:rPr lang="en-US" sz="1000" b="1" dirty="0"/>
              <a:t>Disking x 4</a:t>
            </a:r>
          </a:p>
        </p:txBody>
      </p:sp>
      <p:cxnSp>
        <p:nvCxnSpPr>
          <p:cNvPr id="133" name="Straight Arrow Connector 132">
            <a:extLst>
              <a:ext uri="{FF2B5EF4-FFF2-40B4-BE49-F238E27FC236}">
                <a16:creationId xmlns:a16="http://schemas.microsoft.com/office/drawing/2014/main" id="{067D458E-1241-2A0B-EB56-B0E70BCCE884}"/>
              </a:ext>
            </a:extLst>
          </p:cNvPr>
          <p:cNvCxnSpPr>
            <a:cxnSpLocks/>
          </p:cNvCxnSpPr>
          <p:nvPr/>
        </p:nvCxnSpPr>
        <p:spPr>
          <a:xfrm flipH="1">
            <a:off x="8601821" y="5613098"/>
            <a:ext cx="109242" cy="1221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37538750-ABD9-64F9-6C8F-0216A5AC086D}"/>
              </a:ext>
            </a:extLst>
          </p:cNvPr>
          <p:cNvCxnSpPr>
            <a:cxnSpLocks/>
          </p:cNvCxnSpPr>
          <p:nvPr/>
        </p:nvCxnSpPr>
        <p:spPr>
          <a:xfrm flipH="1">
            <a:off x="4459638" y="3582482"/>
            <a:ext cx="241863" cy="162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D919B3AC-1C3E-81C7-0248-7DA11B09FC5D}"/>
              </a:ext>
            </a:extLst>
          </p:cNvPr>
          <p:cNvSpPr txBox="1"/>
          <p:nvPr/>
        </p:nvSpPr>
        <p:spPr>
          <a:xfrm>
            <a:off x="3838193" y="3688546"/>
            <a:ext cx="1127216" cy="253916"/>
          </a:xfrm>
          <a:prstGeom prst="rect">
            <a:avLst/>
          </a:prstGeom>
          <a:noFill/>
        </p:spPr>
        <p:txBody>
          <a:bodyPr wrap="square" rtlCol="0">
            <a:spAutoFit/>
          </a:bodyPr>
          <a:lstStyle/>
          <a:p>
            <a:r>
              <a:rPr lang="en-US" sz="1050" b="1" dirty="0"/>
              <a:t>Roller crimping</a:t>
            </a:r>
          </a:p>
        </p:txBody>
      </p:sp>
      <p:cxnSp>
        <p:nvCxnSpPr>
          <p:cNvPr id="137" name="Straight Arrow Connector 136">
            <a:extLst>
              <a:ext uri="{FF2B5EF4-FFF2-40B4-BE49-F238E27FC236}">
                <a16:creationId xmlns:a16="http://schemas.microsoft.com/office/drawing/2014/main" id="{818AFAC7-6923-5DAE-FC47-EDCC68F65438}"/>
              </a:ext>
            </a:extLst>
          </p:cNvPr>
          <p:cNvCxnSpPr>
            <a:cxnSpLocks/>
          </p:cNvCxnSpPr>
          <p:nvPr/>
        </p:nvCxnSpPr>
        <p:spPr>
          <a:xfrm flipH="1">
            <a:off x="4459638" y="4601122"/>
            <a:ext cx="241863" cy="162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8" name="TextBox 137">
            <a:extLst>
              <a:ext uri="{FF2B5EF4-FFF2-40B4-BE49-F238E27FC236}">
                <a16:creationId xmlns:a16="http://schemas.microsoft.com/office/drawing/2014/main" id="{B25AEE8B-F487-2880-1B88-EA6100EDA494}"/>
              </a:ext>
            </a:extLst>
          </p:cNvPr>
          <p:cNvSpPr txBox="1"/>
          <p:nvPr/>
        </p:nvSpPr>
        <p:spPr>
          <a:xfrm>
            <a:off x="3838193" y="4707186"/>
            <a:ext cx="1275067" cy="253916"/>
          </a:xfrm>
          <a:prstGeom prst="rect">
            <a:avLst/>
          </a:prstGeom>
          <a:noFill/>
        </p:spPr>
        <p:txBody>
          <a:bodyPr wrap="square" rtlCol="0">
            <a:spAutoFit/>
          </a:bodyPr>
          <a:lstStyle/>
          <a:p>
            <a:r>
              <a:rPr lang="en-US" sz="1050" b="1" dirty="0"/>
              <a:t>Roller crimping</a:t>
            </a:r>
          </a:p>
        </p:txBody>
      </p:sp>
      <p:cxnSp>
        <p:nvCxnSpPr>
          <p:cNvPr id="140" name="Straight Arrow Connector 139">
            <a:extLst>
              <a:ext uri="{FF2B5EF4-FFF2-40B4-BE49-F238E27FC236}">
                <a16:creationId xmlns:a16="http://schemas.microsoft.com/office/drawing/2014/main" id="{DBE42588-3CD2-4448-13D7-C2F40659846F}"/>
              </a:ext>
            </a:extLst>
          </p:cNvPr>
          <p:cNvCxnSpPr>
            <a:cxnSpLocks/>
          </p:cNvCxnSpPr>
          <p:nvPr/>
        </p:nvCxnSpPr>
        <p:spPr>
          <a:xfrm flipH="1">
            <a:off x="7328361" y="3570438"/>
            <a:ext cx="241863" cy="162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2CED316A-ED08-E005-EE00-AF4383A9AFF6}"/>
              </a:ext>
            </a:extLst>
          </p:cNvPr>
          <p:cNvSpPr txBox="1"/>
          <p:nvPr/>
        </p:nvSpPr>
        <p:spPr>
          <a:xfrm>
            <a:off x="6706916" y="3676501"/>
            <a:ext cx="1127216" cy="253916"/>
          </a:xfrm>
          <a:prstGeom prst="rect">
            <a:avLst/>
          </a:prstGeom>
          <a:noFill/>
        </p:spPr>
        <p:txBody>
          <a:bodyPr wrap="square" rtlCol="0">
            <a:spAutoFit/>
          </a:bodyPr>
          <a:lstStyle/>
          <a:p>
            <a:r>
              <a:rPr lang="en-US" sz="1050" b="1" dirty="0"/>
              <a:t>Roller crimping</a:t>
            </a:r>
          </a:p>
        </p:txBody>
      </p:sp>
      <p:cxnSp>
        <p:nvCxnSpPr>
          <p:cNvPr id="142" name="Straight Arrow Connector 141">
            <a:extLst>
              <a:ext uri="{FF2B5EF4-FFF2-40B4-BE49-F238E27FC236}">
                <a16:creationId xmlns:a16="http://schemas.microsoft.com/office/drawing/2014/main" id="{ED44AEF7-6272-CE6B-0E27-74138A9FCBC4}"/>
              </a:ext>
            </a:extLst>
          </p:cNvPr>
          <p:cNvCxnSpPr>
            <a:cxnSpLocks/>
          </p:cNvCxnSpPr>
          <p:nvPr/>
        </p:nvCxnSpPr>
        <p:spPr>
          <a:xfrm flipH="1">
            <a:off x="7254773" y="4627226"/>
            <a:ext cx="241863" cy="162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0DBEC8D2-6468-F80A-6AC3-51B40FD30CE1}"/>
              </a:ext>
            </a:extLst>
          </p:cNvPr>
          <p:cNvSpPr txBox="1"/>
          <p:nvPr/>
        </p:nvSpPr>
        <p:spPr>
          <a:xfrm>
            <a:off x="6633328" y="4733290"/>
            <a:ext cx="1322686" cy="253916"/>
          </a:xfrm>
          <a:prstGeom prst="rect">
            <a:avLst/>
          </a:prstGeom>
          <a:noFill/>
        </p:spPr>
        <p:txBody>
          <a:bodyPr wrap="square" rtlCol="0">
            <a:spAutoFit/>
          </a:bodyPr>
          <a:lstStyle/>
          <a:p>
            <a:r>
              <a:rPr lang="en-US" sz="1050" b="1" dirty="0"/>
              <a:t>Roller crimping</a:t>
            </a:r>
          </a:p>
        </p:txBody>
      </p:sp>
      <p:cxnSp>
        <p:nvCxnSpPr>
          <p:cNvPr id="145" name="Straight Arrow Connector 144">
            <a:extLst>
              <a:ext uri="{FF2B5EF4-FFF2-40B4-BE49-F238E27FC236}">
                <a16:creationId xmlns:a16="http://schemas.microsoft.com/office/drawing/2014/main" id="{556653AB-A5CB-DF33-23DA-E93F4E03CFE8}"/>
              </a:ext>
            </a:extLst>
          </p:cNvPr>
          <p:cNvCxnSpPr>
            <a:cxnSpLocks/>
          </p:cNvCxnSpPr>
          <p:nvPr/>
        </p:nvCxnSpPr>
        <p:spPr>
          <a:xfrm flipH="1">
            <a:off x="10269310" y="2580446"/>
            <a:ext cx="241863" cy="162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A74B2305-AA96-1CF8-2770-7C80B4CD78F4}"/>
              </a:ext>
            </a:extLst>
          </p:cNvPr>
          <p:cNvSpPr txBox="1"/>
          <p:nvPr/>
        </p:nvSpPr>
        <p:spPr>
          <a:xfrm>
            <a:off x="9647865" y="2686510"/>
            <a:ext cx="1325201" cy="253916"/>
          </a:xfrm>
          <a:prstGeom prst="rect">
            <a:avLst/>
          </a:prstGeom>
          <a:noFill/>
        </p:spPr>
        <p:txBody>
          <a:bodyPr wrap="square" rtlCol="0">
            <a:spAutoFit/>
          </a:bodyPr>
          <a:lstStyle/>
          <a:p>
            <a:r>
              <a:rPr lang="en-US" sz="1050" b="1" dirty="0"/>
              <a:t>Roller crimping</a:t>
            </a:r>
          </a:p>
        </p:txBody>
      </p:sp>
      <p:cxnSp>
        <p:nvCxnSpPr>
          <p:cNvPr id="147" name="Straight Arrow Connector 146">
            <a:extLst>
              <a:ext uri="{FF2B5EF4-FFF2-40B4-BE49-F238E27FC236}">
                <a16:creationId xmlns:a16="http://schemas.microsoft.com/office/drawing/2014/main" id="{ED21ED83-EF2C-4490-2D99-FE5EC3BF87B6}"/>
              </a:ext>
            </a:extLst>
          </p:cNvPr>
          <p:cNvCxnSpPr>
            <a:cxnSpLocks/>
          </p:cNvCxnSpPr>
          <p:nvPr/>
        </p:nvCxnSpPr>
        <p:spPr>
          <a:xfrm flipH="1">
            <a:off x="10259594" y="3549860"/>
            <a:ext cx="241863" cy="162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488D37EE-7394-A15B-2C58-9949C53E82FF}"/>
              </a:ext>
            </a:extLst>
          </p:cNvPr>
          <p:cNvSpPr txBox="1"/>
          <p:nvPr/>
        </p:nvSpPr>
        <p:spPr>
          <a:xfrm>
            <a:off x="9638149" y="3655924"/>
            <a:ext cx="1127216" cy="253916"/>
          </a:xfrm>
          <a:prstGeom prst="rect">
            <a:avLst/>
          </a:prstGeom>
          <a:noFill/>
        </p:spPr>
        <p:txBody>
          <a:bodyPr wrap="square" rtlCol="0">
            <a:spAutoFit/>
          </a:bodyPr>
          <a:lstStyle/>
          <a:p>
            <a:r>
              <a:rPr lang="en-US" sz="1050" b="1" dirty="0"/>
              <a:t>Roller crimping</a:t>
            </a:r>
          </a:p>
        </p:txBody>
      </p:sp>
      <p:cxnSp>
        <p:nvCxnSpPr>
          <p:cNvPr id="149" name="Straight Arrow Connector 148">
            <a:extLst>
              <a:ext uri="{FF2B5EF4-FFF2-40B4-BE49-F238E27FC236}">
                <a16:creationId xmlns:a16="http://schemas.microsoft.com/office/drawing/2014/main" id="{28661EE2-2926-CE4D-01B5-62D5EDAFCEE4}"/>
              </a:ext>
            </a:extLst>
          </p:cNvPr>
          <p:cNvCxnSpPr>
            <a:cxnSpLocks/>
          </p:cNvCxnSpPr>
          <p:nvPr/>
        </p:nvCxnSpPr>
        <p:spPr>
          <a:xfrm flipH="1">
            <a:off x="10259594" y="4596940"/>
            <a:ext cx="241863" cy="162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0" name="TextBox 149">
            <a:extLst>
              <a:ext uri="{FF2B5EF4-FFF2-40B4-BE49-F238E27FC236}">
                <a16:creationId xmlns:a16="http://schemas.microsoft.com/office/drawing/2014/main" id="{E16EEFD1-C00E-6B40-B359-A8D603D51F02}"/>
              </a:ext>
            </a:extLst>
          </p:cNvPr>
          <p:cNvSpPr txBox="1"/>
          <p:nvPr/>
        </p:nvSpPr>
        <p:spPr>
          <a:xfrm>
            <a:off x="9638149" y="4703004"/>
            <a:ext cx="1266146" cy="253916"/>
          </a:xfrm>
          <a:prstGeom prst="rect">
            <a:avLst/>
          </a:prstGeom>
          <a:noFill/>
        </p:spPr>
        <p:txBody>
          <a:bodyPr wrap="square" rtlCol="0">
            <a:spAutoFit/>
          </a:bodyPr>
          <a:lstStyle/>
          <a:p>
            <a:r>
              <a:rPr lang="en-US" sz="1050" b="1" dirty="0"/>
              <a:t>Roller crimping</a:t>
            </a:r>
          </a:p>
        </p:txBody>
      </p:sp>
      <p:cxnSp>
        <p:nvCxnSpPr>
          <p:cNvPr id="151" name="Straight Arrow Connector 150">
            <a:extLst>
              <a:ext uri="{FF2B5EF4-FFF2-40B4-BE49-F238E27FC236}">
                <a16:creationId xmlns:a16="http://schemas.microsoft.com/office/drawing/2014/main" id="{250CAC0F-C13C-ACB9-651F-A220D465A465}"/>
              </a:ext>
            </a:extLst>
          </p:cNvPr>
          <p:cNvCxnSpPr>
            <a:cxnSpLocks/>
          </p:cNvCxnSpPr>
          <p:nvPr/>
        </p:nvCxnSpPr>
        <p:spPr>
          <a:xfrm flipH="1">
            <a:off x="10203709" y="5608686"/>
            <a:ext cx="241863" cy="162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87A36B92-2A11-83F3-93F8-5790DA867ABE}"/>
              </a:ext>
            </a:extLst>
          </p:cNvPr>
          <p:cNvSpPr txBox="1"/>
          <p:nvPr/>
        </p:nvSpPr>
        <p:spPr>
          <a:xfrm>
            <a:off x="9582264" y="5714749"/>
            <a:ext cx="1266146" cy="253916"/>
          </a:xfrm>
          <a:prstGeom prst="rect">
            <a:avLst/>
          </a:prstGeom>
          <a:noFill/>
        </p:spPr>
        <p:txBody>
          <a:bodyPr wrap="square" rtlCol="0">
            <a:spAutoFit/>
          </a:bodyPr>
          <a:lstStyle/>
          <a:p>
            <a:r>
              <a:rPr lang="en-US" sz="1050" b="1" dirty="0"/>
              <a:t>Roller crimping</a:t>
            </a:r>
          </a:p>
        </p:txBody>
      </p:sp>
      <p:sp>
        <p:nvSpPr>
          <p:cNvPr id="153" name="Rectangle 152">
            <a:extLst>
              <a:ext uri="{FF2B5EF4-FFF2-40B4-BE49-F238E27FC236}">
                <a16:creationId xmlns:a16="http://schemas.microsoft.com/office/drawing/2014/main" id="{C40D8DFA-7C42-4946-C0E3-10C807A9A597}"/>
              </a:ext>
            </a:extLst>
          </p:cNvPr>
          <p:cNvSpPr/>
          <p:nvPr/>
        </p:nvSpPr>
        <p:spPr>
          <a:xfrm>
            <a:off x="4293705" y="6261355"/>
            <a:ext cx="603326" cy="457497"/>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t>Biomass sampling</a:t>
            </a:r>
          </a:p>
        </p:txBody>
      </p:sp>
      <p:sp>
        <p:nvSpPr>
          <p:cNvPr id="154" name="Rectangle 153">
            <a:extLst>
              <a:ext uri="{FF2B5EF4-FFF2-40B4-BE49-F238E27FC236}">
                <a16:creationId xmlns:a16="http://schemas.microsoft.com/office/drawing/2014/main" id="{25F336D3-133F-3ED9-0ED6-8E7464F47F9A}"/>
              </a:ext>
            </a:extLst>
          </p:cNvPr>
          <p:cNvSpPr/>
          <p:nvPr/>
        </p:nvSpPr>
        <p:spPr>
          <a:xfrm>
            <a:off x="4948126" y="6261355"/>
            <a:ext cx="603119" cy="523875"/>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t>PSNT soil sampling</a:t>
            </a:r>
          </a:p>
        </p:txBody>
      </p:sp>
      <p:sp>
        <p:nvSpPr>
          <p:cNvPr id="155" name="Rectangle 154">
            <a:extLst>
              <a:ext uri="{FF2B5EF4-FFF2-40B4-BE49-F238E27FC236}">
                <a16:creationId xmlns:a16="http://schemas.microsoft.com/office/drawing/2014/main" id="{FEB73FE6-A8F5-9EB7-CA07-15671B465180}"/>
              </a:ext>
            </a:extLst>
          </p:cNvPr>
          <p:cNvSpPr/>
          <p:nvPr/>
        </p:nvSpPr>
        <p:spPr>
          <a:xfrm>
            <a:off x="6935610" y="6250661"/>
            <a:ext cx="637945" cy="468191"/>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t>Biomass sampling</a:t>
            </a:r>
          </a:p>
        </p:txBody>
      </p:sp>
      <p:sp>
        <p:nvSpPr>
          <p:cNvPr id="156" name="Rectangle 155">
            <a:extLst>
              <a:ext uri="{FF2B5EF4-FFF2-40B4-BE49-F238E27FC236}">
                <a16:creationId xmlns:a16="http://schemas.microsoft.com/office/drawing/2014/main" id="{E4404FF5-D2B9-15A2-B139-29969C54018D}"/>
              </a:ext>
            </a:extLst>
          </p:cNvPr>
          <p:cNvSpPr/>
          <p:nvPr/>
        </p:nvSpPr>
        <p:spPr>
          <a:xfrm>
            <a:off x="7624651" y="6250661"/>
            <a:ext cx="603119" cy="523875"/>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t>Soil sampling</a:t>
            </a:r>
          </a:p>
        </p:txBody>
      </p:sp>
      <p:sp>
        <p:nvSpPr>
          <p:cNvPr id="159" name="Rectangle 158">
            <a:extLst>
              <a:ext uri="{FF2B5EF4-FFF2-40B4-BE49-F238E27FC236}">
                <a16:creationId xmlns:a16="http://schemas.microsoft.com/office/drawing/2014/main" id="{3EAA9F3B-7759-D35C-0BDD-2447BBE4954D}"/>
              </a:ext>
            </a:extLst>
          </p:cNvPr>
          <p:cNvSpPr/>
          <p:nvPr/>
        </p:nvSpPr>
        <p:spPr>
          <a:xfrm>
            <a:off x="5602341" y="6250660"/>
            <a:ext cx="603119" cy="523875"/>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t>Hand + Machine harvest</a:t>
            </a:r>
          </a:p>
        </p:txBody>
      </p:sp>
      <p:sp>
        <p:nvSpPr>
          <p:cNvPr id="160" name="Rectangle 159">
            <a:extLst>
              <a:ext uri="{FF2B5EF4-FFF2-40B4-BE49-F238E27FC236}">
                <a16:creationId xmlns:a16="http://schemas.microsoft.com/office/drawing/2014/main" id="{88CBA104-293B-F60C-3959-7BFF5EAC9CAE}"/>
              </a:ext>
            </a:extLst>
          </p:cNvPr>
          <p:cNvSpPr/>
          <p:nvPr/>
        </p:nvSpPr>
        <p:spPr>
          <a:xfrm>
            <a:off x="8309040" y="6250659"/>
            <a:ext cx="603119" cy="523875"/>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t>Hand + Machine harvest</a:t>
            </a:r>
          </a:p>
        </p:txBody>
      </p:sp>
      <p:sp>
        <p:nvSpPr>
          <p:cNvPr id="161" name="Rectangle 160">
            <a:extLst>
              <a:ext uri="{FF2B5EF4-FFF2-40B4-BE49-F238E27FC236}">
                <a16:creationId xmlns:a16="http://schemas.microsoft.com/office/drawing/2014/main" id="{D2F50B51-03E5-1B74-72B6-D007DEB6373C}"/>
              </a:ext>
            </a:extLst>
          </p:cNvPr>
          <p:cNvSpPr/>
          <p:nvPr/>
        </p:nvSpPr>
        <p:spPr>
          <a:xfrm>
            <a:off x="10020846" y="6239723"/>
            <a:ext cx="666750" cy="468191"/>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t>Biomass sampling</a:t>
            </a:r>
          </a:p>
        </p:txBody>
      </p:sp>
      <p:sp>
        <p:nvSpPr>
          <p:cNvPr id="162" name="Rectangle 161">
            <a:extLst>
              <a:ext uri="{FF2B5EF4-FFF2-40B4-BE49-F238E27FC236}">
                <a16:creationId xmlns:a16="http://schemas.microsoft.com/office/drawing/2014/main" id="{9B7D40BF-76C5-7010-B132-2B77F9670655}"/>
              </a:ext>
            </a:extLst>
          </p:cNvPr>
          <p:cNvSpPr/>
          <p:nvPr/>
        </p:nvSpPr>
        <p:spPr>
          <a:xfrm>
            <a:off x="11349568" y="6239723"/>
            <a:ext cx="603119" cy="523875"/>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t>Hand + Machine harvest</a:t>
            </a:r>
          </a:p>
        </p:txBody>
      </p:sp>
      <p:sp>
        <p:nvSpPr>
          <p:cNvPr id="163" name="Rectangle 162">
            <a:extLst>
              <a:ext uri="{FF2B5EF4-FFF2-40B4-BE49-F238E27FC236}">
                <a16:creationId xmlns:a16="http://schemas.microsoft.com/office/drawing/2014/main" id="{29C71DAF-9E80-9BE7-E96D-8E4367C400F8}"/>
              </a:ext>
            </a:extLst>
          </p:cNvPr>
          <p:cNvSpPr/>
          <p:nvPr/>
        </p:nvSpPr>
        <p:spPr>
          <a:xfrm>
            <a:off x="10717022" y="6239722"/>
            <a:ext cx="603119" cy="523875"/>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t>PSNT</a:t>
            </a:r>
          </a:p>
          <a:p>
            <a:pPr algn="ctr"/>
            <a:r>
              <a:rPr lang="en-US" sz="900" dirty="0"/>
              <a:t>Soil sampling</a:t>
            </a:r>
          </a:p>
        </p:txBody>
      </p:sp>
      <p:sp>
        <p:nvSpPr>
          <p:cNvPr id="2" name="TextBox 1">
            <a:extLst>
              <a:ext uri="{FF2B5EF4-FFF2-40B4-BE49-F238E27FC236}">
                <a16:creationId xmlns:a16="http://schemas.microsoft.com/office/drawing/2014/main" id="{FF41F4EC-FBCD-F78F-359A-F2E77D14DBF7}"/>
              </a:ext>
            </a:extLst>
          </p:cNvPr>
          <p:cNvSpPr txBox="1"/>
          <p:nvPr/>
        </p:nvSpPr>
        <p:spPr>
          <a:xfrm>
            <a:off x="284725" y="6161694"/>
            <a:ext cx="1418611" cy="646331"/>
          </a:xfrm>
          <a:prstGeom prst="rect">
            <a:avLst/>
          </a:prstGeom>
          <a:noFill/>
        </p:spPr>
        <p:txBody>
          <a:bodyPr wrap="square" rtlCol="0">
            <a:spAutoFit/>
          </a:bodyPr>
          <a:lstStyle/>
          <a:p>
            <a:pPr algn="ctr"/>
            <a:r>
              <a:rPr lang="en-US" b="1" dirty="0"/>
              <a:t>Data collection</a:t>
            </a:r>
          </a:p>
        </p:txBody>
      </p:sp>
      <p:sp>
        <p:nvSpPr>
          <p:cNvPr id="4" name="Arrow: Right 3">
            <a:extLst>
              <a:ext uri="{FF2B5EF4-FFF2-40B4-BE49-F238E27FC236}">
                <a16:creationId xmlns:a16="http://schemas.microsoft.com/office/drawing/2014/main" id="{D50B5D73-75AE-394D-BC85-177BF03D70E3}"/>
              </a:ext>
            </a:extLst>
          </p:cNvPr>
          <p:cNvSpPr/>
          <p:nvPr/>
        </p:nvSpPr>
        <p:spPr>
          <a:xfrm>
            <a:off x="1743266" y="6402670"/>
            <a:ext cx="447065" cy="1886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6245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9"/>
          <p:cNvSpPr txBox="1"/>
          <p:nvPr/>
        </p:nvSpPr>
        <p:spPr>
          <a:xfrm>
            <a:off x="320183" y="544093"/>
            <a:ext cx="3520297" cy="369332"/>
          </a:xfrm>
          <a:prstGeom prst="rect">
            <a:avLst/>
          </a:prstGeom>
          <a:solidFill>
            <a:srgbClr val="D8E2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1E4E79"/>
                </a:solidFill>
                <a:latin typeface="Times New Roman"/>
                <a:ea typeface="Times New Roman"/>
                <a:cs typeface="Times New Roman"/>
                <a:sym typeface="Times New Roman"/>
              </a:rPr>
              <a:t>Data collection</a:t>
            </a:r>
            <a:endParaRPr sz="1400" b="0" i="0" u="none" strike="noStrike" cap="none" dirty="0">
              <a:solidFill>
                <a:srgbClr val="000000"/>
              </a:solidFill>
              <a:latin typeface="Arial"/>
              <a:ea typeface="Arial"/>
              <a:cs typeface="Arial"/>
              <a:sym typeface="Arial"/>
            </a:endParaRPr>
          </a:p>
        </p:txBody>
      </p:sp>
      <p:sp>
        <p:nvSpPr>
          <p:cNvPr id="197" name="Google Shape;197;p9"/>
          <p:cNvSpPr txBox="1"/>
          <p:nvPr/>
        </p:nvSpPr>
        <p:spPr>
          <a:xfrm>
            <a:off x="0" y="2"/>
            <a:ext cx="12192000" cy="455328"/>
          </a:xfrm>
          <a:prstGeom prst="rect">
            <a:avLst/>
          </a:prstGeom>
          <a:solidFill>
            <a:srgbClr val="E13A3E"/>
          </a:solidFill>
          <a:ln>
            <a:noFill/>
          </a:ln>
          <a:effectLst>
            <a:outerShdw blurRad="40000" dist="23000" dir="5400000" rotWithShape="0">
              <a:srgbClr val="000000">
                <a:alpha val="34117"/>
              </a:srgbClr>
            </a:outerShdw>
          </a:effectLst>
        </p:spPr>
        <p:txBody>
          <a:bodyPr spcFirstLastPara="1" wrap="square" lIns="90800" tIns="45375" rIns="90800" bIns="45375" anchor="ctr" anchorCtr="0">
            <a:noAutofit/>
          </a:bodyPr>
          <a:lstStyle/>
          <a:p>
            <a:pPr marL="0" marR="0" lvl="0" indent="0" algn="r" rtl="0">
              <a:lnSpc>
                <a:spcPct val="90000"/>
              </a:lnSpc>
              <a:spcBef>
                <a:spcPts val="0"/>
              </a:spcBef>
              <a:spcAft>
                <a:spcPts val="0"/>
              </a:spcAft>
              <a:buClr>
                <a:schemeClr val="lt1"/>
              </a:buClr>
              <a:buSzPts val="1987"/>
              <a:buFont typeface="Calibri"/>
              <a:buNone/>
            </a:pPr>
            <a:r>
              <a:rPr lang="en-US" sz="1987" b="0" i="1" u="none" strike="noStrike" cap="none">
                <a:solidFill>
                  <a:schemeClr val="lt1"/>
                </a:solidFill>
                <a:latin typeface="Calibri"/>
                <a:ea typeface="Calibri"/>
                <a:cs typeface="Calibri"/>
                <a:sym typeface="Calibri"/>
              </a:rPr>
              <a:t>	</a:t>
            </a:r>
            <a:r>
              <a:rPr lang="en-US" sz="1809" b="0" i="1" u="none" strike="noStrike" cap="none">
                <a:solidFill>
                  <a:schemeClr val="lt1"/>
                </a:solidFill>
                <a:latin typeface="Calibri"/>
                <a:ea typeface="Calibri"/>
                <a:cs typeface="Calibri"/>
                <a:sym typeface="Calibri"/>
              </a:rPr>
              <a:t>	</a:t>
            </a:r>
            <a:endParaRPr sz="1501" b="0" i="0" u="none" strike="noStrike" cap="none">
              <a:solidFill>
                <a:schemeClr val="dk1"/>
              </a:solidFill>
              <a:latin typeface="Calibri"/>
              <a:ea typeface="Calibri"/>
              <a:cs typeface="Calibri"/>
              <a:sym typeface="Calibri"/>
            </a:endParaRPr>
          </a:p>
        </p:txBody>
      </p:sp>
      <p:sp>
        <p:nvSpPr>
          <p:cNvPr id="198" name="Google Shape;198;p9"/>
          <p:cNvSpPr txBox="1"/>
          <p:nvPr/>
        </p:nvSpPr>
        <p:spPr>
          <a:xfrm>
            <a:off x="434794" y="2008069"/>
            <a:ext cx="6056439" cy="52318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400"/>
              <a:buFont typeface="Arial"/>
              <a:buChar char="•"/>
            </a:pPr>
            <a:r>
              <a:rPr lang="en-US" sz="2800" b="1" i="0" u="none" strike="noStrike" cap="none" dirty="0">
                <a:solidFill>
                  <a:schemeClr val="dk1"/>
                </a:solidFill>
                <a:latin typeface="Calibri"/>
                <a:ea typeface="Calibri"/>
                <a:cs typeface="Calibri"/>
                <a:sym typeface="Calibri"/>
              </a:rPr>
              <a:t>Soil bulk density</a:t>
            </a:r>
            <a:endParaRPr sz="2800" b="0" i="0" u="none" strike="noStrike" cap="none" dirty="0">
              <a:solidFill>
                <a:srgbClr val="000000"/>
              </a:solidFill>
              <a:latin typeface="Arial"/>
              <a:ea typeface="Arial"/>
              <a:cs typeface="Arial"/>
              <a:sym typeface="Arial"/>
            </a:endParaRPr>
          </a:p>
        </p:txBody>
      </p:sp>
      <p:pic>
        <p:nvPicPr>
          <p:cNvPr id="199" name="Google Shape;199;p9" descr="A picture containing grass, hay, pile, dry&#10;&#10;Description automatically generated"/>
          <p:cNvPicPr preferRelativeResize="0"/>
          <p:nvPr/>
        </p:nvPicPr>
        <p:blipFill rotWithShape="1">
          <a:blip r:embed="rId3">
            <a:alphaModFix/>
          </a:blip>
          <a:srcRect/>
          <a:stretch/>
        </p:blipFill>
        <p:spPr>
          <a:xfrm>
            <a:off x="7032912" y="1737477"/>
            <a:ext cx="4039453" cy="2024544"/>
          </a:xfrm>
          <a:prstGeom prst="rect">
            <a:avLst/>
          </a:prstGeom>
          <a:noFill/>
          <a:ln>
            <a:noFill/>
          </a:ln>
          <a:effectLst>
            <a:outerShdw blurRad="292100" dist="139700" dir="2700000" algn="tl" rotWithShape="0">
              <a:srgbClr val="333333">
                <a:alpha val="64313"/>
              </a:srgbClr>
            </a:outerShdw>
          </a:effectLst>
        </p:spPr>
      </p:pic>
      <p:sp>
        <p:nvSpPr>
          <p:cNvPr id="200" name="Google Shape;200;p9"/>
          <p:cNvSpPr txBox="1"/>
          <p:nvPr/>
        </p:nvSpPr>
        <p:spPr>
          <a:xfrm>
            <a:off x="976473" y="2500218"/>
            <a:ext cx="5329709" cy="46162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400"/>
              <a:buFont typeface="Calibri"/>
              <a:buChar char="-"/>
            </a:pPr>
            <a:r>
              <a:rPr lang="en-US" sz="1200" b="0" i="0" u="none" strike="noStrike" cap="none" dirty="0">
                <a:solidFill>
                  <a:schemeClr val="dk1"/>
                </a:solidFill>
                <a:latin typeface="Calibri"/>
                <a:ea typeface="Calibri"/>
                <a:cs typeface="Calibri"/>
                <a:sym typeface="Calibri"/>
              </a:rPr>
              <a:t>10 to 12 cores per plot </a:t>
            </a:r>
            <a:endParaRPr sz="9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400"/>
              <a:buFont typeface="Calibri"/>
              <a:buChar char="-"/>
            </a:pPr>
            <a:r>
              <a:rPr lang="en-US" sz="1200" b="0" i="0" u="none" strike="noStrike" cap="none" dirty="0">
                <a:solidFill>
                  <a:schemeClr val="dk1"/>
                </a:solidFill>
                <a:latin typeface="Calibri"/>
                <a:ea typeface="Calibri"/>
                <a:cs typeface="Calibri"/>
                <a:sym typeface="Calibri"/>
              </a:rPr>
              <a:t>3.1 cm diameter soil probe</a:t>
            </a:r>
            <a:endParaRPr sz="9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CE46E28B-5284-8DF0-6D51-3C770A387CF0}"/>
              </a:ext>
            </a:extLst>
          </p:cNvPr>
          <p:cNvSpPr txBox="1"/>
          <p:nvPr/>
        </p:nvSpPr>
        <p:spPr>
          <a:xfrm>
            <a:off x="486423" y="1072298"/>
            <a:ext cx="10585942" cy="707886"/>
          </a:xfrm>
          <a:prstGeom prst="rect">
            <a:avLst/>
          </a:prstGeom>
          <a:noFill/>
        </p:spPr>
        <p:txBody>
          <a:bodyPr wrap="square" rtlCol="0">
            <a:spAutoFit/>
          </a:bodyPr>
          <a:lstStyle/>
          <a:p>
            <a:r>
              <a:rPr lang="en-US" sz="2000" dirty="0"/>
              <a:t>Soil sampling schedule: Fall 2020 (Baseline), Fall 2021 (PSNT at corn V5 stage) Fall 2022 (during transition) and Fall 2023 (PSNT at Corn V5 stage)</a:t>
            </a:r>
          </a:p>
        </p:txBody>
      </p:sp>
      <p:sp>
        <p:nvSpPr>
          <p:cNvPr id="3" name="Google Shape;209;p10">
            <a:extLst>
              <a:ext uri="{FF2B5EF4-FFF2-40B4-BE49-F238E27FC236}">
                <a16:creationId xmlns:a16="http://schemas.microsoft.com/office/drawing/2014/main" id="{C231BD31-A714-216C-D01D-554B30B01C8A}"/>
              </a:ext>
            </a:extLst>
          </p:cNvPr>
          <p:cNvSpPr txBox="1"/>
          <p:nvPr/>
        </p:nvSpPr>
        <p:spPr>
          <a:xfrm>
            <a:off x="392863" y="2923628"/>
            <a:ext cx="7561008" cy="52322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800"/>
              <a:buFont typeface="Arial"/>
              <a:buChar char="•"/>
            </a:pPr>
            <a:r>
              <a:rPr lang="en-US" sz="2800" b="1" i="0" u="none" strike="noStrike" cap="none" dirty="0">
                <a:solidFill>
                  <a:schemeClr val="dk1"/>
                </a:solidFill>
                <a:latin typeface="Calibri"/>
                <a:ea typeface="Calibri"/>
                <a:cs typeface="Calibri"/>
                <a:sym typeface="Calibri"/>
              </a:rPr>
              <a:t>Labile soil carbon</a:t>
            </a:r>
            <a:endParaRPr sz="1400" b="0" i="0" u="none" strike="noStrike" cap="none" dirty="0">
              <a:solidFill>
                <a:srgbClr val="000000"/>
              </a:solidFill>
              <a:latin typeface="Arial"/>
              <a:ea typeface="Arial"/>
              <a:cs typeface="Arial"/>
              <a:sym typeface="Arial"/>
            </a:endParaRPr>
          </a:p>
        </p:txBody>
      </p:sp>
      <p:sp>
        <p:nvSpPr>
          <p:cNvPr id="4" name="Google Shape;200;p9">
            <a:extLst>
              <a:ext uri="{FF2B5EF4-FFF2-40B4-BE49-F238E27FC236}">
                <a16:creationId xmlns:a16="http://schemas.microsoft.com/office/drawing/2014/main" id="{FD7C69B8-0800-A93D-AF59-0D80F4561F49}"/>
              </a:ext>
            </a:extLst>
          </p:cNvPr>
          <p:cNvSpPr txBox="1"/>
          <p:nvPr/>
        </p:nvSpPr>
        <p:spPr>
          <a:xfrm>
            <a:off x="976472" y="3408633"/>
            <a:ext cx="5329709" cy="46162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400"/>
              <a:buFont typeface="Calibri"/>
              <a:buChar char="-"/>
            </a:pPr>
            <a:r>
              <a:rPr lang="en-US" sz="1200" b="0" i="0" u="none" strike="noStrike" cap="none" dirty="0">
                <a:solidFill>
                  <a:schemeClr val="dk1"/>
                </a:solidFill>
                <a:latin typeface="Calibri"/>
                <a:ea typeface="Calibri"/>
                <a:cs typeface="Calibri"/>
                <a:sym typeface="Calibri"/>
              </a:rPr>
              <a:t>Permanganate Oxidizable Carbon (POXC) method (Weil et al., 2003)</a:t>
            </a:r>
          </a:p>
          <a:p>
            <a:pPr marL="285750" marR="0" lvl="0" indent="-285750" algn="l" rtl="0">
              <a:lnSpc>
                <a:spcPct val="100000"/>
              </a:lnSpc>
              <a:spcBef>
                <a:spcPts val="0"/>
              </a:spcBef>
              <a:spcAft>
                <a:spcPts val="0"/>
              </a:spcAft>
              <a:buClr>
                <a:schemeClr val="dk1"/>
              </a:buClr>
              <a:buSzPts val="2400"/>
              <a:buFont typeface="Calibri"/>
              <a:buChar char="-"/>
            </a:pPr>
            <a:r>
              <a:rPr lang="en-US" sz="1200" dirty="0">
                <a:solidFill>
                  <a:schemeClr val="dk1"/>
                </a:solidFill>
                <a:latin typeface="Calibri"/>
                <a:ea typeface="Calibri"/>
                <a:cs typeface="Calibri"/>
                <a:sym typeface="Calibri"/>
              </a:rPr>
              <a:t>Fall 2022 samples</a:t>
            </a:r>
            <a:endParaRPr lang="en-US" sz="1200" b="0" i="0" u="none" strike="noStrike" cap="none" dirty="0">
              <a:solidFill>
                <a:schemeClr val="dk1"/>
              </a:solidFill>
              <a:latin typeface="Calibri"/>
              <a:ea typeface="Calibri"/>
              <a:cs typeface="Calibri"/>
              <a:sym typeface="Calibri"/>
            </a:endParaRPr>
          </a:p>
        </p:txBody>
      </p:sp>
      <p:sp>
        <p:nvSpPr>
          <p:cNvPr id="6" name="TextBox 5">
            <a:extLst>
              <a:ext uri="{FF2B5EF4-FFF2-40B4-BE49-F238E27FC236}">
                <a16:creationId xmlns:a16="http://schemas.microsoft.com/office/drawing/2014/main" id="{0FEF785C-3AEA-BDD7-91EF-B5EC3DECA8D7}"/>
              </a:ext>
            </a:extLst>
          </p:cNvPr>
          <p:cNvSpPr txBox="1"/>
          <p:nvPr/>
        </p:nvSpPr>
        <p:spPr>
          <a:xfrm>
            <a:off x="392863" y="3964775"/>
            <a:ext cx="6140302" cy="523220"/>
          </a:xfrm>
          <a:prstGeom prst="rect">
            <a:avLst/>
          </a:prstGeom>
          <a:noFill/>
        </p:spPr>
        <p:txBody>
          <a:bodyPr wrap="square">
            <a:spAutoFit/>
          </a:bodyPr>
          <a:lstStyle/>
          <a:p>
            <a:pPr marL="285750" marR="0" lvl="0" indent="-285750" algn="l" rtl="0">
              <a:lnSpc>
                <a:spcPct val="100000"/>
              </a:lnSpc>
              <a:spcBef>
                <a:spcPts val="0"/>
              </a:spcBef>
              <a:spcAft>
                <a:spcPts val="0"/>
              </a:spcAft>
              <a:buClr>
                <a:schemeClr val="dk1"/>
              </a:buClr>
              <a:buSzPts val="2800"/>
              <a:buFont typeface="Arial"/>
              <a:buChar char="•"/>
            </a:pPr>
            <a:r>
              <a:rPr lang="en-US" sz="2800" b="1" i="0" u="none" strike="noStrike" cap="none" dirty="0">
                <a:solidFill>
                  <a:schemeClr val="dk1"/>
                </a:solidFill>
                <a:latin typeface="Calibri"/>
                <a:ea typeface="Calibri"/>
                <a:cs typeface="Calibri"/>
                <a:sym typeface="Calibri"/>
              </a:rPr>
              <a:t>Soil respiration rate</a:t>
            </a:r>
            <a:endParaRPr lang="en-US" sz="1400" b="0" i="0" u="none" strike="noStrike" cap="none" dirty="0">
              <a:solidFill>
                <a:srgbClr val="000000"/>
              </a:solidFill>
              <a:latin typeface="Arial"/>
              <a:ea typeface="Arial"/>
              <a:cs typeface="Arial"/>
              <a:sym typeface="Arial"/>
            </a:endParaRPr>
          </a:p>
        </p:txBody>
      </p:sp>
      <p:sp>
        <p:nvSpPr>
          <p:cNvPr id="7" name="Google Shape;200;p9">
            <a:extLst>
              <a:ext uri="{FF2B5EF4-FFF2-40B4-BE49-F238E27FC236}">
                <a16:creationId xmlns:a16="http://schemas.microsoft.com/office/drawing/2014/main" id="{9B170F2C-1D1B-536C-2B16-3DEA6938083E}"/>
              </a:ext>
            </a:extLst>
          </p:cNvPr>
          <p:cNvSpPr txBox="1"/>
          <p:nvPr/>
        </p:nvSpPr>
        <p:spPr>
          <a:xfrm>
            <a:off x="976473" y="4467289"/>
            <a:ext cx="5329709" cy="83095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400"/>
              <a:buFont typeface="Calibri"/>
              <a:buChar char="-"/>
            </a:pPr>
            <a:r>
              <a:rPr lang="en-US" sz="1200" dirty="0">
                <a:solidFill>
                  <a:schemeClr val="dk1"/>
                </a:solidFill>
                <a:latin typeface="Calibri"/>
                <a:ea typeface="Calibri"/>
                <a:cs typeface="Calibri"/>
                <a:sym typeface="Calibri"/>
              </a:rPr>
              <a:t>Rewetting air-dried 0-10cm soils, incubation</a:t>
            </a:r>
          </a:p>
          <a:p>
            <a:pPr marL="285750" marR="0" lvl="0" indent="-285750" algn="l" rtl="0">
              <a:lnSpc>
                <a:spcPct val="100000"/>
              </a:lnSpc>
              <a:spcBef>
                <a:spcPts val="0"/>
              </a:spcBef>
              <a:spcAft>
                <a:spcPts val="0"/>
              </a:spcAft>
              <a:buClr>
                <a:schemeClr val="dk1"/>
              </a:buClr>
              <a:buSzPts val="2400"/>
              <a:buFont typeface="Calibri"/>
              <a:buChar char="-"/>
            </a:pPr>
            <a:r>
              <a:rPr lang="en-US" sz="1200" b="0" i="0" u="none" strike="noStrike" cap="none" dirty="0">
                <a:solidFill>
                  <a:schemeClr val="dk1"/>
                </a:solidFill>
                <a:latin typeface="Calibri"/>
                <a:ea typeface="Calibri"/>
                <a:cs typeface="Calibri"/>
                <a:sym typeface="Calibri"/>
              </a:rPr>
              <a:t>mgCO2-C/kg of soil</a:t>
            </a:r>
          </a:p>
          <a:p>
            <a:pPr marL="285750" marR="0" lvl="0" indent="-285750" algn="l" rtl="0">
              <a:lnSpc>
                <a:spcPct val="100000"/>
              </a:lnSpc>
              <a:spcBef>
                <a:spcPts val="0"/>
              </a:spcBef>
              <a:spcAft>
                <a:spcPts val="0"/>
              </a:spcAft>
              <a:buClr>
                <a:schemeClr val="dk1"/>
              </a:buClr>
              <a:buSzPts val="2400"/>
              <a:buFont typeface="Calibri"/>
              <a:buChar char="-"/>
            </a:pPr>
            <a:r>
              <a:rPr lang="en-US" sz="1200" dirty="0">
                <a:solidFill>
                  <a:schemeClr val="dk1"/>
                </a:solidFill>
                <a:latin typeface="Calibri"/>
                <a:ea typeface="Calibri"/>
                <a:cs typeface="Calibri"/>
                <a:sym typeface="Calibri"/>
              </a:rPr>
              <a:t>24 and 72 hours</a:t>
            </a:r>
          </a:p>
          <a:p>
            <a:pPr marL="285750" marR="0" lvl="0" indent="-285750" algn="l" rtl="0">
              <a:lnSpc>
                <a:spcPct val="100000"/>
              </a:lnSpc>
              <a:spcBef>
                <a:spcPts val="0"/>
              </a:spcBef>
              <a:spcAft>
                <a:spcPts val="0"/>
              </a:spcAft>
              <a:buClr>
                <a:schemeClr val="dk1"/>
              </a:buClr>
              <a:buSzPts val="2400"/>
              <a:buFont typeface="Calibri"/>
              <a:buChar char="-"/>
            </a:pPr>
            <a:r>
              <a:rPr lang="en-US" sz="1200" b="0" i="0" u="none" strike="noStrike" cap="none" dirty="0">
                <a:solidFill>
                  <a:schemeClr val="dk1"/>
                </a:solidFill>
                <a:latin typeface="Calibri"/>
                <a:ea typeface="Calibri"/>
                <a:cs typeface="Calibri"/>
                <a:sym typeface="Calibri"/>
              </a:rPr>
              <a:t>Fall 2022 samples</a:t>
            </a:r>
          </a:p>
        </p:txBody>
      </p:sp>
      <p:pic>
        <p:nvPicPr>
          <p:cNvPr id="14" name="Google Shape;111;p13" descr="A glass jars on a shelf&#10;&#10;Description automatically generated">
            <a:extLst>
              <a:ext uri="{FF2B5EF4-FFF2-40B4-BE49-F238E27FC236}">
                <a16:creationId xmlns:a16="http://schemas.microsoft.com/office/drawing/2014/main" id="{4A787717-3CD6-FEDC-0122-8EA98CF5B3E8}"/>
              </a:ext>
            </a:extLst>
          </p:cNvPr>
          <p:cNvPicPr/>
          <p:nvPr/>
        </p:nvPicPr>
        <p:blipFill>
          <a:blip r:embed="rId4">
            <a:alphaModFix/>
          </a:blip>
          <a:stretch>
            <a:fillRect/>
          </a:stretch>
        </p:blipFill>
        <p:spPr>
          <a:xfrm>
            <a:off x="9474506" y="3999123"/>
            <a:ext cx="1803094" cy="2589705"/>
          </a:xfrm>
          <a:prstGeom prst="rect">
            <a:avLst/>
          </a:prstGeom>
          <a:noFill/>
          <a:ln>
            <a:noFill/>
          </a:ln>
        </p:spPr>
      </p:pic>
      <p:pic>
        <p:nvPicPr>
          <p:cNvPr id="15" name="Picture 14">
            <a:extLst>
              <a:ext uri="{FF2B5EF4-FFF2-40B4-BE49-F238E27FC236}">
                <a16:creationId xmlns:a16="http://schemas.microsoft.com/office/drawing/2014/main" id="{B2692480-04EE-CECF-9E13-5BA426DAD7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0469" y="4188944"/>
            <a:ext cx="3459238" cy="2221295"/>
          </a:xfrm>
          <a:prstGeom prst="rect">
            <a:avLst/>
          </a:prstGeom>
          <a:ln>
            <a:noFill/>
          </a:ln>
          <a:effectLst>
            <a:outerShdw blurRad="292100" dist="139700" dir="2700000" algn="tl" rotWithShape="0">
              <a:srgbClr val="333333">
                <a:alpha val="65000"/>
              </a:srgbClr>
            </a:outerShdw>
          </a:effectLst>
        </p:spPr>
      </p:pic>
      <p:sp>
        <p:nvSpPr>
          <p:cNvPr id="16" name="Slide Number Placeholder 15">
            <a:extLst>
              <a:ext uri="{FF2B5EF4-FFF2-40B4-BE49-F238E27FC236}">
                <a16:creationId xmlns:a16="http://schemas.microsoft.com/office/drawing/2014/main" id="{389AD591-B1D4-D8AA-65C9-B809E7687DB3}"/>
              </a:ext>
            </a:extLst>
          </p:cNvPr>
          <p:cNvSpPr>
            <a:spLocks noGrp="1"/>
          </p:cNvSpPr>
          <p:nvPr>
            <p:ph type="sldNum" sz="quarter" idx="12"/>
          </p:nvPr>
        </p:nvSpPr>
        <p:spPr/>
        <p:txBody>
          <a:bodyPr/>
          <a:lstStyle/>
          <a:p>
            <a:fld id="{3D5038F4-E611-436B-B60A-C1361749357A}" type="slidenum">
              <a:rPr lang="en-US" smtClean="0"/>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9"/>
          <p:cNvSpPr txBox="1"/>
          <p:nvPr/>
        </p:nvSpPr>
        <p:spPr>
          <a:xfrm>
            <a:off x="320183" y="544093"/>
            <a:ext cx="3520297" cy="369332"/>
          </a:xfrm>
          <a:prstGeom prst="rect">
            <a:avLst/>
          </a:prstGeom>
          <a:solidFill>
            <a:srgbClr val="D8E2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1E4E79"/>
                </a:solidFill>
                <a:latin typeface="Times New Roman"/>
                <a:ea typeface="Times New Roman"/>
                <a:cs typeface="Times New Roman"/>
                <a:sym typeface="Times New Roman"/>
              </a:rPr>
              <a:t>Data collection (Continued…)</a:t>
            </a:r>
            <a:endParaRPr sz="1400" b="0" i="0" u="none" strike="noStrike" cap="none" dirty="0">
              <a:solidFill>
                <a:srgbClr val="000000"/>
              </a:solidFill>
              <a:latin typeface="Arial"/>
              <a:ea typeface="Arial"/>
              <a:cs typeface="Arial"/>
              <a:sym typeface="Arial"/>
            </a:endParaRPr>
          </a:p>
        </p:txBody>
      </p:sp>
      <p:sp>
        <p:nvSpPr>
          <p:cNvPr id="197" name="Google Shape;197;p9"/>
          <p:cNvSpPr txBox="1"/>
          <p:nvPr/>
        </p:nvSpPr>
        <p:spPr>
          <a:xfrm>
            <a:off x="0" y="2"/>
            <a:ext cx="12192000" cy="455328"/>
          </a:xfrm>
          <a:prstGeom prst="rect">
            <a:avLst/>
          </a:prstGeom>
          <a:solidFill>
            <a:srgbClr val="E13A3E"/>
          </a:solidFill>
          <a:ln>
            <a:noFill/>
          </a:ln>
          <a:effectLst>
            <a:outerShdw blurRad="40000" dist="23000" dir="5400000" rotWithShape="0">
              <a:srgbClr val="000000">
                <a:alpha val="34117"/>
              </a:srgbClr>
            </a:outerShdw>
          </a:effectLst>
        </p:spPr>
        <p:txBody>
          <a:bodyPr spcFirstLastPara="1" wrap="square" lIns="90800" tIns="45375" rIns="90800" bIns="45375" anchor="ctr" anchorCtr="0">
            <a:noAutofit/>
          </a:bodyPr>
          <a:lstStyle/>
          <a:p>
            <a:pPr marL="0" marR="0" lvl="0" indent="0" algn="r" rtl="0">
              <a:lnSpc>
                <a:spcPct val="90000"/>
              </a:lnSpc>
              <a:spcBef>
                <a:spcPts val="0"/>
              </a:spcBef>
              <a:spcAft>
                <a:spcPts val="0"/>
              </a:spcAft>
              <a:buClr>
                <a:schemeClr val="lt1"/>
              </a:buClr>
              <a:buSzPts val="1987"/>
              <a:buFont typeface="Calibri"/>
              <a:buNone/>
            </a:pPr>
            <a:r>
              <a:rPr lang="en-US" sz="1987" b="0" i="1" u="none" strike="noStrike" cap="none">
                <a:solidFill>
                  <a:schemeClr val="lt1"/>
                </a:solidFill>
                <a:latin typeface="Calibri"/>
                <a:ea typeface="Calibri"/>
                <a:cs typeface="Calibri"/>
                <a:sym typeface="Calibri"/>
              </a:rPr>
              <a:t>	</a:t>
            </a:r>
            <a:r>
              <a:rPr lang="en-US" sz="1809" b="0" i="1" u="none" strike="noStrike" cap="none">
                <a:solidFill>
                  <a:schemeClr val="lt1"/>
                </a:solidFill>
                <a:latin typeface="Calibri"/>
                <a:ea typeface="Calibri"/>
                <a:cs typeface="Calibri"/>
                <a:sym typeface="Calibri"/>
              </a:rPr>
              <a:t>	</a:t>
            </a:r>
            <a:endParaRPr sz="1501" b="0" i="0" u="none" strike="noStrike" cap="none">
              <a:solidFill>
                <a:schemeClr val="dk1"/>
              </a:solidFill>
              <a:latin typeface="Calibri"/>
              <a:ea typeface="Calibri"/>
              <a:cs typeface="Calibri"/>
              <a:sym typeface="Calibri"/>
            </a:endParaRPr>
          </a:p>
        </p:txBody>
      </p:sp>
      <p:sp>
        <p:nvSpPr>
          <p:cNvPr id="200" name="Google Shape;200;p9"/>
          <p:cNvSpPr txBox="1"/>
          <p:nvPr/>
        </p:nvSpPr>
        <p:spPr>
          <a:xfrm>
            <a:off x="912679" y="1864939"/>
            <a:ext cx="4116521" cy="230828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400"/>
              <a:buFont typeface="Calibri"/>
              <a:buChar char="-"/>
            </a:pPr>
            <a:r>
              <a:rPr lang="en-US" dirty="0">
                <a:solidFill>
                  <a:schemeClr val="dk1"/>
                </a:solidFill>
                <a:latin typeface="Calibri"/>
                <a:ea typeface="Arial"/>
                <a:cs typeface="Calibri"/>
                <a:sym typeface="Calibri"/>
              </a:rPr>
              <a:t>Fall 2022 top 10cm samples</a:t>
            </a:r>
          </a:p>
          <a:p>
            <a:pPr marL="285750" marR="0" lvl="0" indent="-285750" algn="l" rtl="0">
              <a:lnSpc>
                <a:spcPct val="100000"/>
              </a:lnSpc>
              <a:spcBef>
                <a:spcPts val="0"/>
              </a:spcBef>
              <a:spcAft>
                <a:spcPts val="0"/>
              </a:spcAft>
              <a:buClr>
                <a:schemeClr val="dk1"/>
              </a:buClr>
              <a:buSzPts val="2400"/>
              <a:buFont typeface="Calibri"/>
              <a:buChar char="-"/>
            </a:pPr>
            <a:r>
              <a:rPr lang="en-US" dirty="0">
                <a:solidFill>
                  <a:schemeClr val="dk1"/>
                </a:solidFill>
                <a:latin typeface="Calibri"/>
                <a:ea typeface="Arial"/>
                <a:cs typeface="Calibri"/>
                <a:sym typeface="Calibri"/>
              </a:rPr>
              <a:t>6 aggregates/sample (0.6-0.8 cm diameter), each on 1.5mm sieves</a:t>
            </a:r>
          </a:p>
          <a:p>
            <a:pPr marL="285750" marR="0" lvl="0" indent="-285750" algn="l" rtl="0">
              <a:lnSpc>
                <a:spcPct val="100000"/>
              </a:lnSpc>
              <a:spcBef>
                <a:spcPts val="0"/>
              </a:spcBef>
              <a:spcAft>
                <a:spcPts val="0"/>
              </a:spcAft>
              <a:buClr>
                <a:schemeClr val="dk1"/>
              </a:buClr>
              <a:buSzPts val="2400"/>
              <a:buFont typeface="Calibri"/>
              <a:buChar char="-"/>
            </a:pPr>
            <a:r>
              <a:rPr lang="en-US" dirty="0">
                <a:solidFill>
                  <a:schemeClr val="dk1"/>
                </a:solidFill>
                <a:latin typeface="Calibri"/>
                <a:ea typeface="Arial"/>
                <a:cs typeface="Calibri"/>
                <a:sym typeface="Calibri"/>
              </a:rPr>
              <a:t>Immersion in water </a:t>
            </a:r>
            <a:r>
              <a:rPr lang="en-US" dirty="0">
                <a:solidFill>
                  <a:schemeClr val="dk1"/>
                </a:solidFill>
                <a:latin typeface="Calibri"/>
                <a:ea typeface="Arial"/>
                <a:cs typeface="Calibri"/>
                <a:sym typeface="Wingdings" panose="05000000000000000000" pitchFamily="2" charset="2"/>
              </a:rPr>
              <a:t> stability class rating 5 dipping cycles after 5 mins  </a:t>
            </a:r>
            <a:r>
              <a:rPr lang="en-US" dirty="0">
                <a:solidFill>
                  <a:schemeClr val="dk1"/>
                </a:solidFill>
                <a:latin typeface="Calibri"/>
                <a:ea typeface="Arial"/>
                <a:cs typeface="Calibri"/>
                <a:sym typeface="Calibri"/>
              </a:rPr>
              <a:t> stability class rating</a:t>
            </a:r>
          </a:p>
          <a:p>
            <a:pPr marL="285750" marR="0" lvl="0" indent="-285750" algn="l" rtl="0">
              <a:lnSpc>
                <a:spcPct val="100000"/>
              </a:lnSpc>
              <a:spcBef>
                <a:spcPts val="0"/>
              </a:spcBef>
              <a:spcAft>
                <a:spcPts val="0"/>
              </a:spcAft>
              <a:buClr>
                <a:schemeClr val="dk1"/>
              </a:buClr>
              <a:buSzPts val="2400"/>
              <a:buFont typeface="Calibri"/>
              <a:buChar char="-"/>
            </a:pPr>
            <a:r>
              <a:rPr lang="en-US" dirty="0">
                <a:solidFill>
                  <a:schemeClr val="dk1"/>
                </a:solidFill>
                <a:latin typeface="Calibri"/>
                <a:ea typeface="Arial"/>
                <a:cs typeface="Calibri"/>
                <a:sym typeface="Calibri"/>
              </a:rPr>
              <a:t>Field soil aggregate stability kit (Herrick et al. (2001))</a:t>
            </a:r>
          </a:p>
        </p:txBody>
      </p:sp>
      <p:sp>
        <p:nvSpPr>
          <p:cNvPr id="9" name="TextBox 8">
            <a:extLst>
              <a:ext uri="{FF2B5EF4-FFF2-40B4-BE49-F238E27FC236}">
                <a16:creationId xmlns:a16="http://schemas.microsoft.com/office/drawing/2014/main" id="{9D7D4765-BFF2-4CF2-DF51-2AF735DEC105}"/>
              </a:ext>
            </a:extLst>
          </p:cNvPr>
          <p:cNvSpPr txBox="1"/>
          <p:nvPr/>
        </p:nvSpPr>
        <p:spPr>
          <a:xfrm>
            <a:off x="320183" y="1341719"/>
            <a:ext cx="6140302" cy="523220"/>
          </a:xfrm>
          <a:prstGeom prst="rect">
            <a:avLst/>
          </a:prstGeom>
          <a:noFill/>
        </p:spPr>
        <p:txBody>
          <a:bodyPr wrap="square">
            <a:spAutoFit/>
          </a:bodyPr>
          <a:lstStyle/>
          <a:p>
            <a:pPr marL="285750" marR="0" lvl="0" indent="-285750" algn="l" rtl="0">
              <a:lnSpc>
                <a:spcPct val="100000"/>
              </a:lnSpc>
              <a:spcBef>
                <a:spcPts val="0"/>
              </a:spcBef>
              <a:spcAft>
                <a:spcPts val="0"/>
              </a:spcAft>
              <a:buClr>
                <a:schemeClr val="dk1"/>
              </a:buClr>
              <a:buSzPts val="2800"/>
              <a:buFont typeface="Arial"/>
              <a:buChar char="•"/>
            </a:pPr>
            <a:r>
              <a:rPr lang="en-US" sz="2800" b="1" i="0" u="none" strike="noStrike" cap="none" dirty="0">
                <a:solidFill>
                  <a:schemeClr val="dk1"/>
                </a:solidFill>
                <a:latin typeface="Calibri"/>
                <a:ea typeface="Calibri"/>
                <a:cs typeface="Calibri"/>
                <a:sym typeface="Calibri"/>
              </a:rPr>
              <a:t>Aggregate stability by slaking</a:t>
            </a:r>
            <a:endParaRPr lang="en-US" sz="1400" b="0" i="0" u="none" strike="noStrike" cap="none" dirty="0">
              <a:solidFill>
                <a:srgbClr val="000000"/>
              </a:solidFill>
              <a:latin typeface="Arial"/>
              <a:ea typeface="Arial"/>
              <a:cs typeface="Arial"/>
              <a:sym typeface="Arial"/>
            </a:endParaRPr>
          </a:p>
        </p:txBody>
      </p:sp>
      <p:pic>
        <p:nvPicPr>
          <p:cNvPr id="5" name="Picture 4" descr="A picture containing indoor, oven, door, open&#10;&#10;Description automatically generated">
            <a:extLst>
              <a:ext uri="{FF2B5EF4-FFF2-40B4-BE49-F238E27FC236}">
                <a16:creationId xmlns:a16="http://schemas.microsoft.com/office/drawing/2014/main" id="{29B4A184-33AD-B264-44CB-D11D43281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135516" y="474628"/>
            <a:ext cx="2505526" cy="3340701"/>
          </a:xfrm>
          <a:prstGeom prst="rect">
            <a:avLst/>
          </a:prstGeom>
        </p:spPr>
      </p:pic>
      <p:sp>
        <p:nvSpPr>
          <p:cNvPr id="12" name="TextBox 11">
            <a:extLst>
              <a:ext uri="{FF2B5EF4-FFF2-40B4-BE49-F238E27FC236}">
                <a16:creationId xmlns:a16="http://schemas.microsoft.com/office/drawing/2014/main" id="{B1ED1FDC-08D9-5377-6E7D-14069CF94B11}"/>
              </a:ext>
            </a:extLst>
          </p:cNvPr>
          <p:cNvSpPr txBox="1"/>
          <p:nvPr/>
        </p:nvSpPr>
        <p:spPr>
          <a:xfrm>
            <a:off x="320183" y="4346730"/>
            <a:ext cx="6140302" cy="523220"/>
          </a:xfrm>
          <a:prstGeom prst="rect">
            <a:avLst/>
          </a:prstGeom>
          <a:noFill/>
        </p:spPr>
        <p:txBody>
          <a:bodyPr wrap="square">
            <a:spAutoFit/>
          </a:bodyPr>
          <a:lstStyle/>
          <a:p>
            <a:pPr marL="285750" marR="0" lvl="0" indent="-285750" algn="l" rtl="0">
              <a:lnSpc>
                <a:spcPct val="100000"/>
              </a:lnSpc>
              <a:spcBef>
                <a:spcPts val="0"/>
              </a:spcBef>
              <a:spcAft>
                <a:spcPts val="0"/>
              </a:spcAft>
              <a:buClr>
                <a:schemeClr val="dk1"/>
              </a:buClr>
              <a:buSzPts val="2800"/>
              <a:buFont typeface="Arial"/>
              <a:buChar char="•"/>
            </a:pPr>
            <a:r>
              <a:rPr lang="en-US" sz="2800" b="1" dirty="0">
                <a:solidFill>
                  <a:schemeClr val="dk1"/>
                </a:solidFill>
                <a:latin typeface="Calibri"/>
                <a:ea typeface="Calibri"/>
                <a:cs typeface="Calibri"/>
                <a:sym typeface="Calibri"/>
              </a:rPr>
              <a:t>Pre-</a:t>
            </a:r>
            <a:r>
              <a:rPr lang="en-US" sz="2800" b="1" dirty="0" err="1">
                <a:solidFill>
                  <a:schemeClr val="dk1"/>
                </a:solidFill>
                <a:latin typeface="Calibri"/>
                <a:ea typeface="Calibri"/>
                <a:cs typeface="Calibri"/>
                <a:sym typeface="Calibri"/>
              </a:rPr>
              <a:t>sidedress</a:t>
            </a:r>
            <a:r>
              <a:rPr lang="en-US" sz="2800" b="1" dirty="0">
                <a:solidFill>
                  <a:schemeClr val="dk1"/>
                </a:solidFill>
                <a:latin typeface="Calibri"/>
                <a:ea typeface="Calibri"/>
                <a:cs typeface="Calibri"/>
                <a:sym typeface="Calibri"/>
              </a:rPr>
              <a:t> nitrate test (PSNT)</a:t>
            </a:r>
            <a:endParaRPr lang="en-US" sz="1400" b="0" i="0" u="none" strike="noStrike" cap="none" dirty="0">
              <a:solidFill>
                <a:srgbClr val="000000"/>
              </a:solidFill>
              <a:latin typeface="Arial"/>
              <a:ea typeface="Arial"/>
              <a:cs typeface="Arial"/>
              <a:sym typeface="Arial"/>
            </a:endParaRPr>
          </a:p>
        </p:txBody>
      </p:sp>
      <p:sp>
        <p:nvSpPr>
          <p:cNvPr id="13" name="TextBox 12">
            <a:extLst>
              <a:ext uri="{FF2B5EF4-FFF2-40B4-BE49-F238E27FC236}">
                <a16:creationId xmlns:a16="http://schemas.microsoft.com/office/drawing/2014/main" id="{8126A488-D8BB-2E67-4BA1-70A2E0DF95EA}"/>
              </a:ext>
            </a:extLst>
          </p:cNvPr>
          <p:cNvSpPr txBox="1"/>
          <p:nvPr/>
        </p:nvSpPr>
        <p:spPr>
          <a:xfrm>
            <a:off x="912679" y="4869950"/>
            <a:ext cx="3903870" cy="646331"/>
          </a:xfrm>
          <a:prstGeom prst="rect">
            <a:avLst/>
          </a:prstGeom>
          <a:noFill/>
        </p:spPr>
        <p:txBody>
          <a:bodyPr wrap="square" rtlCol="0">
            <a:spAutoFit/>
          </a:bodyPr>
          <a:lstStyle/>
          <a:p>
            <a:r>
              <a:rPr lang="en-US" dirty="0"/>
              <a:t>-  V5 stage of corn (July 2023)</a:t>
            </a:r>
          </a:p>
          <a:p>
            <a:r>
              <a:rPr lang="en-US" dirty="0"/>
              <a:t>-  Top 30cm</a:t>
            </a:r>
          </a:p>
        </p:txBody>
      </p:sp>
      <p:sp>
        <p:nvSpPr>
          <p:cNvPr id="14" name="Slide Number Placeholder 13">
            <a:extLst>
              <a:ext uri="{FF2B5EF4-FFF2-40B4-BE49-F238E27FC236}">
                <a16:creationId xmlns:a16="http://schemas.microsoft.com/office/drawing/2014/main" id="{AE888927-4556-3AFB-AB1D-D5E312EF406F}"/>
              </a:ext>
            </a:extLst>
          </p:cNvPr>
          <p:cNvSpPr>
            <a:spLocks noGrp="1"/>
          </p:cNvSpPr>
          <p:nvPr>
            <p:ph type="sldNum" sz="quarter" idx="12"/>
          </p:nvPr>
        </p:nvSpPr>
        <p:spPr/>
        <p:txBody>
          <a:bodyPr/>
          <a:lstStyle/>
          <a:p>
            <a:fld id="{3D5038F4-E611-436B-B60A-C1361749357A}" type="slidenum">
              <a:rPr lang="en-US" smtClean="0"/>
              <a:t>7</a:t>
            </a:fld>
            <a:endParaRPr lang="en-US"/>
          </a:p>
        </p:txBody>
      </p:sp>
      <p:pic>
        <p:nvPicPr>
          <p:cNvPr id="18" name="Picture 17" descr="A field of corn growing&#10;&#10;Description automatically generated">
            <a:extLst>
              <a:ext uri="{FF2B5EF4-FFF2-40B4-BE49-F238E27FC236}">
                <a16:creationId xmlns:a16="http://schemas.microsoft.com/office/drawing/2014/main" id="{EAE5458B-17D7-EF05-7C20-07F8393AE3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4237" y="3585217"/>
            <a:ext cx="2314575" cy="3086100"/>
          </a:xfrm>
          <a:prstGeom prst="rect">
            <a:avLst/>
          </a:prstGeom>
        </p:spPr>
      </p:pic>
      <p:pic>
        <p:nvPicPr>
          <p:cNvPr id="2" name="Picture 1" descr="A picture containing indoor, appliance, kitchen appliance&#10;&#10;Description automatically generated">
            <a:extLst>
              <a:ext uri="{FF2B5EF4-FFF2-40B4-BE49-F238E27FC236}">
                <a16:creationId xmlns:a16="http://schemas.microsoft.com/office/drawing/2014/main" id="{8E740883-1620-A613-9C10-43C2ABDC778B}"/>
              </a:ext>
            </a:extLst>
          </p:cNvPr>
          <p:cNvPicPr>
            <a:picLocks noChangeAspect="1"/>
          </p:cNvPicPr>
          <p:nvPr/>
        </p:nvPicPr>
        <p:blipFill>
          <a:blip r:embed="rId5"/>
          <a:stretch>
            <a:fillRect/>
          </a:stretch>
        </p:blipFill>
        <p:spPr>
          <a:xfrm rot="5400000">
            <a:off x="9436362" y="1210774"/>
            <a:ext cx="2451100" cy="1838325"/>
          </a:xfrm>
          <a:prstGeom prst="rect">
            <a:avLst/>
          </a:prstGeom>
        </p:spPr>
      </p:pic>
    </p:spTree>
    <p:extLst>
      <p:ext uri="{BB962C8B-B14F-4D97-AF65-F5344CB8AC3E}">
        <p14:creationId xmlns:p14="http://schemas.microsoft.com/office/powerpoint/2010/main" val="881283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9"/>
          <p:cNvSpPr txBox="1"/>
          <p:nvPr/>
        </p:nvSpPr>
        <p:spPr>
          <a:xfrm>
            <a:off x="320183" y="544093"/>
            <a:ext cx="3520297" cy="369332"/>
          </a:xfrm>
          <a:prstGeom prst="rect">
            <a:avLst/>
          </a:prstGeom>
          <a:solidFill>
            <a:srgbClr val="D8E2F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1E4E79"/>
                </a:solidFill>
                <a:latin typeface="Times New Roman"/>
                <a:ea typeface="Times New Roman"/>
                <a:cs typeface="Times New Roman"/>
                <a:sym typeface="Times New Roman"/>
              </a:rPr>
              <a:t>Data collection (Continued…)</a:t>
            </a:r>
            <a:endParaRPr sz="1400" b="0" i="0" u="none" strike="noStrike" cap="none" dirty="0">
              <a:solidFill>
                <a:srgbClr val="000000"/>
              </a:solidFill>
              <a:latin typeface="Arial"/>
              <a:ea typeface="Arial"/>
              <a:cs typeface="Arial"/>
              <a:sym typeface="Arial"/>
            </a:endParaRPr>
          </a:p>
        </p:txBody>
      </p:sp>
      <p:sp>
        <p:nvSpPr>
          <p:cNvPr id="197" name="Google Shape;197;p9"/>
          <p:cNvSpPr txBox="1"/>
          <p:nvPr/>
        </p:nvSpPr>
        <p:spPr>
          <a:xfrm>
            <a:off x="0" y="2"/>
            <a:ext cx="12192000" cy="455328"/>
          </a:xfrm>
          <a:prstGeom prst="rect">
            <a:avLst/>
          </a:prstGeom>
          <a:solidFill>
            <a:srgbClr val="E13A3E"/>
          </a:solidFill>
          <a:ln>
            <a:noFill/>
          </a:ln>
          <a:effectLst>
            <a:outerShdw blurRad="40000" dist="23000" dir="5400000" rotWithShape="0">
              <a:srgbClr val="000000">
                <a:alpha val="34117"/>
              </a:srgbClr>
            </a:outerShdw>
          </a:effectLst>
        </p:spPr>
        <p:txBody>
          <a:bodyPr spcFirstLastPara="1" wrap="square" lIns="90800" tIns="45375" rIns="90800" bIns="45375" anchor="ctr" anchorCtr="0">
            <a:noAutofit/>
          </a:bodyPr>
          <a:lstStyle/>
          <a:p>
            <a:pPr marL="0" marR="0" lvl="0" indent="0" algn="r" rtl="0">
              <a:lnSpc>
                <a:spcPct val="90000"/>
              </a:lnSpc>
              <a:spcBef>
                <a:spcPts val="0"/>
              </a:spcBef>
              <a:spcAft>
                <a:spcPts val="0"/>
              </a:spcAft>
              <a:buClr>
                <a:schemeClr val="lt1"/>
              </a:buClr>
              <a:buSzPts val="1987"/>
              <a:buFont typeface="Calibri"/>
              <a:buNone/>
            </a:pPr>
            <a:r>
              <a:rPr lang="en-US" sz="1987" b="0" i="1" u="none" strike="noStrike" cap="none">
                <a:solidFill>
                  <a:schemeClr val="lt1"/>
                </a:solidFill>
                <a:latin typeface="Calibri"/>
                <a:ea typeface="Calibri"/>
                <a:cs typeface="Calibri"/>
                <a:sym typeface="Calibri"/>
              </a:rPr>
              <a:t>	</a:t>
            </a:r>
            <a:r>
              <a:rPr lang="en-US" sz="1809" b="0" i="1" u="none" strike="noStrike" cap="none">
                <a:solidFill>
                  <a:schemeClr val="lt1"/>
                </a:solidFill>
                <a:latin typeface="Calibri"/>
                <a:ea typeface="Calibri"/>
                <a:cs typeface="Calibri"/>
                <a:sym typeface="Calibri"/>
              </a:rPr>
              <a:t>	</a:t>
            </a:r>
            <a:endParaRPr sz="1501" b="0" i="0" u="none" strike="noStrike" cap="none">
              <a:solidFill>
                <a:schemeClr val="dk1"/>
              </a:solidFill>
              <a:latin typeface="Calibri"/>
              <a:ea typeface="Calibri"/>
              <a:cs typeface="Calibri"/>
              <a:sym typeface="Calibri"/>
            </a:endParaRPr>
          </a:p>
        </p:txBody>
      </p:sp>
      <p:sp>
        <p:nvSpPr>
          <p:cNvPr id="9" name="TextBox 8">
            <a:extLst>
              <a:ext uri="{FF2B5EF4-FFF2-40B4-BE49-F238E27FC236}">
                <a16:creationId xmlns:a16="http://schemas.microsoft.com/office/drawing/2014/main" id="{9D7D4765-BFF2-4CF2-DF51-2AF735DEC105}"/>
              </a:ext>
            </a:extLst>
          </p:cNvPr>
          <p:cNvSpPr txBox="1"/>
          <p:nvPr/>
        </p:nvSpPr>
        <p:spPr>
          <a:xfrm>
            <a:off x="320183" y="1341719"/>
            <a:ext cx="6140302" cy="3970318"/>
          </a:xfrm>
          <a:prstGeom prst="rect">
            <a:avLst/>
          </a:prstGeom>
          <a:noFill/>
        </p:spPr>
        <p:txBody>
          <a:bodyPr wrap="square">
            <a:spAutoFit/>
          </a:bodyPr>
          <a:lstStyle/>
          <a:p>
            <a:pPr marL="285750" marR="0" lvl="0" indent="-285750" algn="l" rtl="0">
              <a:lnSpc>
                <a:spcPct val="100000"/>
              </a:lnSpc>
              <a:spcBef>
                <a:spcPts val="0"/>
              </a:spcBef>
              <a:spcAft>
                <a:spcPts val="0"/>
              </a:spcAft>
              <a:buClr>
                <a:schemeClr val="dk1"/>
              </a:buClr>
              <a:buSzPts val="2800"/>
              <a:buFont typeface="Arial"/>
              <a:buChar char="•"/>
            </a:pPr>
            <a:r>
              <a:rPr lang="en-US" sz="2800" b="1" i="0" u="none" strike="noStrike" cap="none" dirty="0">
                <a:solidFill>
                  <a:schemeClr val="dk1"/>
                </a:solidFill>
                <a:latin typeface="Calibri"/>
                <a:ea typeface="Calibri"/>
                <a:cs typeface="Calibri"/>
                <a:sym typeface="Calibri"/>
              </a:rPr>
              <a:t>Soil pH</a:t>
            </a:r>
          </a:p>
          <a:p>
            <a:pPr marL="285750" marR="0" lvl="0" indent="-285750" algn="l" rtl="0">
              <a:lnSpc>
                <a:spcPct val="100000"/>
              </a:lnSpc>
              <a:spcBef>
                <a:spcPts val="0"/>
              </a:spcBef>
              <a:spcAft>
                <a:spcPts val="0"/>
              </a:spcAft>
              <a:buClr>
                <a:schemeClr val="dk1"/>
              </a:buClr>
              <a:buSzPts val="2800"/>
              <a:buFont typeface="Arial"/>
              <a:buChar char="•"/>
            </a:pPr>
            <a:endParaRPr lang="en-US" sz="2800" b="1" dirty="0">
              <a:solidFill>
                <a:schemeClr val="dk1"/>
              </a:solidFill>
              <a:latin typeface="Calibri"/>
              <a:ea typeface="Arial"/>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1" i="0" u="none" strike="noStrike" cap="none" dirty="0">
                <a:solidFill>
                  <a:schemeClr val="dk1"/>
                </a:solidFill>
                <a:latin typeface="Calibri"/>
                <a:ea typeface="Arial"/>
                <a:cs typeface="Calibri"/>
                <a:sym typeface="Calibri"/>
              </a:rPr>
              <a:t>Soil organic matter (Loss on ignition)</a:t>
            </a:r>
          </a:p>
          <a:p>
            <a:pPr marL="285750" marR="0" lvl="0" indent="-285750" algn="l" rtl="0">
              <a:lnSpc>
                <a:spcPct val="100000"/>
              </a:lnSpc>
              <a:spcBef>
                <a:spcPts val="0"/>
              </a:spcBef>
              <a:spcAft>
                <a:spcPts val="0"/>
              </a:spcAft>
              <a:buClr>
                <a:schemeClr val="dk1"/>
              </a:buClr>
              <a:buSzPts val="2800"/>
              <a:buFont typeface="Arial"/>
              <a:buChar char="•"/>
            </a:pPr>
            <a:endParaRPr lang="en-US" sz="2800" b="1" dirty="0">
              <a:solidFill>
                <a:schemeClr val="dk1"/>
              </a:solidFill>
              <a:latin typeface="Calibri"/>
              <a:ea typeface="Arial"/>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1" i="0" u="none" strike="noStrike" cap="none" dirty="0">
                <a:solidFill>
                  <a:schemeClr val="dk1"/>
                </a:solidFill>
                <a:latin typeface="Calibri"/>
                <a:ea typeface="Arial"/>
                <a:cs typeface="Calibri"/>
                <a:sym typeface="Calibri"/>
              </a:rPr>
              <a:t>Soil P,K,S (</a:t>
            </a:r>
            <a:r>
              <a:rPr lang="en-US" sz="2800" b="1" i="0" u="none" strike="noStrike" cap="none" dirty="0" err="1">
                <a:solidFill>
                  <a:schemeClr val="dk1"/>
                </a:solidFill>
                <a:latin typeface="Calibri"/>
                <a:ea typeface="Arial"/>
                <a:cs typeface="Calibri"/>
                <a:sym typeface="Calibri"/>
              </a:rPr>
              <a:t>Mehlich</a:t>
            </a:r>
            <a:r>
              <a:rPr lang="en-US" sz="2800" b="1" i="0" u="none" strike="noStrike" cap="none" dirty="0">
                <a:solidFill>
                  <a:schemeClr val="dk1"/>
                </a:solidFill>
                <a:latin typeface="Calibri"/>
                <a:ea typeface="Arial"/>
                <a:cs typeface="Calibri"/>
                <a:sym typeface="Calibri"/>
              </a:rPr>
              <a:t> 3)</a:t>
            </a:r>
          </a:p>
          <a:p>
            <a:pPr marL="285750" marR="0" lvl="0" indent="-285750" algn="l" rtl="0">
              <a:lnSpc>
                <a:spcPct val="100000"/>
              </a:lnSpc>
              <a:spcBef>
                <a:spcPts val="0"/>
              </a:spcBef>
              <a:spcAft>
                <a:spcPts val="0"/>
              </a:spcAft>
              <a:buClr>
                <a:schemeClr val="dk1"/>
              </a:buClr>
              <a:buSzPts val="2800"/>
              <a:buFont typeface="Arial"/>
              <a:buChar char="•"/>
            </a:pPr>
            <a:endParaRPr lang="en-US" sz="2800" b="1" dirty="0">
              <a:solidFill>
                <a:schemeClr val="dk1"/>
              </a:solidFill>
              <a:latin typeface="Calibri"/>
              <a:ea typeface="Arial"/>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1" i="0" u="none" strike="noStrike" cap="none" dirty="0">
                <a:solidFill>
                  <a:schemeClr val="dk1"/>
                </a:solidFill>
                <a:latin typeface="Calibri"/>
                <a:ea typeface="Arial"/>
                <a:cs typeface="Calibri"/>
                <a:sym typeface="Calibri"/>
              </a:rPr>
              <a:t>Crop yield by hand harvest</a:t>
            </a:r>
          </a:p>
          <a:p>
            <a:pPr marL="285750" marR="0" lvl="0" indent="-285750" algn="l" rtl="0">
              <a:lnSpc>
                <a:spcPct val="100000"/>
              </a:lnSpc>
              <a:spcBef>
                <a:spcPts val="0"/>
              </a:spcBef>
              <a:spcAft>
                <a:spcPts val="0"/>
              </a:spcAft>
              <a:buClr>
                <a:schemeClr val="dk1"/>
              </a:buClr>
              <a:buSzPts val="2800"/>
              <a:buFont typeface="Arial"/>
              <a:buChar char="•"/>
            </a:pPr>
            <a:endParaRPr lang="en-US" sz="2800" b="1" dirty="0">
              <a:solidFill>
                <a:schemeClr val="dk1"/>
              </a:solidFill>
              <a:latin typeface="Calibri"/>
              <a:ea typeface="Arial"/>
              <a:cs typeface="Calibri"/>
              <a:sym typeface="Calibri"/>
            </a:endParaRPr>
          </a:p>
          <a:p>
            <a:pPr marL="285750" marR="0" lvl="0" indent="-285750" algn="l" rtl="0">
              <a:lnSpc>
                <a:spcPct val="100000"/>
              </a:lnSpc>
              <a:spcBef>
                <a:spcPts val="0"/>
              </a:spcBef>
              <a:spcAft>
                <a:spcPts val="0"/>
              </a:spcAft>
              <a:buClr>
                <a:schemeClr val="dk1"/>
              </a:buClr>
              <a:buSzPts val="2800"/>
              <a:buFont typeface="Arial"/>
              <a:buChar char="•"/>
            </a:pPr>
            <a:r>
              <a:rPr lang="en-US" sz="2800" b="1" i="0" u="none" strike="noStrike" cap="none" dirty="0">
                <a:solidFill>
                  <a:schemeClr val="dk1"/>
                </a:solidFill>
                <a:latin typeface="Calibri"/>
                <a:ea typeface="Arial"/>
                <a:cs typeface="Calibri"/>
                <a:sym typeface="Calibri"/>
              </a:rPr>
              <a:t>Cov</a:t>
            </a:r>
            <a:r>
              <a:rPr lang="en-US" sz="2800" b="1" dirty="0">
                <a:solidFill>
                  <a:schemeClr val="dk1"/>
                </a:solidFill>
                <a:latin typeface="Calibri"/>
                <a:ea typeface="Arial"/>
                <a:cs typeface="Calibri"/>
                <a:sym typeface="Calibri"/>
              </a:rPr>
              <a:t>er crop and weed biomass</a:t>
            </a:r>
            <a:endParaRPr lang="en-US" sz="1400" b="0" i="0" u="none" strike="noStrike" cap="none" dirty="0">
              <a:solidFill>
                <a:srgbClr val="000000"/>
              </a:solidFill>
              <a:latin typeface="Arial"/>
              <a:ea typeface="Arial"/>
              <a:cs typeface="Arial"/>
              <a:sym typeface="Arial"/>
            </a:endParaRPr>
          </a:p>
        </p:txBody>
      </p:sp>
      <p:pic>
        <p:nvPicPr>
          <p:cNvPr id="2" name="Picture 1" descr="A picture containing plant, grass&#10;&#10;Description automatically generated">
            <a:extLst>
              <a:ext uri="{FF2B5EF4-FFF2-40B4-BE49-F238E27FC236}">
                <a16:creationId xmlns:a16="http://schemas.microsoft.com/office/drawing/2014/main" id="{5F1092EA-89DF-F69E-F5D1-F876FC17A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89605" y="1161539"/>
            <a:ext cx="3462239" cy="25966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A corn field with dried leaves&#10;&#10;Description automatically generated">
            <a:extLst>
              <a:ext uri="{FF2B5EF4-FFF2-40B4-BE49-F238E27FC236}">
                <a16:creationId xmlns:a16="http://schemas.microsoft.com/office/drawing/2014/main" id="{D73D749D-63B7-5141-B0FE-F7B022660F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227943" y="2343733"/>
            <a:ext cx="2443007" cy="41025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lide Number Placeholder 3">
            <a:extLst>
              <a:ext uri="{FF2B5EF4-FFF2-40B4-BE49-F238E27FC236}">
                <a16:creationId xmlns:a16="http://schemas.microsoft.com/office/drawing/2014/main" id="{9617BD62-23F9-8C68-8826-F1D9F4C5ED72}"/>
              </a:ext>
            </a:extLst>
          </p:cNvPr>
          <p:cNvSpPr>
            <a:spLocks noGrp="1"/>
          </p:cNvSpPr>
          <p:nvPr>
            <p:ph type="sldNum" sz="quarter" idx="12"/>
          </p:nvPr>
        </p:nvSpPr>
        <p:spPr/>
        <p:txBody>
          <a:bodyPr/>
          <a:lstStyle/>
          <a:p>
            <a:fld id="{3D5038F4-E611-436B-B60A-C1361749357A}" type="slidenum">
              <a:rPr lang="en-US" smtClean="0"/>
              <a:t>8</a:t>
            </a:fld>
            <a:endParaRPr lang="en-US"/>
          </a:p>
        </p:txBody>
      </p:sp>
    </p:spTree>
    <p:extLst>
      <p:ext uri="{BB962C8B-B14F-4D97-AF65-F5344CB8AC3E}">
        <p14:creationId xmlns:p14="http://schemas.microsoft.com/office/powerpoint/2010/main" val="2041776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0EB7DBBD-B12F-D9DF-DE47-296BB0ADBE61}"/>
              </a:ext>
            </a:extLst>
          </p:cNvPr>
          <p:cNvSpPr txBox="1"/>
          <p:nvPr/>
        </p:nvSpPr>
        <p:spPr>
          <a:xfrm>
            <a:off x="367564" y="893980"/>
            <a:ext cx="2655837" cy="400110"/>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Statistical analyses</a:t>
            </a:r>
          </a:p>
        </p:txBody>
      </p:sp>
      <p:sp>
        <p:nvSpPr>
          <p:cNvPr id="10" name="Google Shape;96;p1">
            <a:extLst>
              <a:ext uri="{FF2B5EF4-FFF2-40B4-BE49-F238E27FC236}">
                <a16:creationId xmlns:a16="http://schemas.microsoft.com/office/drawing/2014/main" id="{B7569C46-15B2-75B2-8BD3-02B10B0DF36D}"/>
              </a:ext>
            </a:extLst>
          </p:cNvPr>
          <p:cNvSpPr txBox="1">
            <a:spLocks/>
          </p:cNvSpPr>
          <p:nvPr/>
        </p:nvSpPr>
        <p:spPr>
          <a:xfrm>
            <a:off x="0" y="2"/>
            <a:ext cx="12192000" cy="455328"/>
          </a:xfrm>
          <a:prstGeom prst="rect">
            <a:avLst/>
          </a:prstGeom>
          <a:solidFill>
            <a:srgbClr val="E13A3E"/>
          </a:solidFill>
          <a:ln>
            <a:noFill/>
          </a:ln>
          <a:effectLst>
            <a:outerShdw blurRad="40000" dist="23000" dir="5400000" rotWithShape="0">
              <a:srgbClr val="000000">
                <a:alpha val="34901"/>
              </a:srgbClr>
            </a:outerShdw>
          </a:effectLst>
        </p:spPr>
        <p:txBody>
          <a:bodyPr spcFirstLastPara="1" vert="horz" wrap="square" lIns="90821" tIns="45398" rIns="90821" bIns="45398"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1987" b="0" i="1" u="none" strike="noStrike" kern="1200" cap="none" spc="0" normalizeH="0" baseline="0" noProof="0">
                <a:ln>
                  <a:noFill/>
                </a:ln>
                <a:solidFill>
                  <a:prstClr val="white"/>
                </a:solidFill>
                <a:effectLst/>
                <a:uLnTx/>
                <a:uFillTx/>
                <a:latin typeface="Calibri" panose="020F0502020204030204"/>
                <a:ea typeface="Calibri"/>
                <a:cs typeface="Calibri"/>
                <a:sym typeface="Calibri"/>
              </a:rPr>
              <a:t>	</a:t>
            </a:r>
            <a:r>
              <a:rPr kumimoji="0" lang="en-US" sz="1809" b="0" i="1" u="none" strike="noStrike" kern="1200" cap="none" spc="0" normalizeH="0" baseline="0" noProof="0">
                <a:ln>
                  <a:noFill/>
                </a:ln>
                <a:solidFill>
                  <a:prstClr val="white"/>
                </a:solidFill>
                <a:effectLst/>
                <a:uLnTx/>
                <a:uFillTx/>
                <a:latin typeface="Calibri" panose="020F0502020204030204"/>
                <a:ea typeface="Calibri"/>
                <a:cs typeface="Calibri"/>
                <a:sym typeface="Calibri"/>
              </a:rPr>
              <a:t>	</a:t>
            </a:r>
            <a:endParaRPr kumimoji="0" lang="en-US" sz="1501"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3" name="TextBox 2">
            <a:extLst>
              <a:ext uri="{FF2B5EF4-FFF2-40B4-BE49-F238E27FC236}">
                <a16:creationId xmlns:a16="http://schemas.microsoft.com/office/drawing/2014/main" id="{45C37AC9-0E9B-C8E1-1102-70B549B5D644}"/>
              </a:ext>
            </a:extLst>
          </p:cNvPr>
          <p:cNvSpPr txBox="1"/>
          <p:nvPr/>
        </p:nvSpPr>
        <p:spPr>
          <a:xfrm>
            <a:off x="352619" y="1668776"/>
            <a:ext cx="8873183" cy="40934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Rstudio</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version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2022.07.2+576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QQ-plots for normal distribution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Levene’s</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test for Homogeneity of Variance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Analysis of Variance (ANOVA)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Post-hoc test: Tukey’s HSD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Significance at P &lt;= 0.05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a:rPr>
              <a:t>Radar plots, principal component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analysis and decision trees</a:t>
            </a:r>
          </a:p>
        </p:txBody>
      </p:sp>
      <p:pic>
        <p:nvPicPr>
          <p:cNvPr id="2" name="Picture 1" descr="A picture containing clipart&#10;&#10;Description automatically generated">
            <a:extLst>
              <a:ext uri="{FF2B5EF4-FFF2-40B4-BE49-F238E27FC236}">
                <a16:creationId xmlns:a16="http://schemas.microsoft.com/office/drawing/2014/main" id="{B718F20B-9575-06E8-52B0-4ED173C112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4520" y="2222636"/>
            <a:ext cx="5434629" cy="3107165"/>
          </a:xfrm>
          <a:prstGeom prst="rect">
            <a:avLst/>
          </a:prstGeom>
        </p:spPr>
      </p:pic>
      <p:sp>
        <p:nvSpPr>
          <p:cNvPr id="8" name="Speech Bubble: Oval 7">
            <a:extLst>
              <a:ext uri="{FF2B5EF4-FFF2-40B4-BE49-F238E27FC236}">
                <a16:creationId xmlns:a16="http://schemas.microsoft.com/office/drawing/2014/main" id="{70E02EE0-182A-21B3-9BD4-6A515F698F65}"/>
              </a:ext>
            </a:extLst>
          </p:cNvPr>
          <p:cNvSpPr/>
          <p:nvPr/>
        </p:nvSpPr>
        <p:spPr>
          <a:xfrm rot="1065610">
            <a:off x="9987558" y="1720637"/>
            <a:ext cx="1695018" cy="1292942"/>
          </a:xfrm>
          <a:prstGeom prst="wedgeEllipseCallout">
            <a:avLst>
              <a:gd name="adj1" fmla="val -57215"/>
              <a:gd name="adj2" fmla="val 664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peech Bubble: Oval 8">
            <a:extLst>
              <a:ext uri="{FF2B5EF4-FFF2-40B4-BE49-F238E27FC236}">
                <a16:creationId xmlns:a16="http://schemas.microsoft.com/office/drawing/2014/main" id="{6188533F-362C-4C53-0FF6-967CCAC2CED7}"/>
              </a:ext>
            </a:extLst>
          </p:cNvPr>
          <p:cNvSpPr/>
          <p:nvPr/>
        </p:nvSpPr>
        <p:spPr>
          <a:xfrm flipH="1">
            <a:off x="5619200" y="846898"/>
            <a:ext cx="2001214" cy="1362601"/>
          </a:xfrm>
          <a:prstGeom prst="wedgeEllipseCallout">
            <a:avLst>
              <a:gd name="adj1" fmla="val -57215"/>
              <a:gd name="adj2" fmla="val 664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Physical properties:</a:t>
            </a:r>
          </a:p>
          <a:p>
            <a:pPr algn="ctr"/>
            <a:r>
              <a:rPr lang="en-US" sz="1400" dirty="0"/>
              <a:t>Soil strength, Aggregate stability, …</a:t>
            </a:r>
          </a:p>
          <a:p>
            <a:pPr algn="ctr"/>
            <a:endParaRPr lang="en-US" sz="1400" dirty="0"/>
          </a:p>
        </p:txBody>
      </p:sp>
      <p:sp>
        <p:nvSpPr>
          <p:cNvPr id="11" name="Speech Bubble: Oval 10">
            <a:extLst>
              <a:ext uri="{FF2B5EF4-FFF2-40B4-BE49-F238E27FC236}">
                <a16:creationId xmlns:a16="http://schemas.microsoft.com/office/drawing/2014/main" id="{CEA5F9BA-DE70-B570-B1D0-E8D656F024E6}"/>
              </a:ext>
            </a:extLst>
          </p:cNvPr>
          <p:cNvSpPr/>
          <p:nvPr/>
        </p:nvSpPr>
        <p:spPr>
          <a:xfrm rot="3729219" flipH="1">
            <a:off x="8528717" y="693259"/>
            <a:ext cx="1315002" cy="1512497"/>
          </a:xfrm>
          <a:prstGeom prst="wedgeEllipseCallout">
            <a:avLst>
              <a:gd name="adj1" fmla="val -57215"/>
              <a:gd name="adj2" fmla="val 664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C58B292B-0966-AC52-70B1-F699508EE353}"/>
              </a:ext>
            </a:extLst>
          </p:cNvPr>
          <p:cNvSpPr txBox="1"/>
          <p:nvPr/>
        </p:nvSpPr>
        <p:spPr>
          <a:xfrm>
            <a:off x="8480157" y="856927"/>
            <a:ext cx="1406595" cy="646331"/>
          </a:xfrm>
          <a:prstGeom prst="rect">
            <a:avLst/>
          </a:prstGeom>
          <a:noFill/>
        </p:spPr>
        <p:txBody>
          <a:bodyPr wrap="square" rtlCol="0">
            <a:spAutoFit/>
          </a:bodyPr>
          <a:lstStyle/>
          <a:p>
            <a:pPr algn="ctr"/>
            <a:r>
              <a:rPr lang="en-US" sz="1200" b="1" dirty="0">
                <a:solidFill>
                  <a:schemeClr val="bg1"/>
                </a:solidFill>
              </a:rPr>
              <a:t>Biological properties: </a:t>
            </a:r>
            <a:r>
              <a:rPr lang="en-US" sz="1200" dirty="0">
                <a:solidFill>
                  <a:schemeClr val="bg1"/>
                </a:solidFill>
              </a:rPr>
              <a:t>Respiration rate..</a:t>
            </a:r>
            <a:endParaRPr lang="en-US" sz="1400" dirty="0">
              <a:solidFill>
                <a:schemeClr val="bg1"/>
              </a:solidFill>
            </a:endParaRPr>
          </a:p>
        </p:txBody>
      </p:sp>
      <p:sp>
        <p:nvSpPr>
          <p:cNvPr id="13" name="TextBox 12">
            <a:extLst>
              <a:ext uri="{FF2B5EF4-FFF2-40B4-BE49-F238E27FC236}">
                <a16:creationId xmlns:a16="http://schemas.microsoft.com/office/drawing/2014/main" id="{895C8942-B493-20EA-6319-ABA5AEC7B81A}"/>
              </a:ext>
            </a:extLst>
          </p:cNvPr>
          <p:cNvSpPr txBox="1"/>
          <p:nvPr/>
        </p:nvSpPr>
        <p:spPr>
          <a:xfrm>
            <a:off x="10156489" y="1713797"/>
            <a:ext cx="1438403" cy="1384995"/>
          </a:xfrm>
          <a:prstGeom prst="rect">
            <a:avLst/>
          </a:prstGeom>
          <a:noFill/>
        </p:spPr>
        <p:txBody>
          <a:bodyPr wrap="square" rtlCol="0">
            <a:spAutoFit/>
          </a:bodyPr>
          <a:lstStyle/>
          <a:p>
            <a:pPr algn="ctr"/>
            <a:r>
              <a:rPr lang="en-US" sz="1400" b="1" dirty="0">
                <a:solidFill>
                  <a:schemeClr val="bg1"/>
                </a:solidFill>
              </a:rPr>
              <a:t>Chemical properties:</a:t>
            </a:r>
          </a:p>
          <a:p>
            <a:pPr algn="ctr"/>
            <a:r>
              <a:rPr lang="en-US" sz="1400" dirty="0">
                <a:solidFill>
                  <a:schemeClr val="bg1"/>
                </a:solidFill>
              </a:rPr>
              <a:t>pH, nutrients, CEC, Organic matter, Active C…</a:t>
            </a:r>
          </a:p>
        </p:txBody>
      </p:sp>
      <p:sp>
        <p:nvSpPr>
          <p:cNvPr id="14" name="Slide Number Placeholder 13">
            <a:extLst>
              <a:ext uri="{FF2B5EF4-FFF2-40B4-BE49-F238E27FC236}">
                <a16:creationId xmlns:a16="http://schemas.microsoft.com/office/drawing/2014/main" id="{28CC97CE-B259-2ECD-4E60-E3E065B8AEFA}"/>
              </a:ext>
            </a:extLst>
          </p:cNvPr>
          <p:cNvSpPr>
            <a:spLocks noGrp="1"/>
          </p:cNvSpPr>
          <p:nvPr>
            <p:ph type="sldNum" sz="quarter" idx="12"/>
          </p:nvPr>
        </p:nvSpPr>
        <p:spPr/>
        <p:txBody>
          <a:bodyPr/>
          <a:lstStyle/>
          <a:p>
            <a:fld id="{3D5038F4-E611-436B-B60A-C1361749357A}" type="slidenum">
              <a:rPr lang="en-US" smtClean="0"/>
              <a:t>9</a:t>
            </a:fld>
            <a:endParaRPr lang="en-US"/>
          </a:p>
        </p:txBody>
      </p:sp>
    </p:spTree>
    <p:extLst>
      <p:ext uri="{BB962C8B-B14F-4D97-AF65-F5344CB8AC3E}">
        <p14:creationId xmlns:p14="http://schemas.microsoft.com/office/powerpoint/2010/main" val="26398097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9817</TotalTime>
  <Words>2429</Words>
  <Application>Microsoft Office PowerPoint</Application>
  <PresentationFormat>Widescreen</PresentationFormat>
  <Paragraphs>403</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Noto Sans Symbols</vt:lpstr>
      <vt:lpstr>Times New Roman</vt:lpstr>
      <vt:lpstr>Wingdings</vt:lpstr>
      <vt:lpstr>Office Theme</vt:lpstr>
      <vt:lpstr>Transitioning to Organic Grain Production in Maryland: Evaluating Soil Health Impact of Four Strategies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Strategies to Transition to Organic Grain: Impacts on Soil Health</dc:title>
  <dc:creator>Biwek Gairhe</dc:creator>
  <cp:lastModifiedBy>Biwek Gairhe</cp:lastModifiedBy>
  <cp:revision>210</cp:revision>
  <dcterms:created xsi:type="dcterms:W3CDTF">2023-04-27T02:50:43Z</dcterms:created>
  <dcterms:modified xsi:type="dcterms:W3CDTF">2024-02-15T19:03:17Z</dcterms:modified>
</cp:coreProperties>
</file>