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5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5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4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6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2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2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7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8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F46E5-156F-4C2D-A1AA-CCDBBE698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1A91-45C0-4B20-8C62-133475B0B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18.emf"/><Relationship Id="rId5" Type="http://schemas.openxmlformats.org/officeDocument/2006/relationships/image" Target="../media/image19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11" Type="http://schemas.openxmlformats.org/officeDocument/2006/relationships/image" Target="../media/image920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10.png"/><Relationship Id="rId4" Type="http://schemas.openxmlformats.org/officeDocument/2006/relationships/image" Target="../media/image35.emf"/><Relationship Id="rId9" Type="http://schemas.openxmlformats.org/officeDocument/2006/relationships/image" Target="../media/image9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11" Type="http://schemas.openxmlformats.org/officeDocument/2006/relationships/image" Target="../media/image930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20.png"/><Relationship Id="rId4" Type="http://schemas.openxmlformats.org/officeDocument/2006/relationships/image" Target="../media/image38.emf"/><Relationship Id="rId9" Type="http://schemas.openxmlformats.org/officeDocument/2006/relationships/image" Target="../media/image9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jpeg"/><Relationship Id="rId5" Type="http://schemas.openxmlformats.org/officeDocument/2006/relationships/image" Target="../media/image22.png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jpeg"/><Relationship Id="rId5" Type="http://schemas.openxmlformats.org/officeDocument/2006/relationships/image" Target="../media/image920.png"/><Relationship Id="rId4" Type="http://schemas.openxmlformats.org/officeDocument/2006/relationships/image" Target="../media/image54.emf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4.png"/><Relationship Id="rId10" Type="http://schemas.openxmlformats.org/officeDocument/2006/relationships/image" Target="../media/image22.png"/><Relationship Id="rId4" Type="http://schemas.openxmlformats.org/officeDocument/2006/relationships/image" Target="../media/image62.emf"/><Relationship Id="rId9" Type="http://schemas.openxmlformats.org/officeDocument/2006/relationships/image" Target="../media/image1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71.jpeg"/><Relationship Id="rId4" Type="http://schemas.openxmlformats.org/officeDocument/2006/relationships/image" Target="../media/image66.emf"/><Relationship Id="rId9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9.jpe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4.jpeg"/><Relationship Id="rId5" Type="http://schemas.openxmlformats.org/officeDocument/2006/relationships/image" Target="../media/image68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3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jpg"/><Relationship Id="rId7" Type="http://schemas.openxmlformats.org/officeDocument/2006/relationships/image" Target="../media/image86.jp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4.wdp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3463" y="1576251"/>
            <a:ext cx="363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2-inch thick tops for 2-ft x 2-ft boxes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22627" y="5394957"/>
            <a:ext cx="286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sz="1400" b="1" dirty="0" smtClean="0"/>
              <a:t>-inch thick tops for 1-ft x 2-ft boxes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67836" y="3656447"/>
            <a:ext cx="1815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2-inch thick tops for </a:t>
            </a:r>
          </a:p>
          <a:p>
            <a:r>
              <a:rPr lang="en-US" sz="1500" b="1" dirty="0" smtClean="0"/>
              <a:t>1-ft x 2-ft boxes</a:t>
            </a:r>
            <a:endParaRPr lang="en-US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72254" y="1078227"/>
            <a:ext cx="170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1-inch thick tops for </a:t>
            </a:r>
          </a:p>
          <a:p>
            <a:r>
              <a:rPr lang="en-US" sz="1400" b="1" dirty="0" smtClean="0"/>
              <a:t>1-ft x 2-ft boxes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913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924" y="310583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April 2, 2021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-4556" y="-224384"/>
          <a:ext cx="4525700" cy="363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5.0 Graph" r:id="rId3" imgW="5402615" imgH="4343353" progId="SigmaPlotGraphicObject.15">
                  <p:embed/>
                </p:oleObj>
              </mc:Choice>
              <mc:Fallback>
                <p:oleObj name="SPW 15.0 Graph" r:id="rId3" imgW="5402615" imgH="4343353" progId="SigmaPlotGraphicObject.15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556" y="-224384"/>
                        <a:ext cx="4525700" cy="3631601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6294" y="89564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  <a:p>
            <a:r>
              <a:rPr lang="en-US" dirty="0" smtClean="0"/>
              <a:t>n = 20</a:t>
            </a:r>
          </a:p>
          <a:p>
            <a:r>
              <a:rPr lang="en-US" dirty="0" smtClean="0"/>
              <a:t>P = 0.259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437" y="3718022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  <a:p>
            <a:r>
              <a:rPr lang="en-US" dirty="0" smtClean="0"/>
              <a:t>n = 30</a:t>
            </a:r>
          </a:p>
          <a:p>
            <a:r>
              <a:rPr lang="en-US" dirty="0" smtClean="0"/>
              <a:t>P = 0.003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59544" y="289017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11028" y="289017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50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22048" y="290701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100</a:t>
            </a:r>
            <a:endParaRPr lang="en-US" sz="1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6980" y="3589153"/>
            <a:ext cx="3713040" cy="28169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2088" y="411838"/>
            <a:ext cx="3148267" cy="2361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flipH="1">
            <a:off x="-15292" y="-6598"/>
            <a:ext cx="1943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2 April to 3 December 2021</a:t>
            </a:r>
            <a:endParaRPr lang="en-US" sz="12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961391" y="10287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803" y="11709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44%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02323" y="16412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34408" y="52476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29%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87052" y="417574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56%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217" y="3273541"/>
          <a:ext cx="4520927" cy="386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PW 15.0 Graph" r:id="rId7" imgW="4884597" imgH="4175776" progId="SigmaPlotGraphicObject.15">
                  <p:embed/>
                </p:oleObj>
              </mc:Choice>
              <mc:Fallback>
                <p:oleObj name="SPW 15.0 Graph" r:id="rId7" imgW="4884597" imgH="4175776" progId="SigmaPlotGraphicObject.15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" y="3273541"/>
                        <a:ext cx="4520927" cy="3865501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60" y="3180682"/>
            <a:ext cx="4909227" cy="36819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4489604" y="-469388"/>
          <a:ext cx="4903158" cy="386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PW 15.0 Graph" r:id="rId10" imgW="5403994" imgH="4261135" progId="SigmaPlotGraphicObject.15">
                  <p:embed/>
                </p:oleObj>
              </mc:Choice>
              <mc:Fallback>
                <p:oleObj name="SPW 15.0 Graph" r:id="rId10" imgW="5403994" imgH="4261135" progId="SigmaPlotGraphicObject.15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89604" y="-469388"/>
                        <a:ext cx="4903158" cy="3866062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7527721" y="195636"/>
            <a:ext cx="1279559" cy="1297801"/>
            <a:chOff x="7347808" y="528150"/>
            <a:chExt cx="1279559" cy="1297801"/>
          </a:xfrm>
        </p:grpSpPr>
        <p:sp>
          <p:nvSpPr>
            <p:cNvPr id="13" name="TextBox 12"/>
            <p:cNvSpPr txBox="1"/>
            <p:nvPr/>
          </p:nvSpPr>
          <p:spPr>
            <a:xfrm>
              <a:off x="7591486" y="1456619"/>
              <a:ext cx="792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 = 47</a:t>
              </a:r>
              <a:endParaRPr lang="en-US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808" y="528150"/>
              <a:ext cx="1279559" cy="1015117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428608" y="53245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28%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23404" y="432615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57%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88334" y="3718022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  <a:p>
            <a:r>
              <a:rPr lang="en-US" dirty="0" smtClean="0"/>
              <a:t>n = 30</a:t>
            </a:r>
          </a:p>
          <a:p>
            <a:r>
              <a:rPr lang="en-US" dirty="0" smtClean="0"/>
              <a:t>P &lt; 0.025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0" grpId="0"/>
      <p:bldP spid="21" grpId="0"/>
      <p:bldP spid="22" grpId="0"/>
      <p:bldP spid="31" grpId="0"/>
      <p:bldP spid="2" grpId="0"/>
      <p:bldP spid="17" grpId="0"/>
      <p:bldP spid="18" grpId="0"/>
      <p:bldP spid="19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0365"/>
            <a:ext cx="4505855" cy="34576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19" y="3318933"/>
            <a:ext cx="3017781" cy="2525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34" y="5376863"/>
            <a:ext cx="1922034" cy="1481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4507461" cy="34003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31066" y="84667"/>
            <a:ext cx="1280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  <a:p>
            <a:r>
              <a:rPr lang="en-US" dirty="0" smtClean="0"/>
              <a:t>n = 20</a:t>
            </a:r>
          </a:p>
          <a:p>
            <a:r>
              <a:rPr lang="en-US" dirty="0" smtClean="0"/>
              <a:t>P = 0.052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9069" y="3581401"/>
            <a:ext cx="2167466" cy="878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8334" y="3718022"/>
            <a:ext cx="1280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  <a:p>
            <a:r>
              <a:rPr lang="en-US" dirty="0" smtClean="0"/>
              <a:t>n = 30</a:t>
            </a:r>
          </a:p>
          <a:p>
            <a:r>
              <a:rPr lang="en-US" dirty="0" smtClean="0"/>
              <a:t>P &lt; 0.001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05854" y="-1"/>
            <a:ext cx="7686145" cy="3581401"/>
            <a:chOff x="-1" y="2032002"/>
            <a:chExt cx="10087104" cy="48259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45852" y="2677853"/>
              <a:ext cx="4825997" cy="35342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84601" y="2677854"/>
              <a:ext cx="4825996" cy="3534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54434" y="2925329"/>
              <a:ext cx="4825996" cy="30393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854" y="3581400"/>
            <a:ext cx="4969089" cy="31753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68" y="3762435"/>
            <a:ext cx="1279559" cy="1015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7805" y="474976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 = 686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505853" y="6756778"/>
            <a:ext cx="4977557" cy="157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801" y="5380449"/>
            <a:ext cx="1981200" cy="14775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 flipH="1">
            <a:off x="43884" y="22042"/>
            <a:ext cx="215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27 March to 1 December 2021</a:t>
            </a:r>
            <a:endParaRPr lang="en-US" sz="12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53008" y="5192197"/>
            <a:ext cx="351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3x more in LG v SM boxes (P &lt; 0.01)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68000" y="9438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1393" y="160603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22%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79087" y="142136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24%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06989" y="53681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20%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88872" y="399502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1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7000"/>
                    </a14:imgEffect>
                    <a14:imgEffect>
                      <a14:brightnessContrast bright="-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88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35" y="-1"/>
            <a:ext cx="3163854" cy="3962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9151" y="3509962"/>
            <a:ext cx="2895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8049703" y="-108174"/>
          <a:ext cx="4154998" cy="671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5.0 Graph" r:id="rId3" imgW="6835034" imgH="10980333" progId="SigmaPlotGraphicObject.15">
                  <p:embed/>
                </p:oleObj>
              </mc:Choice>
              <mc:Fallback>
                <p:oleObj name="SPW 15.0 Graph" r:id="rId3" imgW="6835034" imgH="10980333" progId="SigmaPlotGraphicObject.15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49703" y="-108174"/>
                        <a:ext cx="4154998" cy="671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3881884" y="-87855"/>
          <a:ext cx="4214729" cy="671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5.0 Graph" r:id="rId5" imgW="6655195" imgH="10969827" progId="SigmaPlotGraphicObject.15">
                  <p:embed/>
                </p:oleObj>
              </mc:Choice>
              <mc:Fallback>
                <p:oleObj name="SPW 15.0 Graph" r:id="rId5" imgW="6655195" imgH="10969827" progId="SigmaPlotGraphicObject.15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1884" y="-87855"/>
                        <a:ext cx="4214729" cy="671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4414" y="-105210"/>
          <a:ext cx="3916017" cy="671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SPW 15.0 Graph" r:id="rId7" imgW="5774387" imgH="8404707" progId="SigmaPlotGraphicObject.15">
                  <p:embed/>
                </p:oleObj>
              </mc:Choice>
              <mc:Fallback>
                <p:oleObj name="SPW 15.0 Graph" r:id="rId7" imgW="5774387" imgH="8404707" progId="SigmaPlotGraphicObject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414" y="-105210"/>
                        <a:ext cx="3916017" cy="671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26468" y="-84889"/>
            <a:ext cx="27003" cy="7290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73536" y="-84890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750380" y="2898342"/>
            <a:ext cx="1465588" cy="276999"/>
            <a:chOff x="5191045" y="1437124"/>
            <a:chExt cx="146558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39126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22.3 ± 0.9 mm 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50380" y="9105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23.4 ± 0.9 mm 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8135" y="48860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20.9 ± 0.6 mm </a:t>
              </a:r>
              <a:endParaRPr lang="en-US" sz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46465" y="11006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55304" y="1019459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14.0 ± 0.4 mm 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98909" y="405876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22.1 ± 0.5 mm </a:t>
              </a:r>
              <a:endParaRPr lang="en-US" sz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83541" y="42329"/>
            <a:ext cx="912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 = 27.7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= 0.002</a:t>
            </a:r>
          </a:p>
          <a:p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039022" y="42329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52.9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&lt; 0.001</a:t>
            </a:r>
          </a:p>
          <a:p>
            <a:endParaRPr lang="en-US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322158" y="1187591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10.1 ± 0.8 mm 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322158" y="3084820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7.8 ± 0.8 mm 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44421" y="51630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6.7 ± 0.6 mm </a:t>
              </a:r>
              <a:endParaRPr lang="en-US" sz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-28208" y="6773329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28208" y="6609805"/>
            <a:ext cx="12232909" cy="42579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39666" y="6776295"/>
            <a:ext cx="4498607" cy="2796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933271" y="-84670"/>
          <a:ext cx="42679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SPW 15.0 Graph" r:id="rId3" imgW="6835034" imgH="10980333" progId="SigmaPlotGraphicObject.15">
                  <p:embed/>
                </p:oleObj>
              </mc:Choice>
              <mc:Fallback>
                <p:oleObj name="SPW 15.0 Graph" r:id="rId3" imgW="6835034" imgH="10980333" progId="SigmaPlotGraphicObject.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33271" y="-84670"/>
                        <a:ext cx="426791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826937" y="-84889"/>
          <a:ext cx="4555066" cy="685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PW 15.0 Graph" r:id="rId5" imgW="6835034" imgH="10980333" progId="SigmaPlotGraphicObject.15">
                  <p:embed/>
                </p:oleObj>
              </mc:Choice>
              <mc:Fallback>
                <p:oleObj name="SPW 15.0 Graph" r:id="rId5" imgW="6835034" imgH="10980333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6937" y="-84889"/>
                        <a:ext cx="4555066" cy="6858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-84670"/>
          <a:ext cx="4495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SPW 15.0 Graph" r:id="rId7" imgW="5410271" imgH="8199325" progId="SigmaPlotGraphicObject.15">
                  <p:embed/>
                </p:oleObj>
              </mc:Choice>
              <mc:Fallback>
                <p:oleObj name="SPW 15.0 Graph" r:id="rId7" imgW="5410271" imgH="8199325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-84670"/>
                        <a:ext cx="44958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26468" y="-84889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73536" y="-84890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05573" y="332705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20.9 ± 0.4 mm 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05573" y="134408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21.9 ± 0.5 mm 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72906" y="519984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20.4 ± 0.4 mm </a:t>
              </a:r>
              <a:endParaRPr lang="en-US" sz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46465" y="110063"/>
            <a:ext cx="12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35559" y="13377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12.9 ± 0.2 mm 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9875" y="41825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21.0 ± 0.2 mm </a:t>
              </a:r>
              <a:endParaRPr lang="en-US" sz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78415" y="42329"/>
            <a:ext cx="857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27.7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= 0.002</a:t>
            </a:r>
          </a:p>
          <a:p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036790" y="42329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36.6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&lt; 0.001</a:t>
            </a:r>
          </a:p>
          <a:p>
            <a:endParaRPr lang="en-US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9212604" y="132085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8.7 ± 0.3 mm 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99459" y="331011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8.5 ± 0.4 mm 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00191" y="5225244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7.6 ± 0.3 mm </a:t>
              </a:r>
              <a:endParaRPr lang="en-US" sz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-28208" y="6773329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34920" y="6773329"/>
            <a:ext cx="3921681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39666" y="6776295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57" y="712773"/>
            <a:ext cx="6670439" cy="50325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120647" y="2548647"/>
            <a:ext cx="671209" cy="9727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74123" y="2208499"/>
            <a:ext cx="162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Mud Hole Cove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575"/>
            <a:ext cx="4652555" cy="6033082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3611696" y="4173166"/>
            <a:ext cx="211274" cy="233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09294" y="2043128"/>
            <a:ext cx="2605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16-17 June 2022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20 January 2023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3 Aug 2023</a:t>
            </a:r>
            <a:endParaRPr lang="en-US" sz="2800" b="1" dirty="0"/>
          </a:p>
        </p:txBody>
      </p:sp>
      <p:sp>
        <p:nvSpPr>
          <p:cNvPr id="3" name="Down Arrow 2"/>
          <p:cNvSpPr/>
          <p:nvPr/>
        </p:nvSpPr>
        <p:spPr>
          <a:xfrm>
            <a:off x="2118854" y="2548647"/>
            <a:ext cx="193040" cy="443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118854" y="3393270"/>
            <a:ext cx="193040" cy="443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120" y="599440"/>
            <a:ext cx="1226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BEALS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265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457200"/>
          <a:ext cx="7940675" cy="593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PW 15.0 Graph" r:id="rId3" imgW="9395354" imgH="7025435" progId="SigmaPlotGraphicObject.15">
                  <p:embed/>
                </p:oleObj>
              </mc:Choice>
              <mc:Fallback>
                <p:oleObj name="SPW 15.0 Graph" r:id="rId3" imgW="9395354" imgH="7025435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7940675" cy="593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00281" y="1870710"/>
            <a:ext cx="35090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Three factors (n = 5)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 = Density (7.5 - 90/ft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 = Box Size (2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vs. 4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 = Clam Size (SM vs. LG)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8162" y="1295400"/>
            <a:ext cx="2085975" cy="183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  <a:r>
              <a:rPr lang="en-US" sz="4000" dirty="0"/>
              <a:t> </a:t>
            </a:r>
            <a:r>
              <a:rPr lang="en-US" sz="4000" b="1" dirty="0"/>
              <a:t>ft</a:t>
            </a:r>
            <a:r>
              <a:rPr lang="en-US" sz="4000" b="1" baseline="30000" dirty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8162" y="4867275"/>
            <a:ext cx="20859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 ft</a:t>
            </a:r>
            <a:r>
              <a:rPr lang="en-US" sz="4000" b="1" baseline="30000" dirty="0" smtClean="0"/>
              <a:t>2</a:t>
            </a:r>
            <a:endParaRPr lang="en-US" sz="4000" b="1" baseline="30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" y="1"/>
          <a:ext cx="47053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PW 15.0 Graph" r:id="rId3" imgW="5692246" imgH="8214249" progId="SigmaPlotGraphicObject.15">
                  <p:embed/>
                </p:oleObj>
              </mc:Choice>
              <mc:Fallback>
                <p:oleObj name="SPW 15.0 Graph" r:id="rId3" imgW="5692246" imgH="8214249" progId="SigmaPlotGraphicObject.15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"/>
                        <a:ext cx="470535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91525" y="573553"/>
            <a:ext cx="366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SMALL	Clams	LARGE Clams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295400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7250" y="451485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88428" y="186035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CLAM DENSITY (#/ft</a:t>
            </a:r>
            <a:r>
              <a:rPr lang="en-US" sz="2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2400" i="1" dirty="0" smtClean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6850" y="12763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45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60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70286" y="1276350"/>
            <a:ext cx="7104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7.5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50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0175" y="45148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60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90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03611" y="45148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50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80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6801" y="3601027"/>
            <a:ext cx="663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Density is unique (nested within) to a given Box Size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66900" y="-355"/>
          <a:ext cx="8454219" cy="685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PW 15.0 Graph" r:id="rId3" imgW="5567053" imgH="4517178" progId="SigmaPlotGraphicObject.15">
                  <p:embed/>
                </p:oleObj>
              </mc:Choice>
              <mc:Fallback>
                <p:oleObj name="SPW 15.0 Graph" r:id="rId3" imgW="5567053" imgH="4517178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6900" y="-355"/>
                        <a:ext cx="8454219" cy="6858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862387" y="882937"/>
            <a:ext cx="200025" cy="200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1592" y="291525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Aug 8, 2022</a:t>
            </a:r>
          </a:p>
          <a:p>
            <a:pPr algn="ctr"/>
            <a:r>
              <a:rPr lang="en-US" sz="1600" dirty="0" smtClean="0"/>
              <a:t>18.8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5" name="Oval 4"/>
          <p:cNvSpPr/>
          <p:nvPr/>
        </p:nvSpPr>
        <p:spPr>
          <a:xfrm>
            <a:off x="3843337" y="1489650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367" y="2010637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Aug 7, 2022</a:t>
            </a:r>
          </a:p>
          <a:p>
            <a:pPr algn="ctr"/>
            <a:r>
              <a:rPr lang="en-US" sz="1600" dirty="0" smtClean="0"/>
              <a:t>15.6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6743700" y="4495800"/>
            <a:ext cx="171450" cy="1809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8607" y="4511100"/>
            <a:ext cx="115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Feb 4, 2023</a:t>
            </a:r>
          </a:p>
          <a:p>
            <a:pPr algn="ctr"/>
            <a:r>
              <a:rPr lang="en-US" sz="1600" dirty="0" smtClean="0"/>
              <a:t>-0.01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6729412" y="4845337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1214" y="4552949"/>
            <a:ext cx="115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Feb 4, 2023</a:t>
            </a:r>
          </a:p>
          <a:p>
            <a:pPr algn="ctr"/>
            <a:r>
              <a:rPr lang="en-US" sz="1600" dirty="0" smtClean="0"/>
              <a:t>-1.68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9639300" y="1023937"/>
            <a:ext cx="200025" cy="200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34184" y="395869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Jul 26, 2023</a:t>
            </a:r>
          </a:p>
          <a:p>
            <a:pPr algn="ctr"/>
            <a:r>
              <a:rPr lang="en-US" sz="1600" dirty="0" smtClean="0"/>
              <a:t>18.1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9701212" y="1724887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38165" y="2427150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Jul 30, 2023</a:t>
            </a:r>
          </a:p>
          <a:p>
            <a:pPr algn="ctr"/>
            <a:r>
              <a:rPr lang="en-US" sz="1600" dirty="0" smtClean="0"/>
              <a:t>14.4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73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48499" cy="5286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71625"/>
            <a:ext cx="7048500" cy="528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017" y="3526971"/>
            <a:ext cx="239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4.2 mm flexible netting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20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First Sampling (Beals – 16 June 2022 to 20 January 2023)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33375" y="1233253"/>
          <a:ext cx="5580063" cy="425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SPW 15.0 Graph" r:id="rId3" imgW="5579291" imgH="4259693" progId="SigmaPlotGraphicObject.15">
                  <p:embed/>
                </p:oleObj>
              </mc:Choice>
              <mc:Fallback>
                <p:oleObj name="SPW 15.0 Graph" r:id="rId3" imgW="5579291" imgH="4259693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375" y="1233253"/>
                        <a:ext cx="5580063" cy="425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53" y="1389341"/>
            <a:ext cx="1279559" cy="1015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8371" y="2645220"/>
            <a:ext cx="22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Green crabs occurred</a:t>
            </a:r>
          </a:p>
          <a:p>
            <a:r>
              <a:rPr lang="en-US" b="1" dirty="0" smtClean="0"/>
              <a:t>in 6 of 60 (10%) boxes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58" y="1465543"/>
            <a:ext cx="5018314" cy="3763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3558" y="1465543"/>
            <a:ext cx="50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Rock crabs occurred in 3 of 60 (5%) boxes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4143" y="2090377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45.7 mm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46.5 mm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11.0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80" y="5648604"/>
            <a:ext cx="10626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Live surfclams were found in all 60 boxes (n = 2 for growth rate analysis)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10936" y="341313"/>
          <a:ext cx="10631488" cy="617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SPW 15.0 Graph" r:id="rId3" imgW="10630006" imgH="6172200" progId="SigmaPlotGraphicObject.15">
                  <p:embed/>
                </p:oleObj>
              </mc:Choice>
              <mc:Fallback>
                <p:oleObj name="SPW 15.0 Graph" r:id="rId3" imgW="10630006" imgH="6172200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936" y="341313"/>
                        <a:ext cx="10631488" cy="617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8600667" y="201117"/>
            <a:ext cx="2982686" cy="630827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6178" y="1474305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46411" y="1541105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21921" y="4261048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28.7 ± 1.2 mm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37354" y="4312299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30.4 ± 1.1 mm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8627" y="341313"/>
            <a:ext cx="3187943" cy="3542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7686" y="323397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 = 0.03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98892" y="4643795"/>
            <a:ext cx="3427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Growth rates of both sizes of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surfclams were ~ 35%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greater at Beals vs. Gouldsboro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8025" y="846022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16-17 June 2022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36251" y="846022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16-17 June 2022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36348" y="3607262"/>
            <a:ext cx="1222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 January 2023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37354" y="3675103"/>
            <a:ext cx="1222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 January 2023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28800" y="923109"/>
            <a:ext cx="1715589" cy="33379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70907" y="1230886"/>
            <a:ext cx="1462986" cy="31840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1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74850" y="995927"/>
            <a:ext cx="5343607" cy="685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00" y="1578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Second Sampling (Beals – 18 June 2022 to 3 August 2023)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72206" y="1680936"/>
          <a:ext cx="5924550" cy="458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SPW 15.0 Graph" r:id="rId3" imgW="5920634" imgH="4579581" progId="SigmaPlotGraphicObject.15">
                  <p:embed/>
                </p:oleObj>
              </mc:Choice>
              <mc:Fallback>
                <p:oleObj name="SPW 15.0 Graph" r:id="rId3" imgW="5920634" imgH="4579581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206" y="1680936"/>
                        <a:ext cx="5924550" cy="458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987156" y="1681274"/>
            <a:ext cx="620486" cy="5105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174261" y="1672941"/>
          <a:ext cx="5925139" cy="458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SPW 15.0 Graph" r:id="rId5" imgW="5928289" imgH="4587256" progId="SigmaPlotGraphicObject.15">
                  <p:embed/>
                </p:oleObj>
              </mc:Choice>
              <mc:Fallback>
                <p:oleObj name="SPW 15.0 Graph" r:id="rId5" imgW="5928289" imgH="4587256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4261" y="1672941"/>
                        <a:ext cx="5925139" cy="458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72205" y="996154"/>
            <a:ext cx="5314951" cy="685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53144" y="813692"/>
            <a:ext cx="620486" cy="54503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02939" y="1120138"/>
            <a:ext cx="210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 BOXES (2 ft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13137" y="1112143"/>
            <a:ext cx="20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LARGE BOXES (4 ft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5987156" y="996154"/>
            <a:ext cx="161458" cy="71358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84658" y="344304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52.1 ± 10.9%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61437" y="4135033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29.3 ± 11.7%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987156" y="995927"/>
            <a:ext cx="161335" cy="130912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6" y="1039708"/>
            <a:ext cx="1279559" cy="10151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6" y="1039708"/>
            <a:ext cx="1279559" cy="1015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7265" y="1370829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4.8 ± 1.4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n = 30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9764" y="1373422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8.8 ± 2.4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</a:rPr>
              <a:t> = 30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510" y="6333342"/>
            <a:ext cx="582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Live clams occurred in 44 of 60 (73.3%) boxes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39024" y="-159808"/>
          <a:ext cx="5235143" cy="355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SPW 15.0 Graph" r:id="rId3" imgW="5579291" imgH="4259693" progId="SigmaPlotGraphicObject.15">
                  <p:embed/>
                </p:oleObj>
              </mc:Choice>
              <mc:Fallback>
                <p:oleObj name="SPW 15.0 Graph" r:id="rId3" imgW="5579291" imgH="4259693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024" y="-159808"/>
                        <a:ext cx="5235143" cy="3550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39024" y="3114248"/>
          <a:ext cx="5235143" cy="3508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SPW 15.0 Graph" r:id="rId5" imgW="5577840" imgH="4206050" progId="SigmaPlotGraphicObject.15">
                  <p:embed/>
                </p:oleObj>
              </mc:Choice>
              <mc:Fallback>
                <p:oleObj name="SPW 15.0 Graph" r:id="rId5" imgW="5577840" imgH="4206050" progId="SigmaPlotGraphicObject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9024" y="3114248"/>
                        <a:ext cx="5235143" cy="3508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-79899" y="6613867"/>
            <a:ext cx="12271899" cy="31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0082" y="0"/>
            <a:ext cx="727968" cy="661386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7015" y="1041638"/>
            <a:ext cx="50822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Size-frequency distributions are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not significantly different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G = 6.25   </a:t>
            </a:r>
            <a:r>
              <a:rPr lang="en-US" sz="2800" dirty="0" err="1" smtClean="0">
                <a:solidFill>
                  <a:schemeClr val="bg1"/>
                </a:solidFill>
              </a:rPr>
              <a:t>df</a:t>
            </a:r>
            <a:r>
              <a:rPr lang="en-US" sz="2800" dirty="0" smtClean="0">
                <a:solidFill>
                  <a:schemeClr val="bg1"/>
                </a:solidFill>
              </a:rPr>
              <a:t> = 4   P = 0.18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1282" y="1218462"/>
            <a:ext cx="15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Box Size = 2 ft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1282" y="4422841"/>
            <a:ext cx="15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Box Size = 4 ft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7015" y="4259697"/>
            <a:ext cx="50882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Mean CW are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not significantly different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F = 1.54   </a:t>
            </a:r>
            <a:r>
              <a:rPr lang="en-US" sz="2800" dirty="0" err="1" smtClean="0">
                <a:solidFill>
                  <a:schemeClr val="bg1"/>
                </a:solidFill>
              </a:rPr>
              <a:t>df</a:t>
            </a:r>
            <a:r>
              <a:rPr lang="en-US" sz="2800" dirty="0" smtClean="0">
                <a:solidFill>
                  <a:schemeClr val="bg1"/>
                </a:solidFill>
              </a:rPr>
              <a:t> = 1, 45   P = 0.22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62" y="3084500"/>
            <a:ext cx="1279559" cy="1015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1589" y="142272"/>
            <a:ext cx="227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 August 2023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44870" y="-958967"/>
          <a:ext cx="4907491" cy="775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SPW 15.0 Graph" r:id="rId3" imgW="6118825" imgH="9601342" progId="SigmaPlotGraphicObject.15">
                  <p:embed/>
                </p:oleObj>
              </mc:Choice>
              <mc:Fallback>
                <p:oleObj name="SPW 15.0 Graph" r:id="rId3" imgW="6118825" imgH="9601342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870" y="-958967"/>
                        <a:ext cx="4907491" cy="7751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157355" y="3852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29.2 ± 0.6 mm </a:t>
              </a:r>
              <a:endParaRPr lang="en-US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57355" y="3647474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29.5 ± 0.7 mm </a:t>
              </a:r>
              <a:endParaRPr lang="en-US" sz="12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7542" y="-220954"/>
            <a:ext cx="4758091" cy="35685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10" y="3719743"/>
            <a:ext cx="4079144" cy="30593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927" y="3719743"/>
            <a:ext cx="2967092" cy="30593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04849" y="823442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clams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89310" y="4039457"/>
            <a:ext cx="12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clams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89310" y="23223"/>
            <a:ext cx="15716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BEALS</a:t>
            </a:r>
          </a:p>
          <a:p>
            <a:pPr algn="ctr"/>
            <a:r>
              <a:rPr lang="en-US" sz="1400" dirty="0" smtClean="0"/>
              <a:t>16-17 June 2022 -</a:t>
            </a:r>
          </a:p>
          <a:p>
            <a:pPr algn="ctr"/>
            <a:r>
              <a:rPr lang="en-US" sz="1400" dirty="0"/>
              <a:t>4</a:t>
            </a:r>
            <a:r>
              <a:rPr lang="en-US" sz="1400" dirty="0" smtClean="0"/>
              <a:t> August 2023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09" y="662291"/>
            <a:ext cx="3289153" cy="24530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790950" y="23223"/>
            <a:ext cx="137160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25710" y="618746"/>
            <a:ext cx="1086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25710" y="3894430"/>
            <a:ext cx="1086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1120" y="599440"/>
            <a:ext cx="2628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GOUDLSBORO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0" y="751840"/>
            <a:ext cx="4316344" cy="321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320"/>
            <a:ext cx="4585883" cy="594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83" y="1312936"/>
            <a:ext cx="7707043" cy="416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285828" y="2423160"/>
            <a:ext cx="779794" cy="82296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73739" y="2811454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Timber Cove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193407" y="4250987"/>
            <a:ext cx="211274" cy="233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235822" y="2303288"/>
            <a:ext cx="100013" cy="844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1194" y="2043128"/>
            <a:ext cx="2605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18-19 June 2022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21 January 2023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4 Aug 2023</a:t>
            </a:r>
            <a:endParaRPr lang="en-US" sz="2800" b="1" dirty="0"/>
          </a:p>
        </p:txBody>
      </p:sp>
      <p:sp>
        <p:nvSpPr>
          <p:cNvPr id="12" name="Down Arrow 11"/>
          <p:cNvSpPr/>
          <p:nvPr/>
        </p:nvSpPr>
        <p:spPr>
          <a:xfrm>
            <a:off x="2118854" y="2548647"/>
            <a:ext cx="193040" cy="443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118854" y="3393270"/>
            <a:ext cx="193040" cy="443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89760" y="528320"/>
            <a:ext cx="690880" cy="545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120" y="599440"/>
            <a:ext cx="2628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GOULDSBORO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52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" y="1487713"/>
            <a:ext cx="6817178" cy="5112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2101" y="2132351"/>
            <a:ext cx="5112884" cy="3823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28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First Sampling (Gouldsboro – 19 June 2022 to 21 January 2023)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705350" y="4210050"/>
          <a:ext cx="3099197" cy="2365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SPW 15.0 Graph" r:id="rId3" imgW="5608462" imgH="4290052" progId="SigmaPlotGraphicObject.15">
                  <p:embed/>
                </p:oleObj>
              </mc:Choice>
              <mc:Fallback>
                <p:oleObj name="SPW 15.0 Graph" r:id="rId3" imgW="5608462" imgH="4290052" progId="SigmaPlotGraphicObject.15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5350" y="4210050"/>
                        <a:ext cx="3099197" cy="2365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143" y="3176"/>
            <a:ext cx="4576763" cy="36369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6303101" y="1748024"/>
            <a:ext cx="2177319" cy="1472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5250" y="-238125"/>
          <a:ext cx="4648200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SPW 15.0 Graph" r:id="rId6" imgW="5577840" imgH="8160949" progId="SigmaPlotGraphicObject.15">
                  <p:embed/>
                </p:oleObj>
              </mc:Choice>
              <mc:Fallback>
                <p:oleObj name="SPW 15.0 Graph" r:id="rId6" imgW="5577840" imgH="8160949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-238125"/>
                        <a:ext cx="4648200" cy="679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525" y="6554015"/>
            <a:ext cx="4705350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5000625" y="4124322"/>
            <a:ext cx="9458324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925" y="3276119"/>
            <a:ext cx="4410075" cy="32750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8479737" y="4847320"/>
            <a:ext cx="2496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425954">
            <a:off x="6906038" y="1492788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16.4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5206" y="421761"/>
            <a:ext cx="1942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Carcinus maenas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0380" y="452988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65.5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8077" y="4129770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Cancer </a:t>
            </a:r>
            <a:r>
              <a:rPr lang="en-US" sz="2000" i="1" dirty="0" err="1" smtClean="0"/>
              <a:t>irroratus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124244" y="4584513"/>
                <a:ext cx="1354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200" b="1" dirty="0" smtClean="0"/>
                  <a:t> =  51.5 ± 4.0 mm</a:t>
                </a:r>
              </a:p>
              <a:p>
                <a:r>
                  <a:rPr lang="en-US" sz="1200" b="1" dirty="0" smtClean="0"/>
                  <a:t>N = 32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244" y="4584513"/>
                <a:ext cx="1354858" cy="461665"/>
              </a:xfrm>
              <a:prstGeom prst="rect">
                <a:avLst/>
              </a:prstGeom>
              <a:blipFill>
                <a:blip r:embed="rId9"/>
                <a:stretch>
                  <a:fillRect l="-45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714874" y="6552959"/>
            <a:ext cx="7477125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086850" y="878435"/>
            <a:ext cx="30975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Crabs occurred in 58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of 60 boxes.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Live clams occurred 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27 of 60 (45%) of boxes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3101" y="190928"/>
            <a:ext cx="18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6.9 ± 2.4/box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89673" y="3223574"/>
            <a:ext cx="18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0.5 ± 0.2/box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5903" y="166805"/>
            <a:ext cx="232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 – Jan 2023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5" y="565461"/>
            <a:ext cx="1279559" cy="10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4" grpId="0"/>
      <p:bldP spid="15" grpId="0"/>
      <p:bldP spid="16" grpId="0"/>
      <p:bldP spid="18" grpId="0"/>
      <p:bldP spid="19" grpId="0" animBg="1"/>
      <p:bldP spid="20" grpId="0"/>
      <p:bldP spid="21" grpId="0"/>
      <p:bldP spid="2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6969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7082002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SPW 15.0 Graph" r:id="rId3" imgW="10637662" imgH="6431454" progId="SigmaPlotGraphicObject.15">
                  <p:embed/>
                </p:oleObj>
              </mc:Choice>
              <mc:Fallback>
                <p:oleObj name="SPW 15.0 Graph" r:id="rId3" imgW="10637662" imgH="6431454" progId="SigmaPlotGraphicObject.15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082002" cy="428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1992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94846" y="0"/>
          <a:ext cx="6105525" cy="4293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SPW 15.0 Graph" r:id="rId5" imgW="5577840" imgH="4282377" progId="SigmaPlotGraphicObject.15">
                  <p:embed/>
                </p:oleObj>
              </mc:Choice>
              <mc:Fallback>
                <p:oleObj name="SPW 15.0 Graph" r:id="rId5" imgW="5577840" imgH="4282377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846" y="0"/>
                        <a:ext cx="6105525" cy="42933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750" y="755847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79412" y="784422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4512" y="283229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22.4 ± 0.7 mm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9089" y="283229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20.8 ± 0.8 mm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960095" y="5533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 &lt; 0.01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4265657"/>
            <a:ext cx="12260028" cy="3400338"/>
            <a:chOff x="0" y="4265657"/>
            <a:chExt cx="12260028" cy="34003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12876" y="4587522"/>
              <a:ext cx="2574925" cy="19311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095431" y="4603374"/>
              <a:ext cx="2673213" cy="20049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5660"/>
              <a:ext cx="3448050" cy="2586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5937" y="4267201"/>
              <a:ext cx="4894091" cy="33987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428750" y="2763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18-19 June 2022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01854" y="339223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18-19 June 2022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9089" y="2279687"/>
            <a:ext cx="1222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21 January 2023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174512" y="2325946"/>
            <a:ext cx="1222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21 January 2023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530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187" y="4617227"/>
            <a:ext cx="2673213" cy="2004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6969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1992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075"/>
            <a:ext cx="3442556" cy="258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7383" y="4604940"/>
            <a:ext cx="2574926" cy="19311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45" y="4283074"/>
            <a:ext cx="4831556" cy="33655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0" y="428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Second Sampling (Gouldsboro – 19 June 2022 to 4 August 2023)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528" y="1361812"/>
            <a:ext cx="860530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Live surfclams occurred in 2 of 60 boxes;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Mortality rates exceeded 99.5</a:t>
            </a:r>
            <a:r>
              <a:rPr lang="en-US" sz="3200" dirty="0" smtClean="0">
                <a:solidFill>
                  <a:schemeClr val="bg1"/>
                </a:solidFill>
              </a:rPr>
              <a:t>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Green crabs occurred in 42 of 60 (70%) of boxes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24165" y="1610820"/>
          <a:ext cx="2794226" cy="213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SPW 15.0 Graph" r:id="rId7" imgW="5608462" imgH="4290052" progId="SigmaPlotGraphicObject.15">
                  <p:embed/>
                </p:oleObj>
              </mc:Choice>
              <mc:Fallback>
                <p:oleObj name="SPW 15.0 Graph" r:id="rId7" imgW="5608462" imgH="4290052" progId="SigmaPlotGraphicObject.15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165" y="1610820"/>
                        <a:ext cx="2794226" cy="213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23531" y="1702731"/>
            <a:ext cx="1594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1.7 ± 0.6 crabs/box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926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90" y="874668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1981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0949" y="2786743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6.4 mm VEXAR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7" y="-209016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8613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85157" y="888262"/>
            <a:ext cx="10287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Soft-shell clams and other commercially-important intertidal bivalve populations</a:t>
            </a:r>
          </a:p>
          <a:p>
            <a:r>
              <a:rPr lang="en-US" sz="2000" dirty="0" smtClean="0"/>
              <a:t>            in Maine are at/near record lows due mostly to warming ocean conditions that have</a:t>
            </a:r>
          </a:p>
          <a:p>
            <a:r>
              <a:rPr lang="en-US" sz="2000" dirty="0" smtClean="0"/>
              <a:t>            resulted in heightened predation rates by both endemic and invasive species.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chemeClr val="bg1"/>
                </a:solidFill>
              </a:rPr>
              <a:t>           Arctic surfclams are a circumboreal species that can survive and grow in the low intertidal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zone, but cannot tolerate seawater temperatures exceeding ~ 20</a:t>
            </a:r>
            <a:r>
              <a:rPr lang="en-US" sz="2000" baseline="30000" dirty="0" smtClean="0">
                <a:solidFill>
                  <a:schemeClr val="bg1"/>
                </a:solidFill>
              </a:rPr>
              <a:t>o</a:t>
            </a:r>
            <a:r>
              <a:rPr lang="en-US" sz="2000" dirty="0" smtClean="0">
                <a:solidFill>
                  <a:schemeClr val="bg1"/>
                </a:solidFill>
              </a:rPr>
              <a:t>C, which makes them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suitable, physiologically, for the environmental conditions that exist in eastern Maine.</a:t>
            </a:r>
          </a:p>
          <a:p>
            <a:endParaRPr lang="en-US" sz="1200" dirty="0"/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chemeClr val="bg1"/>
                </a:solidFill>
              </a:rPr>
              <a:t>Refining techniques first attempted in the mid-1990s at the Darling Center (Davis &amp;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Shumway), the hatchery and nursery phase of </a:t>
            </a:r>
            <a:r>
              <a:rPr lang="en-US" sz="2000" i="1" dirty="0" smtClean="0">
                <a:solidFill>
                  <a:schemeClr val="bg1"/>
                </a:solidFill>
              </a:rPr>
              <a:t>Mactromeris</a:t>
            </a:r>
            <a:r>
              <a:rPr lang="en-US" sz="2000" dirty="0" smtClean="0">
                <a:solidFill>
                  <a:schemeClr val="bg1"/>
                </a:solidFill>
              </a:rPr>
              <a:t> is established.</a:t>
            </a:r>
          </a:p>
          <a:p>
            <a:endParaRPr lang="en-US" sz="1200" dirty="0"/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chemeClr val="bg1"/>
                </a:solidFill>
              </a:rPr>
              <a:t>Attempts to grow this species in the field using a variety of techniques have been frustrated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   repeatedly by crustacean predators  - - mainly green crabs, but also rock crabs.</a:t>
            </a:r>
          </a:p>
          <a:p>
            <a:endParaRPr lang="en-US" sz="1200" dirty="0"/>
          </a:p>
          <a:p>
            <a:r>
              <a:rPr lang="en-US" sz="2000" dirty="0" smtClean="0"/>
              <a:t>           Future efforts (!) to rear surfclams in the field will focus on areas in far eastern Maine and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alternate methods to exclude crabs.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2037"/>
            <a:ext cx="2682413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6947" y="5452037"/>
            <a:ext cx="1842049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996" y="5451998"/>
            <a:ext cx="1693949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945" y="5451998"/>
            <a:ext cx="1355060" cy="19315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005" y="5451998"/>
            <a:ext cx="2054601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2607" y="5451998"/>
            <a:ext cx="2649393" cy="19174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6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92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14338" name="Picture 2" descr="http://untconflictmgmtreu.files.wordpress.com/2011/02/nsf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0" y="990502"/>
            <a:ext cx="3273426" cy="32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chias.edu/assets/images/graphic/logos/umm_seal_color_3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794" y="2492295"/>
            <a:ext cx="2794000" cy="28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69" y="1386689"/>
            <a:ext cx="279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881" y="1349147"/>
            <a:ext cx="2682220" cy="184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1" y="4854587"/>
            <a:ext cx="2682220" cy="178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5" y="4561208"/>
            <a:ext cx="3256026" cy="208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967" y="3328684"/>
            <a:ext cx="3219450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4662" y="5585458"/>
            <a:ext cx="44100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83" y="77219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783" y="77219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4240" y="3048000"/>
            <a:ext cx="319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12.7 mm Vinyl-coated trap wire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66"/>
            <a:ext cx="5954232" cy="4465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2" y="481265"/>
            <a:ext cx="6010940" cy="4462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5414210"/>
            <a:ext cx="207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Bottom View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3450" y="541421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Top View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5" y="0"/>
            <a:ext cx="9155352" cy="68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9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5546" y="3530661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5419" y="4597462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877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28052">
            <a:off x="4175656" y="2579327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87330" y="3562995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72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Widescreen</PresentationFormat>
  <Paragraphs>260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SPW 15.0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2024-04-28T15:39:07Z</dcterms:created>
  <dcterms:modified xsi:type="dcterms:W3CDTF">2024-04-28T15:39:36Z</dcterms:modified>
</cp:coreProperties>
</file>