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Lst>
  <p:notesMasterIdLst>
    <p:notesMasterId r:id="rId20"/>
  </p:notesMasterIdLst>
  <p:sldIdLst>
    <p:sldId id="256" r:id="rId6"/>
    <p:sldId id="259" r:id="rId7"/>
    <p:sldId id="258" r:id="rId8"/>
    <p:sldId id="260" r:id="rId9"/>
    <p:sldId id="261" r:id="rId10"/>
    <p:sldId id="262" r:id="rId11"/>
    <p:sldId id="263" r:id="rId12"/>
    <p:sldId id="264" r:id="rId13"/>
    <p:sldId id="265" r:id="rId14"/>
    <p:sldId id="266" r:id="rId15"/>
    <p:sldId id="268" r:id="rId16"/>
    <p:sldId id="269" r:id="rId17"/>
    <p:sldId id="267"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81"/>
    <p:restoredTop sz="96327"/>
  </p:normalViewPr>
  <p:slideViewPr>
    <p:cSldViewPr snapToGrid="0" snapToObjects="1">
      <p:cViewPr varScale="1">
        <p:scale>
          <a:sx n="108" d="100"/>
          <a:sy n="108" d="100"/>
        </p:scale>
        <p:origin x="11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0D513-0CF9-9549-8E48-8192B14C67CA}" type="datetimeFigureOut">
              <a:rPr lang="en-US" smtClean="0"/>
              <a:t>9/21/2023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73D9-8ABF-0445-A6F3-CD076092E925}" type="slidenum">
              <a:rPr lang="en-US" smtClean="0"/>
              <a:t>‹#›</a:t>
            </a:fld>
            <a:endParaRPr lang="en-US" dirty="0"/>
          </a:p>
        </p:txBody>
      </p:sp>
    </p:spTree>
    <p:extLst>
      <p:ext uri="{BB962C8B-B14F-4D97-AF65-F5344CB8AC3E}">
        <p14:creationId xmlns:p14="http://schemas.microsoft.com/office/powerpoint/2010/main" val="404875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F5398-9183-2045-AB4D-9E2B973A5763}"/>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1FE9EB74-A4BC-7842-AA87-260C714AD2F2}"/>
              </a:ext>
            </a:extLst>
          </p:cNvPr>
          <p:cNvSpPr>
            <a:spLocks noGrp="1"/>
          </p:cNvSpPr>
          <p:nvPr>
            <p:ph type="title" hasCustomPrompt="1"/>
          </p:nvPr>
        </p:nvSpPr>
        <p:spPr>
          <a:xfrm>
            <a:off x="819295" y="4085548"/>
            <a:ext cx="10553409" cy="486452"/>
          </a:xfrm>
          <a:prstGeom prst="rect">
            <a:avLst/>
          </a:prstGeom>
        </p:spPr>
        <p:txBody>
          <a:bodyPr vert="horz" lIns="91440" tIns="45720" rIns="91440" bIns="45720" rtlCol="0" anchor="ctr">
            <a:normAutofit/>
          </a:bodyPr>
          <a:lstStyle>
            <a:lvl1pPr>
              <a:defRPr sz="3200" baseline="0"/>
            </a:lvl1pPr>
          </a:lstStyle>
          <a:p>
            <a:r>
              <a:rPr lang="en-US" dirty="0"/>
              <a:t>Click to add title</a:t>
            </a:r>
          </a:p>
        </p:txBody>
      </p:sp>
      <p:sp>
        <p:nvSpPr>
          <p:cNvPr id="11" name="Picture Placeholder 10">
            <a:extLst>
              <a:ext uri="{FF2B5EF4-FFF2-40B4-BE49-F238E27FC236}">
                <a16:creationId xmlns:a16="http://schemas.microsoft.com/office/drawing/2014/main" id="{14720261-2421-2D4E-BB8B-836C4D774002}"/>
              </a:ext>
            </a:extLst>
          </p:cNvPr>
          <p:cNvSpPr>
            <a:spLocks noGrp="1"/>
          </p:cNvSpPr>
          <p:nvPr>
            <p:ph type="pic" sz="quarter" idx="10" hasCustomPrompt="1"/>
          </p:nvPr>
        </p:nvSpPr>
        <p:spPr>
          <a:xfrm>
            <a:off x="0" y="0"/>
            <a:ext cx="12192000" cy="3937000"/>
          </a:xfrm>
          <a:prstGeom prst="rect">
            <a:avLst/>
          </a:prstGeom>
        </p:spPr>
        <p:txBody>
          <a:bodyPr/>
          <a:lstStyle>
            <a:lvl1pPr>
              <a:defRPr/>
            </a:lvl1pPr>
          </a:lstStyle>
          <a:p>
            <a:r>
              <a:rPr lang="en-US" dirty="0"/>
              <a:t>Use space to add image</a:t>
            </a:r>
          </a:p>
        </p:txBody>
      </p:sp>
      <p:pic>
        <p:nvPicPr>
          <p:cNvPr id="7" name="Picture 6">
            <a:extLst>
              <a:ext uri="{FF2B5EF4-FFF2-40B4-BE49-F238E27FC236}">
                <a16:creationId xmlns:a16="http://schemas.microsoft.com/office/drawing/2014/main" id="{B88CC68D-6DDB-9644-85BF-7C9BE50A405A}"/>
              </a:ext>
            </a:extLst>
          </p:cNvPr>
          <p:cNvPicPr>
            <a:picLocks noChangeAspect="1"/>
          </p:cNvPicPr>
          <p:nvPr userDrawn="1"/>
        </p:nvPicPr>
        <p:blipFill>
          <a:blip r:embed="rId2"/>
          <a:stretch>
            <a:fillRect/>
          </a:stretch>
        </p:blipFill>
        <p:spPr>
          <a:xfrm>
            <a:off x="5053926" y="5924780"/>
            <a:ext cx="2084145" cy="773415"/>
          </a:xfrm>
          <a:prstGeom prst="rect">
            <a:avLst/>
          </a:prstGeom>
        </p:spPr>
      </p:pic>
    </p:spTree>
    <p:extLst>
      <p:ext uri="{BB962C8B-B14F-4D97-AF65-F5344CB8AC3E}">
        <p14:creationId xmlns:p14="http://schemas.microsoft.com/office/powerpoint/2010/main" val="317320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E0412-80C3-8247-89B0-15B8A1707A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F39A88-04C6-6F4A-BB4F-78E6033C47B4}"/>
              </a:ext>
            </a:extLst>
          </p:cNvPr>
          <p:cNvSpPr>
            <a:spLocks noGrp="1"/>
          </p:cNvSpPr>
          <p:nvPr>
            <p:ph type="title" hasCustomPrompt="1"/>
          </p:nvPr>
        </p:nvSpPr>
        <p:spPr>
          <a:xfrm>
            <a:off x="831850" y="2271486"/>
            <a:ext cx="10515600" cy="1819275"/>
          </a:xfrm>
          <a:prstGeom prst="rect">
            <a:avLst/>
          </a:prstGeom>
        </p:spPr>
        <p:txBody>
          <a:bodyPr anchor="b"/>
          <a:lstStyle>
            <a:lvl1pPr>
              <a:defRPr sz="6000" baseline="0">
                <a:solidFill>
                  <a:schemeClr val="bg1"/>
                </a:solidFill>
              </a:defRPr>
            </a:lvl1pPr>
          </a:lstStyle>
          <a:p>
            <a:r>
              <a:rPr lang="en-US" dirty="0"/>
              <a:t>Click here to edit</a:t>
            </a:r>
            <a:br>
              <a:rPr lang="en-US" dirty="0"/>
            </a:br>
            <a:r>
              <a:rPr lang="en-US" dirty="0"/>
              <a:t>title style</a:t>
            </a:r>
          </a:p>
        </p:txBody>
      </p:sp>
      <p:pic>
        <p:nvPicPr>
          <p:cNvPr id="5" name="Picture 4">
            <a:extLst>
              <a:ext uri="{FF2B5EF4-FFF2-40B4-BE49-F238E27FC236}">
                <a16:creationId xmlns:a16="http://schemas.microsoft.com/office/drawing/2014/main" id="{3FDA1504-8ED2-FA4F-B439-E94602067153}"/>
              </a:ext>
            </a:extLst>
          </p:cNvPr>
          <p:cNvPicPr>
            <a:picLocks noChangeAspect="1"/>
          </p:cNvPicPr>
          <p:nvPr userDrawn="1"/>
        </p:nvPicPr>
        <p:blipFill>
          <a:blip r:embed="rId3"/>
          <a:stretch>
            <a:fillRect/>
          </a:stretch>
        </p:blipFill>
        <p:spPr>
          <a:xfrm>
            <a:off x="4857642" y="5625733"/>
            <a:ext cx="2476716" cy="928769"/>
          </a:xfrm>
          <a:prstGeom prst="rect">
            <a:avLst/>
          </a:prstGeom>
        </p:spPr>
      </p:pic>
    </p:spTree>
    <p:extLst>
      <p:ext uri="{BB962C8B-B14F-4D97-AF65-F5344CB8AC3E}">
        <p14:creationId xmlns:p14="http://schemas.microsoft.com/office/powerpoint/2010/main" val="192824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728202-78D0-AC4C-A4B0-057497CB1F5C}"/>
              </a:ext>
            </a:extLst>
          </p:cNvPr>
          <p:cNvSpPr/>
          <p:nvPr userDrawn="1"/>
        </p:nvSpPr>
        <p:spPr>
          <a:xfrm>
            <a:off x="0" y="-71359"/>
            <a:ext cx="12192000" cy="4519246"/>
          </a:xfrm>
          <a:prstGeom prst="rect">
            <a:avLst/>
          </a:prstGeom>
          <a:solidFill>
            <a:srgbClr val="CF10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D7300392-68FD-E74F-93A0-B7C4A39B0987}"/>
              </a:ext>
            </a:extLst>
          </p:cNvPr>
          <p:cNvSpPr>
            <a:spLocks noGrp="1"/>
          </p:cNvSpPr>
          <p:nvPr>
            <p:ph type="title" hasCustomPrompt="1"/>
          </p:nvPr>
        </p:nvSpPr>
        <p:spPr>
          <a:xfrm>
            <a:off x="838199" y="4447887"/>
            <a:ext cx="10515600" cy="704093"/>
          </a:xfrm>
          <a:prstGeom prst="rect">
            <a:avLst/>
          </a:prstGeom>
        </p:spPr>
        <p:txBody>
          <a:bodyPr/>
          <a:lstStyle>
            <a:lvl1pPr algn="ctr">
              <a:defRPr/>
            </a:lvl1pPr>
          </a:lstStyle>
          <a:p>
            <a:r>
              <a:rPr lang="en-US" dirty="0"/>
              <a:t>Click here to edit title style</a:t>
            </a:r>
          </a:p>
        </p:txBody>
      </p:sp>
      <p:pic>
        <p:nvPicPr>
          <p:cNvPr id="6" name="Picture 5">
            <a:extLst>
              <a:ext uri="{FF2B5EF4-FFF2-40B4-BE49-F238E27FC236}">
                <a16:creationId xmlns:a16="http://schemas.microsoft.com/office/drawing/2014/main" id="{D7A5C78C-68D5-734D-BDE5-9C2D6BC47A1D}"/>
              </a:ext>
            </a:extLst>
          </p:cNvPr>
          <p:cNvPicPr>
            <a:picLocks noChangeAspect="1"/>
          </p:cNvPicPr>
          <p:nvPr userDrawn="1"/>
        </p:nvPicPr>
        <p:blipFill>
          <a:blip r:embed="rId2"/>
          <a:stretch>
            <a:fillRect/>
          </a:stretch>
        </p:blipFill>
        <p:spPr>
          <a:xfrm>
            <a:off x="5029453" y="5900549"/>
            <a:ext cx="2133094" cy="791580"/>
          </a:xfrm>
          <a:prstGeom prst="rect">
            <a:avLst/>
          </a:prstGeom>
        </p:spPr>
      </p:pic>
      <p:pic>
        <p:nvPicPr>
          <p:cNvPr id="7" name="Picture 6">
            <a:extLst>
              <a:ext uri="{FF2B5EF4-FFF2-40B4-BE49-F238E27FC236}">
                <a16:creationId xmlns:a16="http://schemas.microsoft.com/office/drawing/2014/main" id="{EA69C195-97C0-D147-8B4C-F2C8E1BB6D97}"/>
              </a:ext>
            </a:extLst>
          </p:cNvPr>
          <p:cNvPicPr>
            <a:picLocks noChangeAspect="1"/>
          </p:cNvPicPr>
          <p:nvPr userDrawn="1"/>
        </p:nvPicPr>
        <p:blipFill>
          <a:blip r:embed="rId3"/>
          <a:stretch>
            <a:fillRect/>
          </a:stretch>
        </p:blipFill>
        <p:spPr>
          <a:xfrm>
            <a:off x="1190929" y="1302492"/>
            <a:ext cx="10120800" cy="1960987"/>
          </a:xfrm>
          <a:prstGeom prst="rect">
            <a:avLst/>
          </a:prstGeom>
        </p:spPr>
      </p:pic>
    </p:spTree>
    <p:extLst>
      <p:ext uri="{BB962C8B-B14F-4D97-AF65-F5344CB8AC3E}">
        <p14:creationId xmlns:p14="http://schemas.microsoft.com/office/powerpoint/2010/main" val="226639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7C479F-C38B-294B-B7DD-A5EFDF7B39F9}"/>
              </a:ext>
            </a:extLst>
          </p:cNvPr>
          <p:cNvSpPr/>
          <p:nvPr userDrawn="1"/>
        </p:nvSpPr>
        <p:spPr>
          <a:xfrm>
            <a:off x="0" y="6031524"/>
            <a:ext cx="12192000" cy="826476"/>
          </a:xfrm>
          <a:prstGeom prst="rect">
            <a:avLst/>
          </a:prstGeom>
          <a:solidFill>
            <a:srgbClr val="CF10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6AA5682-8FAF-D446-96D9-8D2280C250BA}"/>
              </a:ext>
            </a:extLst>
          </p:cNvPr>
          <p:cNvSpPr>
            <a:spLocks noGrp="1"/>
          </p:cNvSpPr>
          <p:nvPr>
            <p:ph type="title" hasCustomPrompt="1"/>
          </p:nvPr>
        </p:nvSpPr>
        <p:spPr>
          <a:xfrm>
            <a:off x="838199" y="656355"/>
            <a:ext cx="10515600" cy="679986"/>
          </a:xfrm>
          <a:prstGeom prst="rect">
            <a:avLst/>
          </a:prstGeom>
        </p:spPr>
        <p:txBody>
          <a:bodyPr/>
          <a:lstStyle>
            <a:lvl1pPr algn="l">
              <a:defRPr/>
            </a:lvl1pPr>
          </a:lstStyle>
          <a:p>
            <a:r>
              <a:rPr lang="en-US" dirty="0"/>
              <a:t>Click here to edit title style</a:t>
            </a:r>
          </a:p>
        </p:txBody>
      </p:sp>
      <p:sp>
        <p:nvSpPr>
          <p:cNvPr id="5" name="Content Placeholder 2">
            <a:extLst>
              <a:ext uri="{FF2B5EF4-FFF2-40B4-BE49-F238E27FC236}">
                <a16:creationId xmlns:a16="http://schemas.microsoft.com/office/drawing/2014/main" id="{CCB9E212-8D18-D04F-9554-1599D0C7AF55}"/>
              </a:ext>
            </a:extLst>
          </p:cNvPr>
          <p:cNvSpPr>
            <a:spLocks noGrp="1"/>
          </p:cNvSpPr>
          <p:nvPr>
            <p:ph sz="half" idx="1" hasCustomPrompt="1"/>
          </p:nvPr>
        </p:nvSpPr>
        <p:spPr>
          <a:xfrm>
            <a:off x="838200" y="1595690"/>
            <a:ext cx="10515600" cy="4219183"/>
          </a:xfrm>
          <a:prstGeom prst="rect">
            <a:avLst/>
          </a:prstGeom>
        </p:spPr>
        <p:txBody>
          <a:bodyPr/>
          <a:lstStyle>
            <a:lvl1pPr>
              <a:defRPr baseline="0">
                <a:latin typeface="Avenir Medium" panose="02000503020000020003" pitchFamily="2" charset="0"/>
              </a:defRPr>
            </a:lvl1pPr>
            <a:lvl2pPr>
              <a:defRPr baseline="0">
                <a:latin typeface="Avenir Medium" panose="02000503020000020003" pitchFamily="2" charset="0"/>
              </a:defRPr>
            </a:lvl2pPr>
            <a:lvl3pPr>
              <a:defRPr baseline="0">
                <a:latin typeface="Avenir Medium" panose="02000503020000020003" pitchFamily="2" charset="0"/>
              </a:defRPr>
            </a:lvl3pPr>
          </a:lstStyle>
          <a:p>
            <a:pPr lvl="0"/>
            <a:r>
              <a:rPr lang="en-US" dirty="0"/>
              <a:t>Click to edit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876B7780-AE8C-8C47-961F-31FBCD1B528E}"/>
              </a:ext>
            </a:extLst>
          </p:cNvPr>
          <p:cNvPicPr>
            <a:picLocks noChangeAspect="1"/>
          </p:cNvPicPr>
          <p:nvPr userDrawn="1"/>
        </p:nvPicPr>
        <p:blipFill>
          <a:blip r:embed="rId2"/>
          <a:stretch>
            <a:fillRect/>
          </a:stretch>
        </p:blipFill>
        <p:spPr>
          <a:xfrm>
            <a:off x="4896438" y="6126262"/>
            <a:ext cx="1698668" cy="637000"/>
          </a:xfrm>
          <a:prstGeom prst="rect">
            <a:avLst/>
          </a:prstGeom>
        </p:spPr>
      </p:pic>
    </p:spTree>
    <p:extLst>
      <p:ext uri="{BB962C8B-B14F-4D97-AF65-F5344CB8AC3E}">
        <p14:creationId xmlns:p14="http://schemas.microsoft.com/office/powerpoint/2010/main" val="183257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754C3-632D-E540-AD32-E46790105717}"/>
              </a:ext>
            </a:extLst>
          </p:cNvPr>
          <p:cNvSpPr/>
          <p:nvPr userDrawn="1"/>
        </p:nvSpPr>
        <p:spPr>
          <a:xfrm>
            <a:off x="0" y="6031524"/>
            <a:ext cx="12192000" cy="826476"/>
          </a:xfrm>
          <a:prstGeom prst="rect">
            <a:avLst/>
          </a:prstGeom>
          <a:solidFill>
            <a:srgbClr val="CF10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5934067B-9124-6242-A77E-4B690775600D}"/>
              </a:ext>
            </a:extLst>
          </p:cNvPr>
          <p:cNvSpPr>
            <a:spLocks noGrp="1"/>
          </p:cNvSpPr>
          <p:nvPr>
            <p:ph type="title" hasCustomPrompt="1"/>
          </p:nvPr>
        </p:nvSpPr>
        <p:spPr>
          <a:xfrm>
            <a:off x="838200" y="1127430"/>
            <a:ext cx="10515600" cy="679986"/>
          </a:xfrm>
          <a:prstGeom prst="rect">
            <a:avLst/>
          </a:prstGeom>
        </p:spPr>
        <p:txBody>
          <a:bodyPr/>
          <a:lstStyle>
            <a:lvl1pPr algn="l">
              <a:defRPr/>
            </a:lvl1pPr>
          </a:lstStyle>
          <a:p>
            <a:r>
              <a:rPr lang="en-US" dirty="0"/>
              <a:t>Click here to edit title style</a:t>
            </a:r>
          </a:p>
        </p:txBody>
      </p:sp>
      <p:sp>
        <p:nvSpPr>
          <p:cNvPr id="12" name="Content Placeholder 2">
            <a:extLst>
              <a:ext uri="{FF2B5EF4-FFF2-40B4-BE49-F238E27FC236}">
                <a16:creationId xmlns:a16="http://schemas.microsoft.com/office/drawing/2014/main" id="{4BACE5F0-1008-9847-9305-5F153549BAF1}"/>
              </a:ext>
            </a:extLst>
          </p:cNvPr>
          <p:cNvSpPr>
            <a:spLocks noGrp="1"/>
          </p:cNvSpPr>
          <p:nvPr>
            <p:ph sz="half" idx="1" hasCustomPrompt="1"/>
          </p:nvPr>
        </p:nvSpPr>
        <p:spPr>
          <a:xfrm>
            <a:off x="838200" y="2027312"/>
            <a:ext cx="10515600" cy="3788629"/>
          </a:xfrm>
          <a:prstGeom prst="rect">
            <a:avLst/>
          </a:prstGeom>
        </p:spPr>
        <p:txBody>
          <a:bodyPr/>
          <a:lstStyle>
            <a:lvl1pPr>
              <a:defRPr baseline="0">
                <a:latin typeface="Avenir LT Std 65 Medium" panose="020B0503020203020204" pitchFamily="34" charset="77"/>
              </a:defRPr>
            </a:lvl1pPr>
            <a:lvl2pPr>
              <a:defRPr baseline="0">
                <a:latin typeface="Avenir LT Std 65 Medium" panose="020B0503020203020204" pitchFamily="34" charset="77"/>
              </a:defRPr>
            </a:lvl2pPr>
            <a:lvl3pPr>
              <a:defRPr baseline="0">
                <a:latin typeface="Avenir LT Std 65 Medium" panose="020B0503020203020204" pitchFamily="34" charset="77"/>
              </a:defRPr>
            </a:lvl3pPr>
          </a:lstStyle>
          <a:p>
            <a:pPr lvl="0"/>
            <a:r>
              <a:rPr lang="en-US" dirty="0"/>
              <a:t>Click to edit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C8229271-5543-5D4B-A5F7-65DA7F913126}"/>
              </a:ext>
            </a:extLst>
          </p:cNvPr>
          <p:cNvPicPr>
            <a:picLocks noChangeAspect="1"/>
          </p:cNvPicPr>
          <p:nvPr userDrawn="1"/>
        </p:nvPicPr>
        <p:blipFill>
          <a:blip r:embed="rId2"/>
          <a:stretch>
            <a:fillRect/>
          </a:stretch>
        </p:blipFill>
        <p:spPr>
          <a:xfrm>
            <a:off x="4754018" y="6184742"/>
            <a:ext cx="2683964" cy="520040"/>
          </a:xfrm>
          <a:prstGeom prst="rect">
            <a:avLst/>
          </a:prstGeom>
        </p:spPr>
      </p:pic>
      <p:pic>
        <p:nvPicPr>
          <p:cNvPr id="8" name="Picture 7">
            <a:extLst>
              <a:ext uri="{FF2B5EF4-FFF2-40B4-BE49-F238E27FC236}">
                <a16:creationId xmlns:a16="http://schemas.microsoft.com/office/drawing/2014/main" id="{61BBC0EC-F856-6C41-B145-649B511CFEFD}"/>
              </a:ext>
            </a:extLst>
          </p:cNvPr>
          <p:cNvPicPr>
            <a:picLocks noChangeAspect="1"/>
          </p:cNvPicPr>
          <p:nvPr userDrawn="1"/>
        </p:nvPicPr>
        <p:blipFill>
          <a:blip r:embed="rId3"/>
          <a:stretch>
            <a:fillRect/>
          </a:stretch>
        </p:blipFill>
        <p:spPr>
          <a:xfrm>
            <a:off x="838200" y="250826"/>
            <a:ext cx="1825755" cy="677526"/>
          </a:xfrm>
          <a:prstGeom prst="rect">
            <a:avLst/>
          </a:prstGeom>
        </p:spPr>
      </p:pic>
    </p:spTree>
    <p:extLst>
      <p:ext uri="{BB962C8B-B14F-4D97-AF65-F5344CB8AC3E}">
        <p14:creationId xmlns:p14="http://schemas.microsoft.com/office/powerpoint/2010/main" val="250563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DF2A8D-8C59-2544-9446-4100C82CCF75}"/>
              </a:ext>
            </a:extLst>
          </p:cNvPr>
          <p:cNvSpPr>
            <a:spLocks noGrp="1"/>
          </p:cNvSpPr>
          <p:nvPr>
            <p:ph type="title" hasCustomPrompt="1"/>
          </p:nvPr>
        </p:nvSpPr>
        <p:spPr>
          <a:xfrm>
            <a:off x="838200" y="1127430"/>
            <a:ext cx="10515600" cy="679986"/>
          </a:xfrm>
          <a:prstGeom prst="rect">
            <a:avLst/>
          </a:prstGeom>
        </p:spPr>
        <p:txBody>
          <a:bodyPr/>
          <a:lstStyle>
            <a:lvl1pPr algn="l">
              <a:defRPr/>
            </a:lvl1pPr>
          </a:lstStyle>
          <a:p>
            <a:r>
              <a:rPr lang="en-US" dirty="0"/>
              <a:t>Click here to edit title style</a:t>
            </a:r>
          </a:p>
        </p:txBody>
      </p:sp>
      <p:sp>
        <p:nvSpPr>
          <p:cNvPr id="11" name="Content Placeholder 2">
            <a:extLst>
              <a:ext uri="{FF2B5EF4-FFF2-40B4-BE49-F238E27FC236}">
                <a16:creationId xmlns:a16="http://schemas.microsoft.com/office/drawing/2014/main" id="{EDEC300D-385F-0940-804B-370022111D8F}"/>
              </a:ext>
            </a:extLst>
          </p:cNvPr>
          <p:cNvSpPr>
            <a:spLocks noGrp="1"/>
          </p:cNvSpPr>
          <p:nvPr>
            <p:ph sz="half" idx="1" hasCustomPrompt="1"/>
          </p:nvPr>
        </p:nvSpPr>
        <p:spPr>
          <a:xfrm>
            <a:off x="838200" y="2027312"/>
            <a:ext cx="10515600" cy="4637729"/>
          </a:xfrm>
          <a:prstGeom prst="rect">
            <a:avLst/>
          </a:prstGeom>
        </p:spPr>
        <p:txBody>
          <a:bodyPr/>
          <a:lstStyle>
            <a:lvl1pPr>
              <a:defRPr baseline="0">
                <a:latin typeface="Avenir LT Std 65 Medium" panose="020B0503020203020204" pitchFamily="34" charset="77"/>
              </a:defRPr>
            </a:lvl1pPr>
            <a:lvl2pPr>
              <a:defRPr baseline="0">
                <a:latin typeface="Avenir LT Std 65 Medium" panose="020B0503020203020204" pitchFamily="34" charset="77"/>
              </a:defRPr>
            </a:lvl2pPr>
            <a:lvl3pPr>
              <a:defRPr baseline="0">
                <a:latin typeface="Avenir LT Std 65 Medium" panose="020B0503020203020204" pitchFamily="34" charset="77"/>
              </a:defRPr>
            </a:lvl3pPr>
          </a:lstStyle>
          <a:p>
            <a:pPr lvl="0"/>
            <a:r>
              <a:rPr lang="en-US" dirty="0"/>
              <a:t>Click to edit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DB8B75F3-F25F-DA42-B72E-E112CED34B35}"/>
              </a:ext>
            </a:extLst>
          </p:cNvPr>
          <p:cNvPicPr>
            <a:picLocks noChangeAspect="1"/>
          </p:cNvPicPr>
          <p:nvPr userDrawn="1"/>
        </p:nvPicPr>
        <p:blipFill>
          <a:blip r:embed="rId2"/>
          <a:stretch>
            <a:fillRect/>
          </a:stretch>
        </p:blipFill>
        <p:spPr>
          <a:xfrm>
            <a:off x="838200" y="250826"/>
            <a:ext cx="1825755" cy="677526"/>
          </a:xfrm>
          <a:prstGeom prst="rect">
            <a:avLst/>
          </a:prstGeom>
        </p:spPr>
      </p:pic>
    </p:spTree>
    <p:extLst>
      <p:ext uri="{BB962C8B-B14F-4D97-AF65-F5344CB8AC3E}">
        <p14:creationId xmlns:p14="http://schemas.microsoft.com/office/powerpoint/2010/main" val="24367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DF2A8D-8C59-2544-9446-4100C82CCF75}"/>
              </a:ext>
            </a:extLst>
          </p:cNvPr>
          <p:cNvSpPr>
            <a:spLocks noGrp="1"/>
          </p:cNvSpPr>
          <p:nvPr>
            <p:ph type="title" hasCustomPrompt="1"/>
          </p:nvPr>
        </p:nvSpPr>
        <p:spPr>
          <a:xfrm>
            <a:off x="838201" y="508081"/>
            <a:ext cx="10756036" cy="679986"/>
          </a:xfrm>
          <a:prstGeom prst="rect">
            <a:avLst/>
          </a:prstGeom>
        </p:spPr>
        <p:txBody>
          <a:bodyPr/>
          <a:lstStyle>
            <a:lvl1pPr algn="l">
              <a:defRPr/>
            </a:lvl1pPr>
          </a:lstStyle>
          <a:p>
            <a:r>
              <a:rPr lang="en-US" dirty="0"/>
              <a:t>Click here to edit title style</a:t>
            </a:r>
          </a:p>
        </p:txBody>
      </p:sp>
      <p:sp>
        <p:nvSpPr>
          <p:cNvPr id="11" name="Content Placeholder 2">
            <a:extLst>
              <a:ext uri="{FF2B5EF4-FFF2-40B4-BE49-F238E27FC236}">
                <a16:creationId xmlns:a16="http://schemas.microsoft.com/office/drawing/2014/main" id="{EDEC300D-385F-0940-804B-370022111D8F}"/>
              </a:ext>
            </a:extLst>
          </p:cNvPr>
          <p:cNvSpPr>
            <a:spLocks noGrp="1"/>
          </p:cNvSpPr>
          <p:nvPr>
            <p:ph sz="half" idx="1" hasCustomPrompt="1"/>
          </p:nvPr>
        </p:nvSpPr>
        <p:spPr>
          <a:xfrm>
            <a:off x="838201" y="1407963"/>
            <a:ext cx="10756036" cy="4542782"/>
          </a:xfrm>
          <a:prstGeom prst="rect">
            <a:avLst/>
          </a:prstGeom>
        </p:spPr>
        <p:txBody>
          <a:bodyPr/>
          <a:lstStyle>
            <a:lvl1pPr>
              <a:defRPr baseline="0">
                <a:latin typeface="Avenir LT Std 65 Medium" panose="020B0503020203020204" pitchFamily="34" charset="77"/>
              </a:defRPr>
            </a:lvl1pPr>
            <a:lvl2pPr>
              <a:defRPr baseline="0">
                <a:latin typeface="Avenir LT Std 65 Medium" panose="020B0503020203020204" pitchFamily="34" charset="77"/>
              </a:defRPr>
            </a:lvl2pPr>
            <a:lvl3pPr>
              <a:defRPr baseline="0">
                <a:latin typeface="Avenir LT Std 65 Medium" panose="020B0503020203020204" pitchFamily="34" charset="77"/>
              </a:defRPr>
            </a:lvl3pPr>
          </a:lstStyle>
          <a:p>
            <a:pPr lvl="0"/>
            <a:r>
              <a:rPr lang="en-US" dirty="0"/>
              <a:t>Click to edit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E1FBE5B9-4409-A548-9D3A-13E73F4765D4}"/>
              </a:ext>
            </a:extLst>
          </p:cNvPr>
          <p:cNvPicPr>
            <a:picLocks noChangeAspect="1"/>
          </p:cNvPicPr>
          <p:nvPr userDrawn="1"/>
        </p:nvPicPr>
        <p:blipFill>
          <a:blip r:embed="rId2"/>
          <a:stretch>
            <a:fillRect/>
          </a:stretch>
        </p:blipFill>
        <p:spPr>
          <a:xfrm>
            <a:off x="838200" y="6158447"/>
            <a:ext cx="1755601" cy="474086"/>
          </a:xfrm>
          <a:prstGeom prst="rect">
            <a:avLst/>
          </a:prstGeom>
        </p:spPr>
      </p:pic>
    </p:spTree>
    <p:extLst>
      <p:ext uri="{BB962C8B-B14F-4D97-AF65-F5344CB8AC3E}">
        <p14:creationId xmlns:p14="http://schemas.microsoft.com/office/powerpoint/2010/main" val="25853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1ED8756-4590-794D-9874-2F8483584E32}"/>
              </a:ext>
            </a:extLst>
          </p:cNvPr>
          <p:cNvSpPr>
            <a:spLocks noGrp="1"/>
          </p:cNvSpPr>
          <p:nvPr>
            <p:ph type="pic" idx="10" hasCustomPrompt="1"/>
          </p:nvPr>
        </p:nvSpPr>
        <p:spPr>
          <a:xfrm>
            <a:off x="8132884" y="1807416"/>
            <a:ext cx="3220915" cy="47716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a picture</a:t>
            </a:r>
          </a:p>
        </p:txBody>
      </p:sp>
      <p:sp>
        <p:nvSpPr>
          <p:cNvPr id="5" name="Content Placeholder 2">
            <a:extLst>
              <a:ext uri="{FF2B5EF4-FFF2-40B4-BE49-F238E27FC236}">
                <a16:creationId xmlns:a16="http://schemas.microsoft.com/office/drawing/2014/main" id="{694BC88D-61BF-464A-B8AF-F5918CE5DDBF}"/>
              </a:ext>
            </a:extLst>
          </p:cNvPr>
          <p:cNvSpPr>
            <a:spLocks noGrp="1"/>
          </p:cNvSpPr>
          <p:nvPr>
            <p:ph sz="half" idx="1" hasCustomPrompt="1"/>
          </p:nvPr>
        </p:nvSpPr>
        <p:spPr>
          <a:xfrm>
            <a:off x="838199" y="1807416"/>
            <a:ext cx="7160491" cy="4771654"/>
          </a:xfrm>
          <a:prstGeom prst="rect">
            <a:avLst/>
          </a:prstGeom>
        </p:spPr>
        <p:txBody>
          <a:bodyPr/>
          <a:lstStyle>
            <a:lvl1pPr>
              <a:defRPr baseline="0">
                <a:latin typeface="Avenir Medium" panose="02000503020000020003" pitchFamily="2" charset="0"/>
              </a:defRPr>
            </a:lvl1pPr>
            <a:lvl2pPr>
              <a:defRPr baseline="0">
                <a:latin typeface="Avenir Medium" panose="02000503020000020003" pitchFamily="2" charset="0"/>
              </a:defRPr>
            </a:lvl2pPr>
            <a:lvl3pPr>
              <a:defRPr baseline="0">
                <a:latin typeface="Avenir Medium" panose="02000503020000020003" pitchFamily="2" charset="0"/>
              </a:defRPr>
            </a:lvl3pPr>
          </a:lstStyle>
          <a:p>
            <a:pPr lvl="0"/>
            <a:r>
              <a:rPr lang="en-US" dirty="0"/>
              <a:t>Click to edit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A6C5B753-91DA-574F-9D46-61F0AB1DE559}"/>
              </a:ext>
            </a:extLst>
          </p:cNvPr>
          <p:cNvPicPr>
            <a:picLocks noChangeAspect="1"/>
          </p:cNvPicPr>
          <p:nvPr userDrawn="1"/>
        </p:nvPicPr>
        <p:blipFill>
          <a:blip r:embed="rId2"/>
          <a:stretch>
            <a:fillRect/>
          </a:stretch>
        </p:blipFill>
        <p:spPr>
          <a:xfrm>
            <a:off x="838200" y="250826"/>
            <a:ext cx="1825755" cy="677526"/>
          </a:xfrm>
          <a:prstGeom prst="rect">
            <a:avLst/>
          </a:prstGeom>
        </p:spPr>
      </p:pic>
      <p:sp>
        <p:nvSpPr>
          <p:cNvPr id="7" name="Title 1">
            <a:extLst>
              <a:ext uri="{FF2B5EF4-FFF2-40B4-BE49-F238E27FC236}">
                <a16:creationId xmlns:a16="http://schemas.microsoft.com/office/drawing/2014/main" id="{9A0DADFD-DD0F-EC41-B7CA-840728CD9EB5}"/>
              </a:ext>
            </a:extLst>
          </p:cNvPr>
          <p:cNvSpPr>
            <a:spLocks noGrp="1"/>
          </p:cNvSpPr>
          <p:nvPr>
            <p:ph type="title" hasCustomPrompt="1"/>
          </p:nvPr>
        </p:nvSpPr>
        <p:spPr>
          <a:xfrm>
            <a:off x="838200" y="1042106"/>
            <a:ext cx="10515600" cy="765310"/>
          </a:xfrm>
          <a:prstGeom prst="rect">
            <a:avLst/>
          </a:prstGeom>
        </p:spPr>
        <p:txBody>
          <a:bodyPr/>
          <a:lstStyle>
            <a:lvl1pPr algn="l">
              <a:defRPr/>
            </a:lvl1pPr>
          </a:lstStyle>
          <a:p>
            <a:r>
              <a:rPr lang="en-US" dirty="0"/>
              <a:t>Click here to edit title style</a:t>
            </a:r>
          </a:p>
        </p:txBody>
      </p:sp>
    </p:spTree>
    <p:extLst>
      <p:ext uri="{BB962C8B-B14F-4D97-AF65-F5344CB8AC3E}">
        <p14:creationId xmlns:p14="http://schemas.microsoft.com/office/powerpoint/2010/main" val="385324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D52E9A-C8BA-9F4D-BA38-7194FAA16F20}"/>
              </a:ext>
            </a:extLst>
          </p:cNvPr>
          <p:cNvSpPr>
            <a:spLocks noGrp="1"/>
          </p:cNvSpPr>
          <p:nvPr>
            <p:ph type="title" hasCustomPrompt="1"/>
          </p:nvPr>
        </p:nvSpPr>
        <p:spPr>
          <a:xfrm>
            <a:off x="838200" y="408130"/>
            <a:ext cx="10515600" cy="866756"/>
          </a:xfrm>
          <a:prstGeom prst="rect">
            <a:avLst/>
          </a:prstGeom>
        </p:spPr>
        <p:txBody>
          <a:bodyPr/>
          <a:lstStyle>
            <a:lvl1pPr algn="l">
              <a:defRPr/>
            </a:lvl1pPr>
          </a:lstStyle>
          <a:p>
            <a:r>
              <a:rPr lang="en-US" dirty="0"/>
              <a:t>Click here to edit title style</a:t>
            </a:r>
          </a:p>
        </p:txBody>
      </p:sp>
      <p:sp>
        <p:nvSpPr>
          <p:cNvPr id="4" name="Picture Placeholder 2">
            <a:extLst>
              <a:ext uri="{FF2B5EF4-FFF2-40B4-BE49-F238E27FC236}">
                <a16:creationId xmlns:a16="http://schemas.microsoft.com/office/drawing/2014/main" id="{61ED8756-4590-794D-9874-2F8483584E32}"/>
              </a:ext>
            </a:extLst>
          </p:cNvPr>
          <p:cNvSpPr>
            <a:spLocks noGrp="1"/>
          </p:cNvSpPr>
          <p:nvPr>
            <p:ph type="pic" idx="10" hasCustomPrompt="1"/>
          </p:nvPr>
        </p:nvSpPr>
        <p:spPr>
          <a:xfrm>
            <a:off x="8132885" y="1407963"/>
            <a:ext cx="3220915" cy="456320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a picture</a:t>
            </a:r>
          </a:p>
        </p:txBody>
      </p:sp>
      <p:sp>
        <p:nvSpPr>
          <p:cNvPr id="5" name="Content Placeholder 2">
            <a:extLst>
              <a:ext uri="{FF2B5EF4-FFF2-40B4-BE49-F238E27FC236}">
                <a16:creationId xmlns:a16="http://schemas.microsoft.com/office/drawing/2014/main" id="{694BC88D-61BF-464A-B8AF-F5918CE5DDBF}"/>
              </a:ext>
            </a:extLst>
          </p:cNvPr>
          <p:cNvSpPr>
            <a:spLocks noGrp="1"/>
          </p:cNvSpPr>
          <p:nvPr>
            <p:ph sz="half" idx="1" hasCustomPrompt="1"/>
          </p:nvPr>
        </p:nvSpPr>
        <p:spPr>
          <a:xfrm>
            <a:off x="838200" y="1407963"/>
            <a:ext cx="7160491" cy="4563208"/>
          </a:xfrm>
          <a:prstGeom prst="rect">
            <a:avLst/>
          </a:prstGeom>
        </p:spPr>
        <p:txBody>
          <a:bodyPr/>
          <a:lstStyle>
            <a:lvl1pPr>
              <a:defRPr baseline="0">
                <a:latin typeface="Avenir Medium" panose="02000503020000020003" pitchFamily="2" charset="0"/>
              </a:defRPr>
            </a:lvl1pPr>
            <a:lvl2pPr>
              <a:defRPr baseline="0">
                <a:latin typeface="Avenir Medium" panose="02000503020000020003" pitchFamily="2" charset="0"/>
              </a:defRPr>
            </a:lvl2pPr>
            <a:lvl3pPr>
              <a:defRPr baseline="0">
                <a:latin typeface="Avenir Medium" panose="02000503020000020003" pitchFamily="2" charset="0"/>
              </a:defRPr>
            </a:lvl3pPr>
          </a:lstStyle>
          <a:p>
            <a:pPr lvl="0"/>
            <a:r>
              <a:rPr lang="en-US" dirty="0"/>
              <a:t>Click to edit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1B49F8D5-926A-9B41-B179-682DDBFDB9D2}"/>
              </a:ext>
            </a:extLst>
          </p:cNvPr>
          <p:cNvPicPr>
            <a:picLocks noChangeAspect="1"/>
          </p:cNvPicPr>
          <p:nvPr userDrawn="1"/>
        </p:nvPicPr>
        <p:blipFill>
          <a:blip r:embed="rId2"/>
          <a:stretch>
            <a:fillRect/>
          </a:stretch>
        </p:blipFill>
        <p:spPr>
          <a:xfrm>
            <a:off x="838200" y="6158447"/>
            <a:ext cx="1755601" cy="474086"/>
          </a:xfrm>
          <a:prstGeom prst="rect">
            <a:avLst/>
          </a:prstGeom>
        </p:spPr>
      </p:pic>
    </p:spTree>
    <p:extLst>
      <p:ext uri="{BB962C8B-B14F-4D97-AF65-F5344CB8AC3E}">
        <p14:creationId xmlns:p14="http://schemas.microsoft.com/office/powerpoint/2010/main" val="230089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F4924E19-959D-734B-8325-A25DD6D1F729}"/>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sp>
        <p:nvSpPr>
          <p:cNvPr id="7" name="Rectangle 6">
            <a:extLst>
              <a:ext uri="{FF2B5EF4-FFF2-40B4-BE49-F238E27FC236}">
                <a16:creationId xmlns:a16="http://schemas.microsoft.com/office/drawing/2014/main" id="{DBEBDA73-2066-5F48-8F19-5AA1739D6DA7}"/>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A6D1FF6-8445-1F46-85A7-885BBC11F6D4}"/>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A57EE5AA-2A09-6947-811C-A032D1D57980}"/>
              </a:ext>
            </a:extLst>
          </p:cNvPr>
          <p:cNvPicPr>
            <a:picLocks noChangeAspect="1"/>
          </p:cNvPicPr>
          <p:nvPr userDrawn="1"/>
        </p:nvPicPr>
        <p:blipFill>
          <a:blip r:embed="rId3"/>
          <a:stretch>
            <a:fillRect/>
          </a:stretch>
        </p:blipFill>
        <p:spPr>
          <a:xfrm>
            <a:off x="0" y="0"/>
            <a:ext cx="12192000" cy="3949700"/>
          </a:xfrm>
          <a:prstGeom prst="rect">
            <a:avLst/>
          </a:prstGeom>
        </p:spPr>
      </p:pic>
    </p:spTree>
    <p:extLst>
      <p:ext uri="{BB962C8B-B14F-4D97-AF65-F5344CB8AC3E}">
        <p14:creationId xmlns:p14="http://schemas.microsoft.com/office/powerpoint/2010/main" val="352679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63B81-9118-9142-8125-007F3E84FA15}"/>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00AD9B32-79BD-734D-B454-CF42D774AA27}"/>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9" name="Picture 8">
            <a:extLst>
              <a:ext uri="{FF2B5EF4-FFF2-40B4-BE49-F238E27FC236}">
                <a16:creationId xmlns:a16="http://schemas.microsoft.com/office/drawing/2014/main" id="{3BF90A2E-EC1B-D746-946A-0C9B3EF19AFC}"/>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BC02951F-7994-9645-86F5-57D03EC32EF4}"/>
              </a:ext>
            </a:extLst>
          </p:cNvPr>
          <p:cNvPicPr>
            <a:picLocks noChangeAspect="1"/>
          </p:cNvPicPr>
          <p:nvPr userDrawn="1"/>
        </p:nvPicPr>
        <p:blipFill>
          <a:blip r:embed="rId3"/>
          <a:stretch>
            <a:fillRect/>
          </a:stretch>
        </p:blipFill>
        <p:spPr>
          <a:xfrm>
            <a:off x="0" y="-12700"/>
            <a:ext cx="12192000" cy="3949700"/>
          </a:xfrm>
          <a:prstGeom prst="rect">
            <a:avLst/>
          </a:prstGeom>
        </p:spPr>
      </p:pic>
    </p:spTree>
    <p:extLst>
      <p:ext uri="{BB962C8B-B14F-4D97-AF65-F5344CB8AC3E}">
        <p14:creationId xmlns:p14="http://schemas.microsoft.com/office/powerpoint/2010/main" val="424868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FA5DDD-7563-BA46-AB97-AAF497A981E5}"/>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54652A4E-20EF-534B-A496-2AD376C5D79A}"/>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9" name="Picture 8">
            <a:extLst>
              <a:ext uri="{FF2B5EF4-FFF2-40B4-BE49-F238E27FC236}">
                <a16:creationId xmlns:a16="http://schemas.microsoft.com/office/drawing/2014/main" id="{85D9150F-7E07-B04A-B40E-6D065A7DEB67}"/>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46147222-AFB3-454B-9B30-AB0484F62EB9}"/>
              </a:ext>
            </a:extLst>
          </p:cNvPr>
          <p:cNvPicPr>
            <a:picLocks noChangeAspect="1"/>
          </p:cNvPicPr>
          <p:nvPr userDrawn="1"/>
        </p:nvPicPr>
        <p:blipFill>
          <a:blip r:embed="rId3"/>
          <a:stretch>
            <a:fillRect/>
          </a:stretch>
        </p:blipFill>
        <p:spPr>
          <a:xfrm>
            <a:off x="0" y="-6074"/>
            <a:ext cx="12192000" cy="3949700"/>
          </a:xfrm>
          <a:prstGeom prst="rect">
            <a:avLst/>
          </a:prstGeom>
        </p:spPr>
      </p:pic>
    </p:spTree>
    <p:extLst>
      <p:ext uri="{BB962C8B-B14F-4D97-AF65-F5344CB8AC3E}">
        <p14:creationId xmlns:p14="http://schemas.microsoft.com/office/powerpoint/2010/main" val="232181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0DD4BD8-1A45-D54F-ABC5-3E9D711A8DE9}"/>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EECA4629-C224-9448-88EB-C12C7E5472A6}"/>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6" name="Picture 5">
            <a:extLst>
              <a:ext uri="{FF2B5EF4-FFF2-40B4-BE49-F238E27FC236}">
                <a16:creationId xmlns:a16="http://schemas.microsoft.com/office/drawing/2014/main" id="{B8D50AE4-5218-3748-8BB5-5519BFCF860A}"/>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AE8FB4DA-7776-6647-9613-ECAD5C27F04A}"/>
              </a:ext>
            </a:extLst>
          </p:cNvPr>
          <p:cNvPicPr>
            <a:picLocks noChangeAspect="1"/>
          </p:cNvPicPr>
          <p:nvPr userDrawn="1"/>
        </p:nvPicPr>
        <p:blipFill>
          <a:blip r:embed="rId3"/>
          <a:stretch>
            <a:fillRect/>
          </a:stretch>
        </p:blipFill>
        <p:spPr>
          <a:xfrm>
            <a:off x="-1" y="0"/>
            <a:ext cx="12192001" cy="3949700"/>
          </a:xfrm>
          <a:prstGeom prst="rect">
            <a:avLst/>
          </a:prstGeom>
        </p:spPr>
      </p:pic>
    </p:spTree>
    <p:extLst>
      <p:ext uri="{BB962C8B-B14F-4D97-AF65-F5344CB8AC3E}">
        <p14:creationId xmlns:p14="http://schemas.microsoft.com/office/powerpoint/2010/main" val="128374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C8086E-6673-3147-95F8-EA0A0F4D68C2}"/>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Placeholder 1">
            <a:extLst>
              <a:ext uri="{FF2B5EF4-FFF2-40B4-BE49-F238E27FC236}">
                <a16:creationId xmlns:a16="http://schemas.microsoft.com/office/drawing/2014/main" id="{21C446F2-401A-914E-A43B-06CBCDC6C6F8}"/>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8" name="Picture 7">
            <a:extLst>
              <a:ext uri="{FF2B5EF4-FFF2-40B4-BE49-F238E27FC236}">
                <a16:creationId xmlns:a16="http://schemas.microsoft.com/office/drawing/2014/main" id="{A6E34D96-8785-1546-8479-B5FD6DEAB24C}"/>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FC344E63-1933-5B4B-AD71-296F54709966}"/>
              </a:ext>
            </a:extLst>
          </p:cNvPr>
          <p:cNvPicPr>
            <a:picLocks noChangeAspect="1"/>
          </p:cNvPicPr>
          <p:nvPr userDrawn="1"/>
        </p:nvPicPr>
        <p:blipFill>
          <a:blip r:embed="rId3"/>
          <a:stretch>
            <a:fillRect/>
          </a:stretch>
        </p:blipFill>
        <p:spPr>
          <a:xfrm>
            <a:off x="0" y="-12700"/>
            <a:ext cx="12192000" cy="3949700"/>
          </a:xfrm>
          <a:prstGeom prst="rect">
            <a:avLst/>
          </a:prstGeom>
        </p:spPr>
      </p:pic>
    </p:spTree>
    <p:extLst>
      <p:ext uri="{BB962C8B-B14F-4D97-AF65-F5344CB8AC3E}">
        <p14:creationId xmlns:p14="http://schemas.microsoft.com/office/powerpoint/2010/main" val="66188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FE6322-2D1C-C14F-ABAF-FF7CE4D289A3}"/>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Placeholder 1">
            <a:extLst>
              <a:ext uri="{FF2B5EF4-FFF2-40B4-BE49-F238E27FC236}">
                <a16:creationId xmlns:a16="http://schemas.microsoft.com/office/drawing/2014/main" id="{D2D9AEF2-1CCD-FE47-B600-17166945656C}"/>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7" name="Picture 6">
            <a:extLst>
              <a:ext uri="{FF2B5EF4-FFF2-40B4-BE49-F238E27FC236}">
                <a16:creationId xmlns:a16="http://schemas.microsoft.com/office/drawing/2014/main" id="{92EF80CF-53AD-414C-941C-2FE178D9C424}"/>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FC58068B-0617-2D40-8F18-E01A56BF2E86}"/>
              </a:ext>
            </a:extLst>
          </p:cNvPr>
          <p:cNvPicPr>
            <a:picLocks noChangeAspect="1"/>
          </p:cNvPicPr>
          <p:nvPr userDrawn="1"/>
        </p:nvPicPr>
        <p:blipFill>
          <a:blip r:embed="rId3"/>
          <a:stretch>
            <a:fillRect/>
          </a:stretch>
        </p:blipFill>
        <p:spPr>
          <a:xfrm>
            <a:off x="0" y="-12700"/>
            <a:ext cx="12192000" cy="3949700"/>
          </a:xfrm>
          <a:prstGeom prst="rect">
            <a:avLst/>
          </a:prstGeom>
        </p:spPr>
      </p:pic>
    </p:spTree>
    <p:extLst>
      <p:ext uri="{BB962C8B-B14F-4D97-AF65-F5344CB8AC3E}">
        <p14:creationId xmlns:p14="http://schemas.microsoft.com/office/powerpoint/2010/main" val="3656456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E86A3F-18F3-074E-8049-C61F7A21A4F9}"/>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Placeholder 1">
            <a:extLst>
              <a:ext uri="{FF2B5EF4-FFF2-40B4-BE49-F238E27FC236}">
                <a16:creationId xmlns:a16="http://schemas.microsoft.com/office/drawing/2014/main" id="{B8F957AB-8572-BF41-BF06-AC2DD44BB7B2}"/>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7" name="Picture 6">
            <a:extLst>
              <a:ext uri="{FF2B5EF4-FFF2-40B4-BE49-F238E27FC236}">
                <a16:creationId xmlns:a16="http://schemas.microsoft.com/office/drawing/2014/main" id="{7520B836-A54C-4541-9213-34F7BD85C8C0}"/>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2" name="Picture 1">
            <a:extLst>
              <a:ext uri="{FF2B5EF4-FFF2-40B4-BE49-F238E27FC236}">
                <a16:creationId xmlns:a16="http://schemas.microsoft.com/office/drawing/2014/main" id="{F23350E8-19BB-A042-8B7A-7077E2EAA743}"/>
              </a:ext>
            </a:extLst>
          </p:cNvPr>
          <p:cNvPicPr>
            <a:picLocks noChangeAspect="1"/>
          </p:cNvPicPr>
          <p:nvPr userDrawn="1"/>
        </p:nvPicPr>
        <p:blipFill>
          <a:blip r:embed="rId3"/>
          <a:stretch>
            <a:fillRect/>
          </a:stretch>
        </p:blipFill>
        <p:spPr>
          <a:xfrm>
            <a:off x="0" y="-12700"/>
            <a:ext cx="12192000" cy="3949700"/>
          </a:xfrm>
          <a:prstGeom prst="rect">
            <a:avLst/>
          </a:prstGeom>
        </p:spPr>
      </p:pic>
    </p:spTree>
    <p:extLst>
      <p:ext uri="{BB962C8B-B14F-4D97-AF65-F5344CB8AC3E}">
        <p14:creationId xmlns:p14="http://schemas.microsoft.com/office/powerpoint/2010/main" val="58276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1157FA-72B3-7B43-8BE0-A41D560F8565}"/>
              </a:ext>
            </a:extLst>
          </p:cNvPr>
          <p:cNvSpPr/>
          <p:nvPr userDrawn="1"/>
        </p:nvSpPr>
        <p:spPr>
          <a:xfrm>
            <a:off x="-1" y="3937000"/>
            <a:ext cx="12192000" cy="692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Placeholder 1">
            <a:extLst>
              <a:ext uri="{FF2B5EF4-FFF2-40B4-BE49-F238E27FC236}">
                <a16:creationId xmlns:a16="http://schemas.microsoft.com/office/drawing/2014/main" id="{BB844D37-3478-C546-827C-CBC245E377B8}"/>
              </a:ext>
            </a:extLst>
          </p:cNvPr>
          <p:cNvSpPr>
            <a:spLocks noGrp="1"/>
          </p:cNvSpPr>
          <p:nvPr>
            <p:ph type="title" hasCustomPrompt="1"/>
          </p:nvPr>
        </p:nvSpPr>
        <p:spPr>
          <a:xfrm>
            <a:off x="819295" y="4785732"/>
            <a:ext cx="10553409" cy="486452"/>
          </a:xfrm>
          <a:prstGeom prst="rect">
            <a:avLst/>
          </a:prstGeom>
        </p:spPr>
        <p:txBody>
          <a:bodyPr vert="horz" lIns="91440" tIns="45720" rIns="91440" bIns="45720" rtlCol="0" anchor="ctr">
            <a:normAutofit/>
          </a:bodyPr>
          <a:lstStyle>
            <a:lvl1pPr>
              <a:defRPr sz="4400" baseline="0"/>
            </a:lvl1pPr>
          </a:lstStyle>
          <a:p>
            <a:r>
              <a:rPr lang="en-US" dirty="0"/>
              <a:t>Welcome!</a:t>
            </a:r>
          </a:p>
        </p:txBody>
      </p:sp>
      <p:pic>
        <p:nvPicPr>
          <p:cNvPr id="7" name="Picture 6">
            <a:extLst>
              <a:ext uri="{FF2B5EF4-FFF2-40B4-BE49-F238E27FC236}">
                <a16:creationId xmlns:a16="http://schemas.microsoft.com/office/drawing/2014/main" id="{41400450-7753-E84B-B409-ABBFD01C9F29}"/>
              </a:ext>
            </a:extLst>
          </p:cNvPr>
          <p:cNvPicPr>
            <a:picLocks noChangeAspect="1"/>
          </p:cNvPicPr>
          <p:nvPr userDrawn="1"/>
        </p:nvPicPr>
        <p:blipFill>
          <a:blip r:embed="rId2"/>
          <a:stretch>
            <a:fillRect/>
          </a:stretch>
        </p:blipFill>
        <p:spPr>
          <a:xfrm>
            <a:off x="5053926" y="5924780"/>
            <a:ext cx="2084145" cy="773415"/>
          </a:xfrm>
          <a:prstGeom prst="rect">
            <a:avLst/>
          </a:prstGeom>
        </p:spPr>
      </p:pic>
      <p:pic>
        <p:nvPicPr>
          <p:cNvPr id="5" name="Picture 4">
            <a:extLst>
              <a:ext uri="{FF2B5EF4-FFF2-40B4-BE49-F238E27FC236}">
                <a16:creationId xmlns:a16="http://schemas.microsoft.com/office/drawing/2014/main" id="{B7D08B77-330D-C144-960E-7DA71E4685DB}"/>
              </a:ext>
            </a:extLst>
          </p:cNvPr>
          <p:cNvPicPr>
            <a:picLocks noChangeAspect="1"/>
          </p:cNvPicPr>
          <p:nvPr userDrawn="1"/>
        </p:nvPicPr>
        <p:blipFill>
          <a:blip r:embed="rId3"/>
          <a:stretch>
            <a:fillRect/>
          </a:stretch>
        </p:blipFill>
        <p:spPr>
          <a:xfrm>
            <a:off x="0" y="-12700"/>
            <a:ext cx="12192000" cy="3949700"/>
          </a:xfrm>
          <a:prstGeom prst="rect">
            <a:avLst/>
          </a:prstGeom>
        </p:spPr>
      </p:pic>
    </p:spTree>
    <p:extLst>
      <p:ext uri="{BB962C8B-B14F-4D97-AF65-F5344CB8AC3E}">
        <p14:creationId xmlns:p14="http://schemas.microsoft.com/office/powerpoint/2010/main" val="258339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4BD77-1BE7-DA40-88C4-5CE6C571FD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 style</a:t>
            </a:r>
          </a:p>
        </p:txBody>
      </p:sp>
      <p:sp>
        <p:nvSpPr>
          <p:cNvPr id="3" name="Title 1">
            <a:extLst>
              <a:ext uri="{FF2B5EF4-FFF2-40B4-BE49-F238E27FC236}">
                <a16:creationId xmlns:a16="http://schemas.microsoft.com/office/drawing/2014/main" id="{963C26EC-77AC-864C-B531-84C51D94DDF2}"/>
              </a:ext>
            </a:extLst>
          </p:cNvPr>
          <p:cNvSpPr>
            <a:spLocks noGrp="1"/>
          </p:cNvSpPr>
          <p:nvPr/>
        </p:nvSpPr>
        <p:spPr>
          <a:xfrm>
            <a:off x="1524000" y="1901208"/>
            <a:ext cx="9144000" cy="238760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dirty="0"/>
          </a:p>
        </p:txBody>
      </p:sp>
      <p:sp>
        <p:nvSpPr>
          <p:cNvPr id="4" name="Subtitle 2">
            <a:extLst>
              <a:ext uri="{FF2B5EF4-FFF2-40B4-BE49-F238E27FC236}">
                <a16:creationId xmlns:a16="http://schemas.microsoft.com/office/drawing/2014/main" id="{3B8F0580-4842-F549-BE51-80E011831760}"/>
              </a:ext>
            </a:extLst>
          </p:cNvPr>
          <p:cNvSpPr>
            <a:spLocks noGrp="1"/>
          </p:cNvSpPr>
          <p:nvPr/>
        </p:nvSpPr>
        <p:spPr>
          <a:xfrm>
            <a:off x="1524000" y="4380883"/>
            <a:ext cx="9144000" cy="1655762"/>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j-lt"/>
                <a:ea typeface="+mj-ea"/>
                <a:cs typeface="+mj-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j-ea"/>
                <a:cs typeface="+mj-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j-ea"/>
                <a:cs typeface="+mj-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j-ea"/>
                <a:cs typeface="+mj-cs"/>
              </a:defRPr>
            </a:lvl9pPr>
          </a:lstStyle>
          <a:p>
            <a:endParaRPr lang="en-US" dirty="0"/>
          </a:p>
        </p:txBody>
      </p:sp>
    </p:spTree>
    <p:extLst>
      <p:ext uri="{BB962C8B-B14F-4D97-AF65-F5344CB8AC3E}">
        <p14:creationId xmlns:p14="http://schemas.microsoft.com/office/powerpoint/2010/main" val="1036347842"/>
      </p:ext>
    </p:extLst>
  </p:cSld>
  <p:clrMap bg1="lt1" tx1="dk1" bg2="lt2" tx2="dk2" accent1="accent1" accent2="accent2" accent3="accent3" accent4="accent4" accent5="accent5" accent6="accent6" hlink="hlink" folHlink="folHlink"/>
  <p:sldLayoutIdLst>
    <p:sldLayoutId id="2147483685" r:id="rId1"/>
    <p:sldLayoutId id="2147483684" r:id="rId2"/>
    <p:sldLayoutId id="2147483690" r:id="rId3"/>
    <p:sldLayoutId id="2147483686" r:id="rId4"/>
    <p:sldLayoutId id="2147483649" r:id="rId5"/>
    <p:sldLayoutId id="2147483678" r:id="rId6"/>
    <p:sldLayoutId id="2147483679" r:id="rId7"/>
    <p:sldLayoutId id="2147483682" r:id="rId8"/>
    <p:sldLayoutId id="2147483680" r:id="rId9"/>
    <p:sldLayoutId id="2147483651" r:id="rId10"/>
    <p:sldLayoutId id="2147483653" r:id="rId11"/>
    <p:sldLayoutId id="2147483676" r:id="rId12"/>
    <p:sldLayoutId id="2147483654" r:id="rId13"/>
    <p:sldLayoutId id="2147483672" r:id="rId14"/>
    <p:sldLayoutId id="2147483688" r:id="rId15"/>
    <p:sldLayoutId id="2147483687" r:id="rId16"/>
    <p:sldLayoutId id="2147483689" r:id="rId17"/>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5955A9-AC47-FB4D-AF46-3B692C56F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a:extLst>
              <a:ext uri="{FF2B5EF4-FFF2-40B4-BE49-F238E27FC236}">
                <a16:creationId xmlns:a16="http://schemas.microsoft.com/office/drawing/2014/main" id="{D21552B8-10B1-5D4D-9AE8-5302E298F1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37765C-150B-D54D-AF66-58B0D7C42B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C7836-BC74-2B47-88C0-B4E482F8248A}" type="datetimeFigureOut">
              <a:rPr lang="en-US" smtClean="0"/>
              <a:t>9/21/2023</a:t>
            </a:fld>
            <a:endParaRPr lang="en-US" dirty="0"/>
          </a:p>
        </p:txBody>
      </p:sp>
      <p:sp>
        <p:nvSpPr>
          <p:cNvPr id="5" name="Footer Placeholder 4">
            <a:extLst>
              <a:ext uri="{FF2B5EF4-FFF2-40B4-BE49-F238E27FC236}">
                <a16:creationId xmlns:a16="http://schemas.microsoft.com/office/drawing/2014/main" id="{5516431E-88BD-1F42-BDC4-7AC197E23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51AEE0C-1BAF-B04A-BF7C-5187D06FD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FB2B9-16FE-0040-B4AC-B27DB0C70673}" type="slidenum">
              <a:rPr lang="en-US" smtClean="0"/>
              <a:t>‹#›</a:t>
            </a:fld>
            <a:endParaRPr lang="en-US" dirty="0"/>
          </a:p>
        </p:txBody>
      </p:sp>
    </p:spTree>
    <p:extLst>
      <p:ext uri="{BB962C8B-B14F-4D97-AF65-F5344CB8AC3E}">
        <p14:creationId xmlns:p14="http://schemas.microsoft.com/office/powerpoint/2010/main" val="303982476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sare.org/" TargetMode="External"/><Relationship Id="rId2" Type="http://schemas.openxmlformats.org/officeDocument/2006/relationships/hyperlink" Target="https://www.sare.org/" TargetMode="External"/><Relationship Id="rId1" Type="http://schemas.openxmlformats.org/officeDocument/2006/relationships/slideLayout" Target="../slideLayouts/slideLayout14.xml"/><Relationship Id="rId6" Type="http://schemas.openxmlformats.org/officeDocument/2006/relationships/hyperlink" Target="https://www.nrcs.usda.gov/Internet/FSE_DOCUMENTS/nrcs142p2_001394.pdf" TargetMode="External"/><Relationship Id="rId5" Type="http://schemas.openxmlformats.org/officeDocument/2006/relationships/hyperlink" Target="https://www.nass.usda.gov/Statistics_by_State/New_Jersey/index.php" TargetMode="External"/><Relationship Id="rId4" Type="http://schemas.openxmlformats.org/officeDocument/2006/relationships/hyperlink" Target="https://www.nass.usda.gov/"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njnla.site-ym.com/default.aspx" TargetMode="External"/><Relationship Id="rId3" Type="http://schemas.openxmlformats.org/officeDocument/2006/relationships/hyperlink" Target="https://njaes.rutgers.edu/administration/bom.php" TargetMode="External"/><Relationship Id="rId7" Type="http://schemas.openxmlformats.org/officeDocument/2006/relationships/hyperlink" Target="https://njbeekeepers.org/" TargetMode="External"/><Relationship Id="rId2" Type="http://schemas.openxmlformats.org/officeDocument/2006/relationships/hyperlink" Target="https://njfb.org/" TargetMode="External"/><Relationship Id="rId1" Type="http://schemas.openxmlformats.org/officeDocument/2006/relationships/slideLayout" Target="../slideLayouts/slideLayout14.xml"/><Relationship Id="rId6" Type="http://schemas.openxmlformats.org/officeDocument/2006/relationships/hyperlink" Target="http://www.njshs.org/" TargetMode="External"/><Relationship Id="rId5" Type="http://schemas.openxmlformats.org/officeDocument/2006/relationships/hyperlink" Target="https://vganj.com/" TargetMode="External"/><Relationship Id="rId4" Type="http://schemas.openxmlformats.org/officeDocument/2006/relationships/hyperlink" Target="http://www.njfdma.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j.gov/health/lh/documents/LocalHealthDirectory.pdf" TargetMode="External"/><Relationship Id="rId2" Type="http://schemas.openxmlformats.org/officeDocument/2006/relationships/hyperlink" Target="https://www.nj.gov/state/bac/bap-26-00.shtml" TargetMode="External"/><Relationship Id="rId1" Type="http://schemas.openxmlformats.org/officeDocument/2006/relationships/slideLayout" Target="../slideLayouts/slideLayout14.xml"/><Relationship Id="rId4" Type="http://schemas.openxmlformats.org/officeDocument/2006/relationships/hyperlink" Target="https://www.nj.gov/health/"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state.nj.us/dep/parksandforests/fire/permits.html" TargetMode="External"/><Relationship Id="rId2" Type="http://schemas.openxmlformats.org/officeDocument/2006/relationships/hyperlink" Target="https://www.nj.gov/dep/enforcement/pcp/bpo.htm" TargetMode="External"/><Relationship Id="rId1" Type="http://schemas.openxmlformats.org/officeDocument/2006/relationships/slideLayout" Target="../slideLayouts/slideLayout14.xml"/><Relationship Id="rId4" Type="http://schemas.openxmlformats.org/officeDocument/2006/relationships/hyperlink" Target="https://www.nj.gov/agriculture/divisions/md/prog/farmermotorvehicles.html"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animalemergency.nj.gov/" TargetMode="External"/><Relationship Id="rId3" Type="http://schemas.openxmlformats.org/officeDocument/2006/relationships/hyperlink" Target="https://www.nj.gov/agriculture/sadc/farmpreserve/index.html" TargetMode="External"/><Relationship Id="rId7" Type="http://schemas.openxmlformats.org/officeDocument/2006/relationships/hyperlink" Target="https://www.fema.gov/pdf/emergency/nrf/nrf-esf-intro.pdf" TargetMode="External"/><Relationship Id="rId2" Type="http://schemas.openxmlformats.org/officeDocument/2006/relationships/hyperlink" Target="https://nj.gov/agriculture/sadc/farmpreserve/contacts/cadbs.html" TargetMode="External"/><Relationship Id="rId1" Type="http://schemas.openxmlformats.org/officeDocument/2006/relationships/slideLayout" Target="../slideLayouts/slideLayout14.xml"/><Relationship Id="rId6" Type="http://schemas.openxmlformats.org/officeDocument/2006/relationships/hyperlink" Target="https://www.nj.gov/agriculture/sadc/rtfprogram/conflictres/index.html" TargetMode="External"/><Relationship Id="rId5" Type="http://schemas.openxmlformats.org/officeDocument/2006/relationships/hyperlink" Target="https://www.state.nj.us/agriculture/rtfarm.htm" TargetMode="External"/><Relationship Id="rId4" Type="http://schemas.openxmlformats.org/officeDocument/2006/relationships/hyperlink" Target="https://njfb.org/wp-content/uploads/2013/07/farmlandassessmentoverview.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j.gov/agriculture/sadc/rtfprogram/amps/" TargetMode="External"/><Relationship Id="rId2" Type="http://schemas.openxmlformats.org/officeDocument/2006/relationships/hyperlink" Target="https://www.nj.gov/agriculture/index.shtml" TargetMode="External"/><Relationship Id="rId1" Type="http://schemas.openxmlformats.org/officeDocument/2006/relationships/slideLayout" Target="../slideLayouts/slideLayout14.xml"/><Relationship Id="rId4" Type="http://schemas.openxmlformats.org/officeDocument/2006/relationships/hyperlink" Target="https://www.njfishandwildlife.com/farmer.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njaes.rutgers.edu/soiltesting-lab/" TargetMode="External"/><Relationship Id="rId2" Type="http://schemas.openxmlformats.org/officeDocument/2006/relationships/hyperlink" Target="https://njaes.rutgers.edu/plant-diagnostic-lab/" TargetMode="External"/><Relationship Id="rId1" Type="http://schemas.openxmlformats.org/officeDocument/2006/relationships/slideLayout" Target="../slideLayouts/slideLayout14.xml"/><Relationship Id="rId6" Type="http://schemas.openxmlformats.org/officeDocument/2006/relationships/hyperlink" Target="https://plant-pest-advisory.rutgers.edu/" TargetMode="External"/><Relationship Id="rId5" Type="http://schemas.openxmlformats.org/officeDocument/2006/relationships/hyperlink" Target="https://njaes.rutgers.edu/pubs/category.php?cat=3" TargetMode="External"/><Relationship Id="rId4" Type="http://schemas.openxmlformats.org/officeDocument/2006/relationships/hyperlink" Target="https://njaes.rutgers.edu/pub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sa.usda.gov/" TargetMode="External"/><Relationship Id="rId2" Type="http://schemas.openxmlformats.org/officeDocument/2006/relationships/hyperlink" Target="https://www.nj.gov/agriculture/divisions/anr/nrc/conservdistricts.html" TargetMode="External"/><Relationship Id="rId1" Type="http://schemas.openxmlformats.org/officeDocument/2006/relationships/slideLayout" Target="../slideLayouts/slideLayout14.xml"/><Relationship Id="rId6" Type="http://schemas.openxmlformats.org/officeDocument/2006/relationships/hyperlink" Target="https://www.nrcs.usda.gov/wps/portal/nrcs/site/nj/home/" TargetMode="External"/><Relationship Id="rId5" Type="http://schemas.openxmlformats.org/officeDocument/2006/relationships/hyperlink" Target="https://www.nrcs.usda.gov/wps/portal/nrcs/site/national/home/" TargetMode="External"/><Relationship Id="rId4" Type="http://schemas.openxmlformats.org/officeDocument/2006/relationships/hyperlink" Target="https://www.fsa.usda.gov/stateoffices/New-Jersey/inde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844E-F233-5F45-8CC4-EB815378CCD5}"/>
              </a:ext>
            </a:extLst>
          </p:cNvPr>
          <p:cNvSpPr>
            <a:spLocks noGrp="1"/>
          </p:cNvSpPr>
          <p:nvPr>
            <p:ph type="ctrTitle"/>
          </p:nvPr>
        </p:nvSpPr>
        <p:spPr>
          <a:xfrm>
            <a:off x="4791075" y="723900"/>
            <a:ext cx="6848476" cy="2598461"/>
          </a:xfrm>
          <a:solidFill>
            <a:schemeClr val="bg1"/>
          </a:solidFill>
        </p:spPr>
        <p:txBody>
          <a:bodyPr>
            <a:noAutofit/>
          </a:bodyPr>
          <a:lstStyle/>
          <a:p>
            <a:r>
              <a:rPr lang="en-US" sz="3600" dirty="0"/>
              <a:t>New Jersey Agricultural Service Provider Education and Networking to Improve Farmer Outreach and Services</a:t>
            </a:r>
          </a:p>
        </p:txBody>
      </p:sp>
      <p:sp>
        <p:nvSpPr>
          <p:cNvPr id="3" name="Subtitle 2">
            <a:extLst>
              <a:ext uri="{FF2B5EF4-FFF2-40B4-BE49-F238E27FC236}">
                <a16:creationId xmlns:a16="http://schemas.microsoft.com/office/drawing/2014/main" id="{0AD175B8-B5CC-0F49-BD55-7A324732AFB7}"/>
              </a:ext>
            </a:extLst>
          </p:cNvPr>
          <p:cNvSpPr>
            <a:spLocks noGrp="1"/>
          </p:cNvSpPr>
          <p:nvPr>
            <p:ph type="subTitle" idx="4294967295"/>
          </p:nvPr>
        </p:nvSpPr>
        <p:spPr>
          <a:xfrm>
            <a:off x="133350" y="4256136"/>
            <a:ext cx="11896725" cy="484770"/>
          </a:xfrm>
          <a:prstGeom prst="rect">
            <a:avLst/>
          </a:prstGeom>
        </p:spPr>
        <p:txBody>
          <a:bodyPr/>
          <a:lstStyle/>
          <a:p>
            <a:pPr algn="ctr"/>
            <a:r>
              <a:rPr lang="en-US" sz="2400" b="1" i="1" dirty="0"/>
              <a:t>Project Team: Stephen Komar (PI), Michelle Infante-Casella, and William Bamka</a:t>
            </a:r>
          </a:p>
          <a:p>
            <a:pPr marL="0" indent="0" algn="ctr">
              <a:buNone/>
            </a:pPr>
            <a:r>
              <a:rPr lang="en-US" sz="2400" i="1" dirty="0"/>
              <a:t>Rutgers Cooperative Extension, Agriculture and Natural Resources Department</a:t>
            </a:r>
          </a:p>
          <a:p>
            <a:pPr marL="0" indent="0" algn="ctr">
              <a:buNone/>
            </a:pPr>
            <a:r>
              <a:rPr lang="en-US" sz="2400" i="1" dirty="0"/>
              <a:t>Agricultural Agents in Sussex, Gloucester, and Burlington Counties</a:t>
            </a:r>
            <a:endParaRPr lang="en-US" sz="2400" dirty="0"/>
          </a:p>
        </p:txBody>
      </p:sp>
      <p:pic>
        <p:nvPicPr>
          <p:cNvPr id="1026" name="Picture 2" descr="Sustainable Agriculture Research and Education">
            <a:extLst>
              <a:ext uri="{FF2B5EF4-FFF2-40B4-BE49-F238E27FC236}">
                <a16:creationId xmlns:a16="http://schemas.microsoft.com/office/drawing/2014/main" id="{80828055-2D32-49B0-AC21-4596197CA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425" y="5898518"/>
            <a:ext cx="100965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73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71CD-9362-4F50-AEAE-19BACD506B15}"/>
              </a:ext>
            </a:extLst>
          </p:cNvPr>
          <p:cNvSpPr>
            <a:spLocks noGrp="1"/>
          </p:cNvSpPr>
          <p:nvPr>
            <p:ph type="title"/>
          </p:nvPr>
        </p:nvSpPr>
        <p:spPr>
          <a:xfrm>
            <a:off x="3371850" y="555482"/>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F0B01C4C-C4DA-41FD-8E8B-EDBF1428FA7F}"/>
              </a:ext>
            </a:extLst>
          </p:cNvPr>
          <p:cNvSpPr>
            <a:spLocks noGrp="1"/>
          </p:cNvSpPr>
          <p:nvPr>
            <p:ph sz="half" idx="1"/>
          </p:nvPr>
        </p:nvSpPr>
        <p:spPr>
          <a:xfrm>
            <a:off x="838200" y="1408187"/>
            <a:ext cx="10515600" cy="4637729"/>
          </a:xfrm>
        </p:spPr>
        <p:txBody>
          <a:bodyPr/>
          <a:lstStyle/>
          <a:p>
            <a:pPr marL="0" indent="0" algn="ctr">
              <a:buNone/>
            </a:pPr>
            <a:r>
              <a:rPr lang="en-US" sz="2000" b="1" dirty="0"/>
              <a:t>TECHNICAL SUPPORT </a:t>
            </a:r>
          </a:p>
          <a:p>
            <a:pPr marL="0" indent="0" algn="ctr">
              <a:buNone/>
            </a:pPr>
            <a:endParaRPr lang="en-US" sz="1000" dirty="0"/>
          </a:p>
          <a:p>
            <a:r>
              <a:rPr lang="en-US" sz="2000" b="1" dirty="0"/>
              <a:t>USDA SUSTAINABLE AGRICULTURE RESEARCH AND EDUCATION PROGRAM</a:t>
            </a:r>
            <a:r>
              <a:rPr lang="en-US" sz="2000" dirty="0"/>
              <a:t> –Resources and grant programs for farmers, researchers, educators, graduate students and organizations </a:t>
            </a:r>
            <a:r>
              <a:rPr lang="en-US" sz="2000" u="sng" dirty="0">
                <a:hlinkClick r:id="rId2"/>
              </a:rPr>
              <a:t>https://www.sare.org/</a:t>
            </a:r>
            <a:r>
              <a:rPr lang="en-US" sz="2000" dirty="0"/>
              <a:t> and </a:t>
            </a:r>
            <a:r>
              <a:rPr lang="en-US" sz="2000" u="sng" dirty="0">
                <a:hlinkClick r:id="rId3"/>
              </a:rPr>
              <a:t>https://www.nesare.org/</a:t>
            </a:r>
            <a:r>
              <a:rPr lang="en-US" sz="2000" dirty="0"/>
              <a:t>. </a:t>
            </a:r>
          </a:p>
          <a:p>
            <a:r>
              <a:rPr lang="en-US" sz="2000" b="1" dirty="0"/>
              <a:t>USDA NATONAL AGRICULTURAL STATISTICS SERVICES</a:t>
            </a:r>
            <a:r>
              <a:rPr lang="en-US" sz="2000" dirty="0"/>
              <a:t> - Monitoring of conditions assists this federal agency in decision making for policies and funding for agriculture, </a:t>
            </a:r>
            <a:r>
              <a:rPr lang="en-US" sz="2000" u="sng" dirty="0">
                <a:hlinkClick r:id="rId4"/>
              </a:rPr>
              <a:t>https://www.nass.usda.gov/</a:t>
            </a:r>
            <a:r>
              <a:rPr lang="en-US" sz="2000" dirty="0"/>
              <a:t> and </a:t>
            </a:r>
            <a:r>
              <a:rPr lang="en-US" sz="2000" u="sng" dirty="0">
                <a:hlinkClick r:id="rId5"/>
              </a:rPr>
              <a:t>https://www.nass.usda.gov/Statistics_by_State/New_Jersey/index.php</a:t>
            </a:r>
            <a:r>
              <a:rPr lang="en-US" sz="2000" dirty="0"/>
              <a:t>. </a:t>
            </a:r>
          </a:p>
          <a:p>
            <a:r>
              <a:rPr lang="en-US" sz="2000" b="1" dirty="0"/>
              <a:t>USDA FOOD AND AGRICULTURE COUNCILS (FAC)</a:t>
            </a:r>
            <a:r>
              <a:rPr lang="en-US" sz="2000" dirty="0"/>
              <a:t> – The local USDA Food and Agriculture Councils are responsible for reporting the occurrence of and assessing the damage caused by potential disasters, as required to ensure that the Department's disaster programs are implemented when and where needed; to coordinate the Department's EM disaster programs with those of other Federal departments and agencies; and to provide personnel, as needed and requested by FEMA, to help staff disaster application centers in major disaster areas.  </a:t>
            </a:r>
            <a:r>
              <a:rPr lang="en-US" sz="2000" u="sng" dirty="0">
                <a:hlinkClick r:id="rId6"/>
              </a:rPr>
              <a:t>https://www.nrcs.usda.gov/Internet/FSE_DOCUMENTS/nrcs142p2_001394.pdf</a:t>
            </a:r>
            <a:endParaRPr lang="en-US" sz="2000" dirty="0"/>
          </a:p>
          <a:p>
            <a:endParaRPr lang="en-US" dirty="0"/>
          </a:p>
        </p:txBody>
      </p:sp>
    </p:spTree>
    <p:extLst>
      <p:ext uri="{BB962C8B-B14F-4D97-AF65-F5344CB8AC3E}">
        <p14:creationId xmlns:p14="http://schemas.microsoft.com/office/powerpoint/2010/main" val="34631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71CD-9362-4F50-AEAE-19BACD506B15}"/>
              </a:ext>
            </a:extLst>
          </p:cNvPr>
          <p:cNvSpPr>
            <a:spLocks noGrp="1"/>
          </p:cNvSpPr>
          <p:nvPr>
            <p:ph type="title"/>
          </p:nvPr>
        </p:nvSpPr>
        <p:spPr>
          <a:xfrm>
            <a:off x="3371850" y="555482"/>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F0B01C4C-C4DA-41FD-8E8B-EDBF1428FA7F}"/>
              </a:ext>
            </a:extLst>
          </p:cNvPr>
          <p:cNvSpPr>
            <a:spLocks noGrp="1"/>
          </p:cNvSpPr>
          <p:nvPr>
            <p:ph sz="half" idx="1"/>
          </p:nvPr>
        </p:nvSpPr>
        <p:spPr>
          <a:xfrm>
            <a:off x="838200" y="1532012"/>
            <a:ext cx="10515600" cy="4637729"/>
          </a:xfrm>
        </p:spPr>
        <p:txBody>
          <a:bodyPr/>
          <a:lstStyle/>
          <a:p>
            <a:pPr marL="0" indent="0" algn="ctr">
              <a:buNone/>
            </a:pPr>
            <a:r>
              <a:rPr lang="en-US" sz="2400" b="1" dirty="0"/>
              <a:t>COLLABORATORATIONS:</a:t>
            </a:r>
          </a:p>
          <a:p>
            <a:pPr marL="0" indent="0" algn="ctr">
              <a:buNone/>
            </a:pPr>
            <a:endParaRPr lang="en-US" sz="1000" dirty="0"/>
          </a:p>
          <a:p>
            <a:r>
              <a:rPr lang="en-US" sz="2400" b="1" dirty="0"/>
              <a:t>NEW JERSEY FARM BUREAU/COUNTY BOARDS OF AGRICULTURE </a:t>
            </a:r>
            <a:r>
              <a:rPr lang="en-US" sz="2400" dirty="0"/>
              <a:t>-  </a:t>
            </a:r>
            <a:r>
              <a:rPr lang="en-US" sz="2400" u="sng" dirty="0">
                <a:hlinkClick r:id="rId2"/>
              </a:rPr>
              <a:t>NJ Farm Bureau</a:t>
            </a:r>
            <a:r>
              <a:rPr lang="en-US" sz="2400" dirty="0"/>
              <a:t> is a non-profit, member organization representing NJ Agriculture and part of the American Farm Bureau. This organization is the main lobbying organization for agriculture locally, in the state and nationally. CBAs are also responsible for selecting county representatives on commodity boards, other state boards related to agricultural issues, and representatives to the </a:t>
            </a:r>
            <a:r>
              <a:rPr lang="en-US" sz="2400" u="sng" dirty="0">
                <a:hlinkClick r:id="rId3"/>
              </a:rPr>
              <a:t>Rutgers University NJAES Board of Managers</a:t>
            </a:r>
            <a:r>
              <a:rPr lang="en-US" sz="2400" dirty="0"/>
              <a:t>.  </a:t>
            </a:r>
          </a:p>
          <a:p>
            <a:r>
              <a:rPr lang="en-US" sz="2400" b="1" dirty="0"/>
              <a:t>COMMODITY PRODUCTION AND MARKETING GROUPS</a:t>
            </a:r>
            <a:r>
              <a:rPr lang="en-US" sz="2400" dirty="0"/>
              <a:t> – Many ASPs serve as ex-officio and advisors to commodity-based associations – </a:t>
            </a:r>
            <a:r>
              <a:rPr lang="en-US" sz="2400" u="sng" dirty="0">
                <a:hlinkClick r:id="rId4"/>
              </a:rPr>
              <a:t>Farmers Direct Marketing</a:t>
            </a:r>
            <a:r>
              <a:rPr lang="en-US" sz="2400" dirty="0"/>
              <a:t>, </a:t>
            </a:r>
            <a:r>
              <a:rPr lang="en-US" sz="2400" u="sng" dirty="0">
                <a:hlinkClick r:id="rId5"/>
              </a:rPr>
              <a:t>Vegetable Growers</a:t>
            </a:r>
            <a:r>
              <a:rPr lang="en-US" sz="2400" dirty="0"/>
              <a:t>, </a:t>
            </a:r>
            <a:r>
              <a:rPr lang="en-US" sz="2400" u="sng" dirty="0">
                <a:hlinkClick r:id="rId6"/>
              </a:rPr>
              <a:t>NJ Horticultural Society</a:t>
            </a:r>
            <a:r>
              <a:rPr lang="en-US" sz="2400" dirty="0"/>
              <a:t>, </a:t>
            </a:r>
            <a:r>
              <a:rPr lang="en-US" sz="2400" u="sng" dirty="0">
                <a:hlinkClick r:id="rId7"/>
              </a:rPr>
              <a:t>Beekeepers</a:t>
            </a:r>
            <a:r>
              <a:rPr lang="en-US" sz="2400" dirty="0"/>
              <a:t>, </a:t>
            </a:r>
            <a:r>
              <a:rPr lang="en-US" sz="2400" u="sng" dirty="0">
                <a:hlinkClick r:id="rId8"/>
              </a:rPr>
              <a:t>NJ Landscape and Nursery</a:t>
            </a:r>
            <a:r>
              <a:rPr lang="en-US" sz="2400" dirty="0"/>
              <a:t>, etc.</a:t>
            </a:r>
          </a:p>
          <a:p>
            <a:endParaRPr lang="en-US" dirty="0"/>
          </a:p>
        </p:txBody>
      </p:sp>
    </p:spTree>
    <p:extLst>
      <p:ext uri="{BB962C8B-B14F-4D97-AF65-F5344CB8AC3E}">
        <p14:creationId xmlns:p14="http://schemas.microsoft.com/office/powerpoint/2010/main" val="258427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71CD-9362-4F50-AEAE-19BACD506B15}"/>
              </a:ext>
            </a:extLst>
          </p:cNvPr>
          <p:cNvSpPr>
            <a:spLocks noGrp="1"/>
          </p:cNvSpPr>
          <p:nvPr>
            <p:ph type="title"/>
          </p:nvPr>
        </p:nvSpPr>
        <p:spPr>
          <a:xfrm>
            <a:off x="3371850" y="555482"/>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F0B01C4C-C4DA-41FD-8E8B-EDBF1428FA7F}"/>
              </a:ext>
            </a:extLst>
          </p:cNvPr>
          <p:cNvSpPr>
            <a:spLocks noGrp="1"/>
          </p:cNvSpPr>
          <p:nvPr>
            <p:ph sz="half" idx="1"/>
          </p:nvPr>
        </p:nvSpPr>
        <p:spPr>
          <a:xfrm>
            <a:off x="838200" y="1779662"/>
            <a:ext cx="10515600" cy="4637729"/>
          </a:xfrm>
        </p:spPr>
        <p:txBody>
          <a:bodyPr/>
          <a:lstStyle/>
          <a:p>
            <a:pPr marL="0" indent="0" algn="ctr">
              <a:buNone/>
            </a:pPr>
            <a:r>
              <a:rPr lang="en-US" sz="2000" b="1" dirty="0"/>
              <a:t>COLLABORATORATIONS:</a:t>
            </a:r>
          </a:p>
          <a:p>
            <a:pPr marL="0" indent="0" algn="ctr">
              <a:buNone/>
            </a:pPr>
            <a:endParaRPr lang="en-US" sz="1000" dirty="0"/>
          </a:p>
          <a:p>
            <a:r>
              <a:rPr lang="en-US" sz="2000" b="1" dirty="0"/>
              <a:t>ECONOMIC DEVELOPMENT DEPARTMENTS</a:t>
            </a:r>
            <a:r>
              <a:rPr lang="en-US" sz="2000" dirty="0"/>
              <a:t> – ASPs work with the </a:t>
            </a:r>
            <a:r>
              <a:rPr lang="en-US" sz="2000" u="sng" dirty="0">
                <a:hlinkClick r:id="rId2"/>
              </a:rPr>
              <a:t>Economic Development Departments in counties</a:t>
            </a:r>
            <a:r>
              <a:rPr lang="en-US" sz="2000" dirty="0"/>
              <a:t> when agricultural businesses, food processors, and food distributors are the topic of discussion. </a:t>
            </a:r>
          </a:p>
          <a:p>
            <a:r>
              <a:rPr lang="en-US" sz="2000" b="1" dirty="0"/>
              <a:t>HEALTH DEPARTMENTS</a:t>
            </a:r>
            <a:r>
              <a:rPr lang="en-US" sz="2000" dirty="0"/>
              <a:t> – ASPs provide technical information for </a:t>
            </a:r>
            <a:r>
              <a:rPr lang="en-US" sz="2000" u="sng" dirty="0">
                <a:hlinkClick r:id="rId3"/>
              </a:rPr>
              <a:t>county health departments</a:t>
            </a:r>
            <a:r>
              <a:rPr lang="en-US" sz="2000" dirty="0"/>
              <a:t> and the </a:t>
            </a:r>
            <a:r>
              <a:rPr lang="en-US" sz="2000" u="sng" dirty="0">
                <a:hlinkClick r:id="rId4"/>
              </a:rPr>
              <a:t>NJ Department of Health</a:t>
            </a:r>
            <a:r>
              <a:rPr lang="en-US" sz="2000" dirty="0"/>
              <a:t> related to agricultural issues pertaining to farm product marketing (particularly eggs/meat/produce), water quality, agricultural housing, produce wash water, mosquito, fly, and pests of human health concern, and other topics.  </a:t>
            </a:r>
          </a:p>
          <a:p>
            <a:r>
              <a:rPr lang="en-US" sz="2000" b="1" dirty="0"/>
              <a:t>PARK COMMISSIONS / WATERSHED ASSOCIATIONS / ETC.</a:t>
            </a:r>
            <a:r>
              <a:rPr lang="en-US" sz="2000" dirty="0"/>
              <a:t> – ASPs assist when called upon for advice and assistance when identifying and planning management strategies for invasive species, forest and tree health and sustainability, wildlife damage and mitigation, water and air quality concerns, and any other topics within the agricultural production and natural resource inventory or priority areas of the county, municipality, or other clientele group requesting assistance.</a:t>
            </a:r>
          </a:p>
          <a:p>
            <a:endParaRPr lang="en-US" dirty="0"/>
          </a:p>
        </p:txBody>
      </p:sp>
    </p:spTree>
    <p:extLst>
      <p:ext uri="{BB962C8B-B14F-4D97-AF65-F5344CB8AC3E}">
        <p14:creationId xmlns:p14="http://schemas.microsoft.com/office/powerpoint/2010/main" val="169392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258B-EF13-490A-BA32-33763CF26FEB}"/>
              </a:ext>
            </a:extLst>
          </p:cNvPr>
          <p:cNvSpPr>
            <a:spLocks noGrp="1"/>
          </p:cNvSpPr>
          <p:nvPr>
            <p:ph type="title"/>
          </p:nvPr>
        </p:nvSpPr>
        <p:spPr/>
        <p:txBody>
          <a:bodyPr>
            <a:normAutofit fontScale="90000"/>
          </a:bodyPr>
          <a:lstStyle/>
          <a:p>
            <a:pPr algn="ctr"/>
            <a:r>
              <a:rPr lang="en-US" dirty="0"/>
              <a:t>NETWORKING: </a:t>
            </a:r>
          </a:p>
        </p:txBody>
      </p:sp>
      <p:sp>
        <p:nvSpPr>
          <p:cNvPr id="3" name="Content Placeholder 2">
            <a:extLst>
              <a:ext uri="{FF2B5EF4-FFF2-40B4-BE49-F238E27FC236}">
                <a16:creationId xmlns:a16="http://schemas.microsoft.com/office/drawing/2014/main" id="{FDB8C316-B234-434E-BF67-5735A9147CB1}"/>
              </a:ext>
            </a:extLst>
          </p:cNvPr>
          <p:cNvSpPr>
            <a:spLocks noGrp="1"/>
          </p:cNvSpPr>
          <p:nvPr>
            <p:ph sz="half" idx="1"/>
          </p:nvPr>
        </p:nvSpPr>
        <p:spPr>
          <a:xfrm>
            <a:off x="838200" y="2027313"/>
            <a:ext cx="10515600" cy="1896988"/>
          </a:xfrm>
        </p:spPr>
        <p:txBody>
          <a:bodyPr/>
          <a:lstStyle/>
          <a:p>
            <a:r>
              <a:rPr lang="en-US" dirty="0"/>
              <a:t>Networking and knowing where to go for answers is the key to being valuable as an ASP. </a:t>
            </a:r>
          </a:p>
          <a:p>
            <a:r>
              <a:rPr lang="en-US" dirty="0"/>
              <a:t>We hope to accomplish this as a result of this 3-year training program. </a:t>
            </a:r>
          </a:p>
        </p:txBody>
      </p:sp>
      <p:pic>
        <p:nvPicPr>
          <p:cNvPr id="5" name="Picture 4">
            <a:extLst>
              <a:ext uri="{FF2B5EF4-FFF2-40B4-BE49-F238E27FC236}">
                <a16:creationId xmlns:a16="http://schemas.microsoft.com/office/drawing/2014/main" id="{9AA7F1AA-05DB-42E1-B544-24C137CA2A03}"/>
              </a:ext>
            </a:extLst>
          </p:cNvPr>
          <p:cNvPicPr>
            <a:picLocks noChangeAspect="1"/>
          </p:cNvPicPr>
          <p:nvPr/>
        </p:nvPicPr>
        <p:blipFill>
          <a:blip r:embed="rId2"/>
          <a:stretch>
            <a:fillRect/>
          </a:stretch>
        </p:blipFill>
        <p:spPr>
          <a:xfrm>
            <a:off x="4267199" y="3545680"/>
            <a:ext cx="3857625" cy="2893219"/>
          </a:xfrm>
          <a:prstGeom prst="rect">
            <a:avLst/>
          </a:prstGeom>
        </p:spPr>
      </p:pic>
    </p:spTree>
    <p:extLst>
      <p:ext uri="{BB962C8B-B14F-4D97-AF65-F5344CB8AC3E}">
        <p14:creationId xmlns:p14="http://schemas.microsoft.com/office/powerpoint/2010/main" val="136145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2EE7-6D17-4465-9F25-0D51B02DD3DD}"/>
              </a:ext>
            </a:extLst>
          </p:cNvPr>
          <p:cNvSpPr>
            <a:spLocks noGrp="1"/>
          </p:cNvSpPr>
          <p:nvPr>
            <p:ph type="title"/>
          </p:nvPr>
        </p:nvSpPr>
        <p:spPr>
          <a:xfrm>
            <a:off x="917575" y="3014436"/>
            <a:ext cx="10515600" cy="1819275"/>
          </a:xfrm>
        </p:spPr>
        <p:txBody>
          <a:bodyPr>
            <a:normAutofit fontScale="90000"/>
          </a:bodyPr>
          <a:lstStyle/>
          <a:p>
            <a:r>
              <a:rPr lang="en-US" dirty="0"/>
              <a:t>Thank you for attending this introductory webinar.</a:t>
            </a:r>
            <a:br>
              <a:rPr lang="en-US" dirty="0"/>
            </a:br>
            <a:br>
              <a:rPr lang="en-US" dirty="0"/>
            </a:br>
            <a:r>
              <a:rPr lang="en-US" dirty="0"/>
              <a:t>Discussion……..</a:t>
            </a:r>
            <a:br>
              <a:rPr lang="en-US" dirty="0"/>
            </a:br>
            <a:r>
              <a:rPr lang="en-US" dirty="0"/>
              <a:t>Questions……..</a:t>
            </a:r>
          </a:p>
        </p:txBody>
      </p:sp>
    </p:spTree>
    <p:extLst>
      <p:ext uri="{BB962C8B-B14F-4D97-AF65-F5344CB8AC3E}">
        <p14:creationId xmlns:p14="http://schemas.microsoft.com/office/powerpoint/2010/main" val="84839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A7C7-C703-4500-BBC8-5E6E576E1CDD}"/>
              </a:ext>
            </a:extLst>
          </p:cNvPr>
          <p:cNvSpPr>
            <a:spLocks noGrp="1"/>
          </p:cNvSpPr>
          <p:nvPr>
            <p:ph type="title"/>
          </p:nvPr>
        </p:nvSpPr>
        <p:spPr>
          <a:xfrm>
            <a:off x="3019425" y="279705"/>
            <a:ext cx="10515600" cy="679986"/>
          </a:xfrm>
        </p:spPr>
        <p:txBody>
          <a:bodyPr>
            <a:normAutofit/>
          </a:bodyPr>
          <a:lstStyle/>
          <a:p>
            <a:r>
              <a:rPr lang="en-US" sz="3200" dirty="0"/>
              <a:t>Statement of Need for this Program:</a:t>
            </a:r>
          </a:p>
        </p:txBody>
      </p:sp>
      <p:sp>
        <p:nvSpPr>
          <p:cNvPr id="3" name="Content Placeholder 2">
            <a:extLst>
              <a:ext uri="{FF2B5EF4-FFF2-40B4-BE49-F238E27FC236}">
                <a16:creationId xmlns:a16="http://schemas.microsoft.com/office/drawing/2014/main" id="{12FADB02-7859-45CD-98A0-7614A717469A}"/>
              </a:ext>
            </a:extLst>
          </p:cNvPr>
          <p:cNvSpPr>
            <a:spLocks noGrp="1"/>
          </p:cNvSpPr>
          <p:nvPr>
            <p:ph sz="half" idx="1"/>
          </p:nvPr>
        </p:nvSpPr>
        <p:spPr>
          <a:xfrm>
            <a:off x="361950" y="1247900"/>
            <a:ext cx="11544300" cy="5705350"/>
          </a:xfrm>
        </p:spPr>
        <p:txBody>
          <a:bodyPr/>
          <a:lstStyle/>
          <a:p>
            <a:r>
              <a:rPr lang="en-US" sz="2000" dirty="0"/>
              <a:t>The agricultural industry in New Jersey is extremely diverse and constantly evolving. The U.S. Department of Agriculture 2017 Census of Agriculture showed the number of farms in New Jersey had risen by more than 800 since the previous census in 2012. In 2017, NJ was listed as having 9,883 farms. The amount of land in farms over this 5-year period had an increase of almost 20,000 acres standing at a total of 734,000 acres. It is anticipated the next census will once again show this trend of increased farm numbers in the State. Many farms are small-scale and are often managed as secondary businesses for landowners with abundant needs from ASPs. In addition, many ASP clients are beginning farmers with entry-level questions, needing guidance to navigate agricultural regulations, risk management issues and services for crop production and marketing. As a result, ASPs must provide multiple services for the producer and/or identify the agency that would best provide the needed service. In the past, inter-agency cooperation occurred through various professional organizations that provided both networking opportunities and the ability for agencies to promote their services and programs. As ASP’s, especially extension personnel, have focused on other issues in the state, </a:t>
            </a:r>
            <a:r>
              <a:rPr lang="en-US" sz="2000" b="1" dirty="0"/>
              <a:t>traditional agricultural organizations have become less active or non-existent resulting in limited opportunities for information sharing and promotion of services for farmers</a:t>
            </a:r>
            <a:r>
              <a:rPr lang="en-US" sz="2000" dirty="0"/>
              <a:t>. The diversity of operations in the state, combined with changing farmer demographics and less ASPs focusing on commercial agriculture programming makes information sharing critical for ASPs to serve farmers effectively and efficiently. ASP focus must once again be aimed at serving the agricultural industry in the State worth over $1.1 Billion annually. </a:t>
            </a:r>
          </a:p>
          <a:p>
            <a:endParaRPr lang="en-US" sz="1600" dirty="0"/>
          </a:p>
        </p:txBody>
      </p:sp>
    </p:spTree>
    <p:extLst>
      <p:ext uri="{BB962C8B-B14F-4D97-AF65-F5344CB8AC3E}">
        <p14:creationId xmlns:p14="http://schemas.microsoft.com/office/powerpoint/2010/main" val="2634391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90BE-8483-4573-8784-0C94D99E2777}"/>
              </a:ext>
            </a:extLst>
          </p:cNvPr>
          <p:cNvSpPr>
            <a:spLocks noGrp="1"/>
          </p:cNvSpPr>
          <p:nvPr>
            <p:ph type="title"/>
          </p:nvPr>
        </p:nvSpPr>
        <p:spPr/>
        <p:txBody>
          <a:bodyPr>
            <a:normAutofit fontScale="90000"/>
          </a:bodyPr>
          <a:lstStyle/>
          <a:p>
            <a:r>
              <a:rPr lang="en-US" dirty="0"/>
              <a:t>Program Goals:</a:t>
            </a:r>
          </a:p>
        </p:txBody>
      </p:sp>
      <p:sp>
        <p:nvSpPr>
          <p:cNvPr id="3" name="Content Placeholder 2">
            <a:extLst>
              <a:ext uri="{FF2B5EF4-FFF2-40B4-BE49-F238E27FC236}">
                <a16:creationId xmlns:a16="http://schemas.microsoft.com/office/drawing/2014/main" id="{C3F9BFBD-31DF-4B74-A205-C88BB05A2CC1}"/>
              </a:ext>
            </a:extLst>
          </p:cNvPr>
          <p:cNvSpPr>
            <a:spLocks noGrp="1"/>
          </p:cNvSpPr>
          <p:nvPr>
            <p:ph sz="half" idx="1"/>
          </p:nvPr>
        </p:nvSpPr>
        <p:spPr/>
        <p:txBody>
          <a:bodyPr/>
          <a:lstStyle/>
          <a:p>
            <a:r>
              <a:rPr lang="en-US" dirty="0"/>
              <a:t>To support agricultural service providers by:   </a:t>
            </a:r>
          </a:p>
          <a:p>
            <a:pPr marL="0" indent="0">
              <a:buNone/>
            </a:pPr>
            <a:r>
              <a:rPr lang="en-US" dirty="0"/>
              <a:t>      	1) Discussing base services for farmers;</a:t>
            </a:r>
          </a:p>
          <a:p>
            <a:pPr marL="0" indent="0">
              <a:buNone/>
            </a:pPr>
            <a:r>
              <a:rPr lang="en-US" dirty="0"/>
              <a:t>	2) Offering yearly networking opportunities for extension, 	agricultural agencies, NGOs and others;</a:t>
            </a:r>
          </a:p>
          <a:p>
            <a:pPr marL="0" indent="0">
              <a:buNone/>
            </a:pPr>
            <a:r>
              <a:rPr lang="en-US" dirty="0"/>
              <a:t>	3) Provide ASPs with information to improve their knowledge 	and share the diverse and numerous resources available to assist 	farmers.</a:t>
            </a:r>
          </a:p>
          <a:p>
            <a:endParaRPr lang="en-US" dirty="0"/>
          </a:p>
        </p:txBody>
      </p:sp>
    </p:spTree>
    <p:extLst>
      <p:ext uri="{BB962C8B-B14F-4D97-AF65-F5344CB8AC3E}">
        <p14:creationId xmlns:p14="http://schemas.microsoft.com/office/powerpoint/2010/main" val="37410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4AE7-78DB-4868-BDE3-BDA66D4A21A0}"/>
              </a:ext>
            </a:extLst>
          </p:cNvPr>
          <p:cNvSpPr>
            <a:spLocks noGrp="1"/>
          </p:cNvSpPr>
          <p:nvPr>
            <p:ph type="title"/>
          </p:nvPr>
        </p:nvSpPr>
        <p:spPr>
          <a:xfrm>
            <a:off x="838200" y="1222680"/>
            <a:ext cx="10515600" cy="679986"/>
          </a:xfrm>
        </p:spPr>
        <p:txBody>
          <a:bodyPr>
            <a:normAutofit fontScale="90000"/>
          </a:bodyPr>
          <a:lstStyle/>
          <a:p>
            <a:pPr algn="ctr"/>
            <a:r>
              <a:rPr lang="en-US" dirty="0"/>
              <a:t>History of Ag Networking:</a:t>
            </a:r>
            <a:br>
              <a:rPr lang="en-US" dirty="0"/>
            </a:br>
            <a:r>
              <a:rPr lang="en-US" dirty="0"/>
              <a:t>Former NJ Agribusiness Association</a:t>
            </a:r>
          </a:p>
        </p:txBody>
      </p:sp>
      <p:pic>
        <p:nvPicPr>
          <p:cNvPr id="5" name="Picture 4">
            <a:extLst>
              <a:ext uri="{FF2B5EF4-FFF2-40B4-BE49-F238E27FC236}">
                <a16:creationId xmlns:a16="http://schemas.microsoft.com/office/drawing/2014/main" id="{45A4EC66-FC81-40D6-AC21-F91D1A2E6AAD}"/>
              </a:ext>
            </a:extLst>
          </p:cNvPr>
          <p:cNvPicPr>
            <a:picLocks noChangeAspect="1"/>
          </p:cNvPicPr>
          <p:nvPr/>
        </p:nvPicPr>
        <p:blipFill rotWithShape="1">
          <a:blip r:embed="rId2"/>
          <a:srcRect t="7639" b="9861"/>
          <a:stretch/>
        </p:blipFill>
        <p:spPr>
          <a:xfrm>
            <a:off x="2464348" y="2211430"/>
            <a:ext cx="7263303" cy="4494169"/>
          </a:xfrm>
          <a:prstGeom prst="rect">
            <a:avLst/>
          </a:prstGeom>
        </p:spPr>
      </p:pic>
    </p:spTree>
    <p:extLst>
      <p:ext uri="{BB962C8B-B14F-4D97-AF65-F5344CB8AC3E}">
        <p14:creationId xmlns:p14="http://schemas.microsoft.com/office/powerpoint/2010/main" val="33102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659C-2959-4759-B0DD-306AB304C25E}"/>
              </a:ext>
            </a:extLst>
          </p:cNvPr>
          <p:cNvSpPr>
            <a:spLocks noGrp="1"/>
          </p:cNvSpPr>
          <p:nvPr>
            <p:ph type="title"/>
          </p:nvPr>
        </p:nvSpPr>
        <p:spPr>
          <a:xfrm>
            <a:off x="3095625" y="244064"/>
            <a:ext cx="10515600" cy="679986"/>
          </a:xfrm>
        </p:spPr>
        <p:txBody>
          <a:bodyPr>
            <a:normAutofit fontScale="90000"/>
          </a:bodyPr>
          <a:lstStyle/>
          <a:p>
            <a:r>
              <a:rPr lang="en-US" dirty="0"/>
              <a:t> Base Services for Agriculture: </a:t>
            </a:r>
          </a:p>
        </p:txBody>
      </p:sp>
      <p:sp>
        <p:nvSpPr>
          <p:cNvPr id="3" name="Content Placeholder 2">
            <a:extLst>
              <a:ext uri="{FF2B5EF4-FFF2-40B4-BE49-F238E27FC236}">
                <a16:creationId xmlns:a16="http://schemas.microsoft.com/office/drawing/2014/main" id="{15869C42-6666-46FD-B47C-388458F5EF15}"/>
              </a:ext>
            </a:extLst>
          </p:cNvPr>
          <p:cNvSpPr>
            <a:spLocks noGrp="1"/>
          </p:cNvSpPr>
          <p:nvPr>
            <p:ph sz="half" idx="1"/>
          </p:nvPr>
        </p:nvSpPr>
        <p:spPr>
          <a:xfrm>
            <a:off x="838200" y="1295400"/>
            <a:ext cx="10515600" cy="5369641"/>
          </a:xfrm>
        </p:spPr>
        <p:txBody>
          <a:bodyPr/>
          <a:lstStyle/>
          <a:p>
            <a:pPr algn="ctr"/>
            <a:r>
              <a:rPr lang="en-US" sz="1800" b="1" u="sng" dirty="0"/>
              <a:t>REGULATORY</a:t>
            </a:r>
            <a:r>
              <a:rPr lang="en-US" sz="1800" b="1" dirty="0"/>
              <a:t>  </a:t>
            </a:r>
          </a:p>
          <a:p>
            <a:pPr marL="0" indent="0" algn="ctr">
              <a:buNone/>
            </a:pPr>
            <a:endParaRPr lang="en-US" sz="1800" dirty="0"/>
          </a:p>
          <a:p>
            <a:r>
              <a:rPr lang="en-US" sz="1800" b="1" dirty="0"/>
              <a:t>NJ DEPARTMENT OF ENVIRONMENTAL PROTECTION AGENCY, BUREAU OF WATER ALLOCATIONS – AGRICULTURAL WATER CERTIFICATION PERMITS</a:t>
            </a:r>
            <a:endParaRPr lang="en-US" sz="1800" dirty="0"/>
          </a:p>
          <a:p>
            <a:r>
              <a:rPr lang="en-US" sz="1800" b="1" dirty="0"/>
              <a:t>NJ DEPARTMENT OF ENVIRONMENTAL PROTECTION AGENCY, PESTICIDE CONTROL PROGRAM</a:t>
            </a:r>
            <a:r>
              <a:rPr lang="en-US" sz="1800" dirty="0"/>
              <a:t> </a:t>
            </a:r>
            <a:r>
              <a:rPr lang="en-US" sz="1800" u="sng" dirty="0">
                <a:hlinkClick r:id="rId2"/>
              </a:rPr>
              <a:t>https://www.nj.gov/dep/enforcement/pcp/bpo.htm</a:t>
            </a:r>
            <a:r>
              <a:rPr lang="en-US" sz="1800" dirty="0"/>
              <a:t>.    </a:t>
            </a:r>
          </a:p>
          <a:p>
            <a:pPr lvl="1"/>
            <a:r>
              <a:rPr lang="en-US" sz="1400" b="1" dirty="0"/>
              <a:t>a. NJDEP PESTICIDE LICENSING TESTING</a:t>
            </a:r>
            <a:endParaRPr lang="en-US" sz="1400" dirty="0"/>
          </a:p>
          <a:p>
            <a:pPr lvl="1"/>
            <a:r>
              <a:rPr lang="en-US" sz="1400" b="1" dirty="0"/>
              <a:t>b. PESTICIDE APPLICATOR TRAINING MANUALS</a:t>
            </a:r>
            <a:endParaRPr lang="en-US" sz="1400" dirty="0"/>
          </a:p>
          <a:p>
            <a:pPr lvl="1"/>
            <a:r>
              <a:rPr lang="en-US" sz="1400" b="1" dirty="0"/>
              <a:t>c. RECERTIFICATION CREDIT OPPORTUNITIES</a:t>
            </a:r>
          </a:p>
          <a:p>
            <a:r>
              <a:rPr lang="en-US" sz="1800" b="1" dirty="0"/>
              <a:t>NJ DEPARTMENT OF AGRICULTURE</a:t>
            </a:r>
            <a:r>
              <a:rPr lang="en-US" sz="1800" dirty="0"/>
              <a:t> –NJDA’s Self Certified Animal Waste Management Plans </a:t>
            </a:r>
          </a:p>
          <a:p>
            <a:r>
              <a:rPr lang="en-US" sz="1800" b="1" dirty="0"/>
              <a:t>NJ DEPARTMENT OF ENVIRONMENTAL PROTECTION AGENCY, FOREST FIRE SERVICE AGRICULTURE BURNING PERMITS</a:t>
            </a:r>
            <a:r>
              <a:rPr lang="en-US" sz="1800" dirty="0"/>
              <a:t> </a:t>
            </a:r>
            <a:r>
              <a:rPr lang="en-US" sz="1800" u="sng" dirty="0">
                <a:hlinkClick r:id="rId3"/>
              </a:rPr>
              <a:t>https://www.state.nj.us/dep/parksandforests/fire/permits.html</a:t>
            </a:r>
            <a:r>
              <a:rPr lang="en-US" sz="1800" dirty="0"/>
              <a:t>. Open burning and use of smudge pots to prevent cold damage of crops (mainly blossoms) during periods of severe cold weather conditions and frost (seasonally as needed). </a:t>
            </a:r>
          </a:p>
          <a:p>
            <a:r>
              <a:rPr lang="en-US" sz="1800" b="1" dirty="0"/>
              <a:t>NJ MOTOR VEHICLE COMMISSION FARMER VEHICLE CERTIFICATES</a:t>
            </a:r>
            <a:r>
              <a:rPr lang="en-US" sz="1800" dirty="0"/>
              <a:t> - “Farmer” and “Farm Use” vehicle registrations and license plates. These certificates also verify commercial farm status for the “16-year old” Farmer Drivers Licenses, </a:t>
            </a:r>
            <a:r>
              <a:rPr lang="en-US" sz="1800" u="sng" dirty="0">
                <a:hlinkClick r:id="rId4"/>
              </a:rPr>
              <a:t>https://www.nj.gov/agriculture/divisions/md/prog/farmermotorvehicles.html</a:t>
            </a:r>
            <a:endParaRPr lang="en-US" sz="1800" dirty="0"/>
          </a:p>
          <a:p>
            <a:pPr marL="457200" lvl="1" indent="0">
              <a:buNone/>
            </a:pPr>
            <a:endParaRPr lang="en-US" sz="1400" b="1" dirty="0"/>
          </a:p>
        </p:txBody>
      </p:sp>
    </p:spTree>
    <p:extLst>
      <p:ext uri="{BB962C8B-B14F-4D97-AF65-F5344CB8AC3E}">
        <p14:creationId xmlns:p14="http://schemas.microsoft.com/office/powerpoint/2010/main" val="146604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659C-2959-4759-B0DD-306AB304C25E}"/>
              </a:ext>
            </a:extLst>
          </p:cNvPr>
          <p:cNvSpPr>
            <a:spLocks noGrp="1"/>
          </p:cNvSpPr>
          <p:nvPr>
            <p:ph type="title"/>
          </p:nvPr>
        </p:nvSpPr>
        <p:spPr>
          <a:xfrm>
            <a:off x="3095625" y="244064"/>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15869C42-6666-46FD-B47C-388458F5EF15}"/>
              </a:ext>
            </a:extLst>
          </p:cNvPr>
          <p:cNvSpPr>
            <a:spLocks noGrp="1"/>
          </p:cNvSpPr>
          <p:nvPr>
            <p:ph sz="half" idx="1"/>
          </p:nvPr>
        </p:nvSpPr>
        <p:spPr>
          <a:xfrm>
            <a:off x="838200" y="1295400"/>
            <a:ext cx="10515600" cy="5369641"/>
          </a:xfrm>
        </p:spPr>
        <p:txBody>
          <a:bodyPr/>
          <a:lstStyle/>
          <a:p>
            <a:pPr algn="ctr"/>
            <a:r>
              <a:rPr lang="en-US" sz="1800" b="1" u="sng" dirty="0"/>
              <a:t>REGULATORY</a:t>
            </a:r>
            <a:r>
              <a:rPr lang="en-US" sz="1800" b="1" dirty="0"/>
              <a:t>  </a:t>
            </a:r>
          </a:p>
          <a:p>
            <a:pPr marL="0" indent="0" algn="ctr">
              <a:buNone/>
            </a:pPr>
            <a:endParaRPr lang="en-US" sz="1800" dirty="0"/>
          </a:p>
          <a:p>
            <a:r>
              <a:rPr lang="en-US" sz="2000" b="1" dirty="0"/>
              <a:t>COUNTY AGRICULTURAL DEVELOPMENT BOARD</a:t>
            </a:r>
            <a:r>
              <a:rPr lang="en-US" sz="2000" dirty="0"/>
              <a:t> –CADBs in each county representing the local branch of the State Agricultural Development Committee. </a:t>
            </a:r>
            <a:r>
              <a:rPr lang="en-US" sz="2000" u="sng" dirty="0">
                <a:hlinkClick r:id="rId2"/>
              </a:rPr>
              <a:t>https://nj.gov/agriculture/sadc/farmpreserve/contacts/cadbs.html</a:t>
            </a:r>
            <a:r>
              <a:rPr lang="en-US" sz="2000" dirty="0"/>
              <a:t>.   </a:t>
            </a:r>
          </a:p>
          <a:p>
            <a:pPr lvl="1"/>
            <a:r>
              <a:rPr lang="en-US" sz="1600" b="1" dirty="0"/>
              <a:t>a. FARMLAND PRESERVATION PROGRAMS</a:t>
            </a:r>
            <a:r>
              <a:rPr lang="en-US" sz="1600" dirty="0"/>
              <a:t> – </a:t>
            </a:r>
            <a:r>
              <a:rPr lang="en-US" sz="1600" u="sng" dirty="0">
                <a:hlinkClick r:id="rId3"/>
              </a:rPr>
              <a:t>https://www.nj.gov/agriculture/sadc/farmpreserve/index.html</a:t>
            </a:r>
            <a:r>
              <a:rPr lang="en-US" sz="1600" dirty="0"/>
              <a:t>.  </a:t>
            </a:r>
          </a:p>
          <a:p>
            <a:pPr lvl="1"/>
            <a:r>
              <a:rPr lang="en-US" sz="1600" b="1" dirty="0"/>
              <a:t>b. FARMLAND ASSESSMENT</a:t>
            </a:r>
            <a:r>
              <a:rPr lang="en-US" sz="1600" dirty="0"/>
              <a:t> - </a:t>
            </a:r>
            <a:r>
              <a:rPr lang="en-US" sz="1600" u="sng" dirty="0">
                <a:hlinkClick r:id="rId4"/>
              </a:rPr>
              <a:t>https://njfb.org/wp-content/uploads/2013/07/farmlandassessmentoverview.pdf</a:t>
            </a:r>
            <a:endParaRPr lang="en-US" sz="1600" dirty="0"/>
          </a:p>
          <a:p>
            <a:pPr lvl="1"/>
            <a:r>
              <a:rPr lang="en-US" sz="1600" b="1" dirty="0"/>
              <a:t>c. RIGHT TO FARM</a:t>
            </a:r>
            <a:r>
              <a:rPr lang="en-US" sz="1600" dirty="0"/>
              <a:t> – </a:t>
            </a:r>
            <a:r>
              <a:rPr lang="en-US" sz="1600" u="sng" dirty="0">
                <a:hlinkClick r:id="rId5"/>
              </a:rPr>
              <a:t>Right to Farm</a:t>
            </a:r>
            <a:r>
              <a:rPr lang="en-US" sz="1600" dirty="0"/>
              <a:t> and conflict resolution cases brought before the CADB, </a:t>
            </a:r>
            <a:r>
              <a:rPr lang="en-US" sz="1600" u="sng" dirty="0">
                <a:hlinkClick r:id="rId6"/>
              </a:rPr>
              <a:t>https://www.nj.gov/agriculture/sadc/rtfprogram/conflictres/index.html</a:t>
            </a:r>
            <a:endParaRPr lang="en-US" sz="1600" u="sng" dirty="0"/>
          </a:p>
          <a:p>
            <a:r>
              <a:rPr lang="en-US" sz="2000" b="1" dirty="0"/>
              <a:t>COUNTY OFFICE OF EMERGENCY MANAGEMENT</a:t>
            </a:r>
            <a:r>
              <a:rPr lang="en-US" sz="2000" dirty="0"/>
              <a:t> –</a:t>
            </a:r>
            <a:r>
              <a:rPr lang="en-US" sz="2000" u="sng" dirty="0">
                <a:hlinkClick r:id="rId7"/>
              </a:rPr>
              <a:t>Emergency Support Function team</a:t>
            </a:r>
            <a:r>
              <a:rPr lang="en-US" sz="2000" dirty="0"/>
              <a:t> in counties to assist in natural disasters and emergency situations where agricultural entities may be affected </a:t>
            </a:r>
            <a:r>
              <a:rPr lang="en-US" sz="2000" u="sng" dirty="0">
                <a:hlinkClick r:id="rId8"/>
              </a:rPr>
              <a:t>https://www.animalemergency.nj.gov/</a:t>
            </a:r>
            <a:r>
              <a:rPr lang="en-US" sz="2000" dirty="0"/>
              <a:t>.  </a:t>
            </a:r>
          </a:p>
          <a:p>
            <a:pPr marL="457200" lvl="1" indent="0">
              <a:buNone/>
            </a:pPr>
            <a:endParaRPr lang="en-US" sz="1600" b="1" dirty="0"/>
          </a:p>
        </p:txBody>
      </p:sp>
    </p:spTree>
    <p:extLst>
      <p:ext uri="{BB962C8B-B14F-4D97-AF65-F5344CB8AC3E}">
        <p14:creationId xmlns:p14="http://schemas.microsoft.com/office/powerpoint/2010/main" val="121613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7CF8-E887-4146-B8ED-35A39C50F9D4}"/>
              </a:ext>
            </a:extLst>
          </p:cNvPr>
          <p:cNvSpPr>
            <a:spLocks noGrp="1"/>
          </p:cNvSpPr>
          <p:nvPr>
            <p:ph type="title"/>
          </p:nvPr>
        </p:nvSpPr>
        <p:spPr>
          <a:xfrm>
            <a:off x="3086100" y="192959"/>
            <a:ext cx="10515600" cy="679986"/>
          </a:xfrm>
        </p:spPr>
        <p:txBody>
          <a:bodyPr>
            <a:normAutofit fontScale="90000"/>
          </a:bodyPr>
          <a:lstStyle/>
          <a:p>
            <a:r>
              <a:rPr lang="en-US" dirty="0"/>
              <a:t>Base Services for Agriculture:</a:t>
            </a:r>
          </a:p>
        </p:txBody>
      </p:sp>
      <p:sp>
        <p:nvSpPr>
          <p:cNvPr id="3" name="Content Placeholder 2">
            <a:extLst>
              <a:ext uri="{FF2B5EF4-FFF2-40B4-BE49-F238E27FC236}">
                <a16:creationId xmlns:a16="http://schemas.microsoft.com/office/drawing/2014/main" id="{D521A79A-44B9-4C51-9B0A-88ED782B6C41}"/>
              </a:ext>
            </a:extLst>
          </p:cNvPr>
          <p:cNvSpPr>
            <a:spLocks noGrp="1"/>
          </p:cNvSpPr>
          <p:nvPr>
            <p:ph sz="half" idx="1"/>
          </p:nvPr>
        </p:nvSpPr>
        <p:spPr>
          <a:xfrm>
            <a:off x="923925" y="1189112"/>
            <a:ext cx="10515600" cy="4637729"/>
          </a:xfrm>
        </p:spPr>
        <p:txBody>
          <a:bodyPr/>
          <a:lstStyle/>
          <a:p>
            <a:pPr marL="0" indent="0" algn="ctr">
              <a:buNone/>
            </a:pPr>
            <a:r>
              <a:rPr lang="en-US" b="1" dirty="0"/>
              <a:t>TECHNICAL SUPPORT </a:t>
            </a:r>
          </a:p>
          <a:p>
            <a:pPr marL="0" indent="0" algn="ctr">
              <a:buNone/>
            </a:pPr>
            <a:endParaRPr lang="en-US" sz="1000" dirty="0"/>
          </a:p>
          <a:p>
            <a:r>
              <a:rPr lang="en-US" sz="2000" b="1" dirty="0"/>
              <a:t>NJ DEPARTMENT OF AGRICULTURE</a:t>
            </a:r>
            <a:r>
              <a:rPr lang="en-US" sz="2000" dirty="0"/>
              <a:t> – Many divisions of the NJDA are related to agricultural aspects within the State; the Marketing and Development Division, Plant Industry Division, Animal Division and others. </a:t>
            </a:r>
            <a:r>
              <a:rPr lang="en-US" sz="2000" u="sng" dirty="0">
                <a:hlinkClick r:id="rId2"/>
              </a:rPr>
              <a:t>https://www.nj.gov/agriculture/index.shtml</a:t>
            </a:r>
            <a:r>
              <a:rPr lang="en-US" sz="2000" dirty="0"/>
              <a:t>.  </a:t>
            </a:r>
          </a:p>
          <a:p>
            <a:r>
              <a:rPr lang="en-US" sz="2000" b="1" dirty="0"/>
              <a:t> NJ STATE AGRICULTURAL DEVELOPMENT COMMITTEE</a:t>
            </a:r>
            <a:r>
              <a:rPr lang="en-US" sz="2000" dirty="0"/>
              <a:t> – Agricultural Management Practices rules that are used for the protection of farmers via the “Right-to-Farm” act, </a:t>
            </a:r>
            <a:r>
              <a:rPr lang="en-US" sz="2000" u="sng" dirty="0">
                <a:hlinkClick r:id="rId3"/>
              </a:rPr>
              <a:t>https://www.nj.gov/agriculture/sadc/rtfprogram/amps/</a:t>
            </a:r>
            <a:r>
              <a:rPr lang="en-US" sz="2000" dirty="0"/>
              <a:t>. </a:t>
            </a:r>
          </a:p>
          <a:p>
            <a:r>
              <a:rPr lang="en-US" sz="2000" b="1" dirty="0"/>
              <a:t>NJ DIVISION OF FISH AND GAME</a:t>
            </a:r>
            <a:r>
              <a:rPr lang="en-US" sz="2000" dirty="0"/>
              <a:t> – Wildlife damage for grower depredation permits and other programs, </a:t>
            </a:r>
            <a:r>
              <a:rPr lang="en-US" sz="2000" u="sng" dirty="0">
                <a:hlinkClick r:id="rId4"/>
              </a:rPr>
              <a:t>https://www.njfishandwildlife.com/farmer.htm</a:t>
            </a:r>
            <a:r>
              <a:rPr lang="en-US" sz="2000" dirty="0"/>
              <a:t>.</a:t>
            </a:r>
          </a:p>
          <a:p>
            <a:endParaRPr lang="en-US" dirty="0"/>
          </a:p>
        </p:txBody>
      </p:sp>
    </p:spTree>
    <p:extLst>
      <p:ext uri="{BB962C8B-B14F-4D97-AF65-F5344CB8AC3E}">
        <p14:creationId xmlns:p14="http://schemas.microsoft.com/office/powerpoint/2010/main" val="181585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530E-19C3-497D-B14E-A2E585F5B803}"/>
              </a:ext>
            </a:extLst>
          </p:cNvPr>
          <p:cNvSpPr>
            <a:spLocks noGrp="1"/>
          </p:cNvSpPr>
          <p:nvPr>
            <p:ph type="title"/>
          </p:nvPr>
        </p:nvSpPr>
        <p:spPr>
          <a:xfrm>
            <a:off x="2771775" y="279705"/>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F131C71A-9503-4276-8D5F-ED706DD19226}"/>
              </a:ext>
            </a:extLst>
          </p:cNvPr>
          <p:cNvSpPr>
            <a:spLocks noGrp="1"/>
          </p:cNvSpPr>
          <p:nvPr>
            <p:ph sz="half" idx="1"/>
          </p:nvPr>
        </p:nvSpPr>
        <p:spPr>
          <a:xfrm>
            <a:off x="838200" y="1143000"/>
            <a:ext cx="10515600" cy="5350591"/>
          </a:xfrm>
        </p:spPr>
        <p:txBody>
          <a:bodyPr/>
          <a:lstStyle/>
          <a:p>
            <a:pPr marL="0" indent="0" algn="ctr">
              <a:buNone/>
            </a:pPr>
            <a:r>
              <a:rPr lang="en-US" sz="2000" b="1" dirty="0"/>
              <a:t>TECHNICAL SUPPORT </a:t>
            </a:r>
            <a:endParaRPr lang="en-US" sz="2000" dirty="0"/>
          </a:p>
          <a:p>
            <a:pPr marL="0" indent="0">
              <a:buNone/>
            </a:pPr>
            <a:r>
              <a:rPr lang="en-US" sz="2000" b="1" dirty="0"/>
              <a:t>RUTGERS CAMPUS-BASED PLANT AND SOIL DIAGNOSTIC SERVICES AND OTHER RESOURCES:</a:t>
            </a:r>
            <a:endParaRPr lang="en-US" sz="2000" dirty="0"/>
          </a:p>
          <a:p>
            <a:pPr marL="0" indent="0">
              <a:buNone/>
            </a:pPr>
            <a:r>
              <a:rPr lang="en-US" sz="2000" b="1" dirty="0"/>
              <a:t>	a. PLANT DIAGNOSTIC LABORATORY</a:t>
            </a:r>
            <a:r>
              <a:rPr lang="en-US" sz="2000" dirty="0"/>
              <a:t> - A full-service plant health diagnostic facility of 	Rutgers New Jersey Agricultural Experiment Station, providing accurate and timely 	diagnoses of plant health problems for the residents of New Jersey, 	</a:t>
            </a:r>
            <a:r>
              <a:rPr lang="en-US" sz="2000" u="sng" dirty="0">
                <a:hlinkClick r:id="rId2"/>
              </a:rPr>
              <a:t>https://njaes.rutgers.edu/plant-diagnostic-lab/</a:t>
            </a:r>
            <a:r>
              <a:rPr lang="en-US" sz="2000" dirty="0"/>
              <a:t>.  </a:t>
            </a:r>
          </a:p>
          <a:p>
            <a:pPr marL="0" indent="0">
              <a:buNone/>
            </a:pPr>
            <a:r>
              <a:rPr lang="en-US" sz="2000" b="1" dirty="0"/>
              <a:t>	b. SOIL TESTING LABORATORY</a:t>
            </a:r>
            <a:r>
              <a:rPr lang="en-US" sz="2000" dirty="0"/>
              <a:t> - Offers chemical and mechanical analyses of soils for the 	residents of New Jersey and for Rutgers University researchers, providing accurate and 	timely soil and water test reports to meet the unique agricultural and environmental needs 	of our state, </a:t>
            </a:r>
            <a:r>
              <a:rPr lang="en-US" sz="2000" u="sng" dirty="0">
                <a:hlinkClick r:id="rId3"/>
              </a:rPr>
              <a:t>https://njaes.rutgers.edu/soiltesting-lab/</a:t>
            </a:r>
            <a:r>
              <a:rPr lang="en-US" sz="2000" dirty="0"/>
              <a:t>.  </a:t>
            </a:r>
          </a:p>
          <a:p>
            <a:pPr marL="0" indent="0">
              <a:buNone/>
            </a:pPr>
            <a:r>
              <a:rPr lang="en-US" sz="2000" b="1" dirty="0"/>
              <a:t>	c. PUBLICATIONS</a:t>
            </a:r>
            <a:r>
              <a:rPr lang="en-US" sz="2000" dirty="0"/>
              <a:t> - Searchable online database on thousands of topics, from animal 	agriculture, to natural resources and the environment, to home gardening and landscaping 	in the form of fact sheets, bulletins, and other media. </a:t>
            </a:r>
            <a:r>
              <a:rPr lang="en-US" sz="2000" u="sng" dirty="0">
                <a:hlinkClick r:id="rId4"/>
              </a:rPr>
              <a:t>https://njaes.rutgers.edu/pubs/</a:t>
            </a:r>
            <a:r>
              <a:rPr lang="en-US" sz="2000" dirty="0"/>
              <a:t>.  </a:t>
            </a:r>
          </a:p>
          <a:p>
            <a:pPr marL="0" indent="0">
              <a:buNone/>
            </a:pPr>
            <a:r>
              <a:rPr lang="en-US" sz="2000" b="1" dirty="0"/>
              <a:t>		i. COMMERCIAL GUIDES</a:t>
            </a:r>
            <a:r>
              <a:rPr lang="en-US" sz="2000" dirty="0"/>
              <a:t> – </a:t>
            </a:r>
            <a:r>
              <a:rPr lang="en-US" sz="2000" u="sng" dirty="0">
                <a:hlinkClick r:id="rId5"/>
              </a:rPr>
              <a:t>https://njaes.rutgers.edu/pubs/category.php?cat=3</a:t>
            </a:r>
            <a:r>
              <a:rPr lang="en-US" sz="2000" dirty="0"/>
              <a:t>. </a:t>
            </a:r>
          </a:p>
          <a:p>
            <a:pPr marL="0" indent="0">
              <a:lnSpc>
                <a:spcPct val="100000"/>
              </a:lnSpc>
              <a:spcBef>
                <a:spcPts val="0"/>
              </a:spcBef>
              <a:buNone/>
            </a:pPr>
            <a:r>
              <a:rPr lang="en-US" sz="2000" b="1" dirty="0"/>
              <a:t>		ii. PLANT AND PEST ADVISORY</a:t>
            </a:r>
            <a:r>
              <a:rPr lang="en-US" sz="2000" dirty="0"/>
              <a:t> - provides seasonal updates focusing on insects, 			diseases, and weeds of importance to NJ commercial growers,</a:t>
            </a:r>
          </a:p>
          <a:p>
            <a:pPr marL="0" indent="0">
              <a:lnSpc>
                <a:spcPct val="100000"/>
              </a:lnSpc>
              <a:spcBef>
                <a:spcPts val="0"/>
              </a:spcBef>
              <a:buNone/>
            </a:pPr>
            <a:r>
              <a:rPr lang="en-US" sz="2000" dirty="0"/>
              <a:t> 		</a:t>
            </a:r>
            <a:r>
              <a:rPr lang="en-US" sz="2000" u="sng" dirty="0">
                <a:hlinkClick r:id="rId6"/>
              </a:rPr>
              <a:t>https://plant-pest-advisory.rutgers.edu/</a:t>
            </a:r>
            <a:r>
              <a:rPr lang="en-US" sz="2000" dirty="0"/>
              <a:t>. </a:t>
            </a:r>
          </a:p>
          <a:p>
            <a:endParaRPr lang="en-US" dirty="0"/>
          </a:p>
        </p:txBody>
      </p:sp>
    </p:spTree>
    <p:extLst>
      <p:ext uri="{BB962C8B-B14F-4D97-AF65-F5344CB8AC3E}">
        <p14:creationId xmlns:p14="http://schemas.microsoft.com/office/powerpoint/2010/main" val="260042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71CD-9362-4F50-AEAE-19BACD506B15}"/>
              </a:ext>
            </a:extLst>
          </p:cNvPr>
          <p:cNvSpPr>
            <a:spLocks noGrp="1"/>
          </p:cNvSpPr>
          <p:nvPr>
            <p:ph type="title"/>
          </p:nvPr>
        </p:nvSpPr>
        <p:spPr>
          <a:xfrm>
            <a:off x="3371850" y="555482"/>
            <a:ext cx="10515600" cy="679986"/>
          </a:xfrm>
        </p:spPr>
        <p:txBody>
          <a:bodyPr>
            <a:normAutofit fontScale="90000"/>
          </a:bodyPr>
          <a:lstStyle/>
          <a:p>
            <a:r>
              <a:rPr lang="en-US" dirty="0"/>
              <a:t>Base Services for Agriculture: </a:t>
            </a:r>
          </a:p>
        </p:txBody>
      </p:sp>
      <p:sp>
        <p:nvSpPr>
          <p:cNvPr id="3" name="Content Placeholder 2">
            <a:extLst>
              <a:ext uri="{FF2B5EF4-FFF2-40B4-BE49-F238E27FC236}">
                <a16:creationId xmlns:a16="http://schemas.microsoft.com/office/drawing/2014/main" id="{F0B01C4C-C4DA-41FD-8E8B-EDBF1428FA7F}"/>
              </a:ext>
            </a:extLst>
          </p:cNvPr>
          <p:cNvSpPr>
            <a:spLocks noGrp="1"/>
          </p:cNvSpPr>
          <p:nvPr>
            <p:ph sz="half" idx="1"/>
          </p:nvPr>
        </p:nvSpPr>
        <p:spPr>
          <a:xfrm>
            <a:off x="838200" y="1682326"/>
            <a:ext cx="10515600" cy="4637729"/>
          </a:xfrm>
        </p:spPr>
        <p:txBody>
          <a:bodyPr/>
          <a:lstStyle/>
          <a:p>
            <a:pPr marL="0" indent="0" algn="ctr">
              <a:buNone/>
            </a:pPr>
            <a:r>
              <a:rPr lang="en-US" sz="2000" b="1" dirty="0"/>
              <a:t>TECHNICAL SUPPORT </a:t>
            </a:r>
            <a:endParaRPr lang="en-US" sz="2000" dirty="0"/>
          </a:p>
          <a:p>
            <a:r>
              <a:rPr lang="en-US" sz="2000" b="1" dirty="0"/>
              <a:t>COUNTY SOIL CONSERVATION DISTRICTS</a:t>
            </a:r>
            <a:r>
              <a:rPr lang="en-US" sz="2000" dirty="0"/>
              <a:t> – SCD’s in each county to provide information related to farmland and conservation.  </a:t>
            </a:r>
            <a:r>
              <a:rPr lang="en-US" sz="2000" u="sng" dirty="0">
                <a:hlinkClick r:id="rId2"/>
              </a:rPr>
              <a:t>Department of Agriculture | NJ Soil Conservation Districts</a:t>
            </a:r>
            <a:endParaRPr lang="en-US" sz="2000" dirty="0"/>
          </a:p>
          <a:p>
            <a:r>
              <a:rPr lang="en-US" sz="2000" b="1" dirty="0"/>
              <a:t>USDA FARM SERVICE AGENCY DISASTER FUNDING AND CROP INSURANCE PROGRAMS</a:t>
            </a:r>
            <a:r>
              <a:rPr lang="en-US" sz="2000" dirty="0"/>
              <a:t> –County FSA offices to the State FSA office provide reporting the Federal USDA to designate disaster areas for crop loss funding and crop insurance payments, </a:t>
            </a:r>
            <a:r>
              <a:rPr lang="en-US" sz="2000" u="sng" dirty="0">
                <a:hlinkClick r:id="rId3"/>
              </a:rPr>
              <a:t>https://www.fsa.usda.gov/</a:t>
            </a:r>
            <a:r>
              <a:rPr lang="en-US" sz="2000" dirty="0"/>
              <a:t> and </a:t>
            </a:r>
            <a:r>
              <a:rPr lang="en-US" sz="2000" u="sng" dirty="0">
                <a:hlinkClick r:id="rId4"/>
              </a:rPr>
              <a:t>https://www.fsa.usda.gov/stateoffices/New-Jersey/index</a:t>
            </a:r>
            <a:r>
              <a:rPr lang="en-US" sz="2000" dirty="0"/>
              <a:t>.   </a:t>
            </a:r>
          </a:p>
          <a:p>
            <a:r>
              <a:rPr lang="en-US" sz="2000" b="1" dirty="0"/>
              <a:t>USDA NATURAL RESOURCES CONSERVATION SERVICES</a:t>
            </a:r>
            <a:r>
              <a:rPr lang="en-US" sz="2000" dirty="0"/>
              <a:t> – NRCS has programs for farm practices related to farm infrastructure and land conservation. NRCS provides grants or cost-share opportunities to farmers for irrigation installation, land management, conservation buffer plantings, wildlife habitat plantings, and other on-farm conservation practices, </a:t>
            </a:r>
            <a:r>
              <a:rPr lang="en-US" sz="2000" u="sng" dirty="0">
                <a:hlinkClick r:id="rId5"/>
              </a:rPr>
              <a:t>https://www.nrcs.usda.gov/wps/portal/nrcs/site/national/home/</a:t>
            </a:r>
            <a:r>
              <a:rPr lang="en-US" sz="2000" dirty="0"/>
              <a:t> and </a:t>
            </a:r>
            <a:r>
              <a:rPr lang="en-US" sz="2000" u="sng" dirty="0">
                <a:hlinkClick r:id="rId6"/>
              </a:rPr>
              <a:t>https://www.nrcs.usda.gov/wps/portal/nrcs/site/nj/home/</a:t>
            </a:r>
            <a:r>
              <a:rPr lang="en-US" sz="2000" dirty="0"/>
              <a:t>.   </a:t>
            </a:r>
          </a:p>
          <a:p>
            <a:endParaRPr lang="en-US" dirty="0"/>
          </a:p>
        </p:txBody>
      </p:sp>
    </p:spTree>
    <p:extLst>
      <p:ext uri="{BB962C8B-B14F-4D97-AF65-F5344CB8AC3E}">
        <p14:creationId xmlns:p14="http://schemas.microsoft.com/office/powerpoint/2010/main" val="3957595978"/>
      </p:ext>
    </p:extLst>
  </p:cSld>
  <p:clrMapOvr>
    <a:masterClrMapping/>
  </p:clrMapOvr>
</p:sld>
</file>

<file path=ppt/theme/theme1.xml><?xml version="1.0" encoding="utf-8"?>
<a:theme xmlns:a="http://schemas.openxmlformats.org/drawingml/2006/main" name="Office Theme">
  <a:themeElements>
    <a:clrScheme name="Rutgers Red">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sion-PowerPoint-Template96" id="{2E07D891-FEF7-5C49-B995-E4BDA13BE879}" vid="{76EE7E2B-0696-034A-9645-FE4087F39C8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sion-PowerPoint-Template96" id="{2E07D891-FEF7-5C49-B995-E4BDA13BE879}" vid="{B6D18319-5592-B447-9133-F5350E360F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12D748AF3E024FB55A65F25A2A969F" ma:contentTypeVersion="14" ma:contentTypeDescription="Create a new document." ma:contentTypeScope="" ma:versionID="3add6587c9f224a5d11e2e97a3cbb526">
  <xsd:schema xmlns:xsd="http://www.w3.org/2001/XMLSchema" xmlns:xs="http://www.w3.org/2001/XMLSchema" xmlns:p="http://schemas.microsoft.com/office/2006/metadata/properties" xmlns:ns3="bb9da70e-defa-4b95-bd54-75b69d556105" xmlns:ns4="8e8cb67e-65b8-4390-881d-fd3cd09628ec" targetNamespace="http://schemas.microsoft.com/office/2006/metadata/properties" ma:root="true" ma:fieldsID="3f7e484bb9f847f5d82c346d028d5825" ns3:_="" ns4:_="">
    <xsd:import namespace="bb9da70e-defa-4b95-bd54-75b69d556105"/>
    <xsd:import namespace="8e8cb67e-65b8-4390-881d-fd3cd09628e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da70e-defa-4b95-bd54-75b69d55610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8cb67e-65b8-4390-881d-fd3cd09628e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4FFE29-51FD-4053-A3FC-2E61319B4D66}">
  <ds:schemaRefs>
    <ds:schemaRef ds:uri="8e8cb67e-65b8-4390-881d-fd3cd09628ec"/>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bb9da70e-defa-4b95-bd54-75b69d556105"/>
    <ds:schemaRef ds:uri="http://www.w3.org/XML/1998/namespace"/>
  </ds:schemaRefs>
</ds:datastoreItem>
</file>

<file path=customXml/itemProps2.xml><?xml version="1.0" encoding="utf-8"?>
<ds:datastoreItem xmlns:ds="http://schemas.openxmlformats.org/officeDocument/2006/customXml" ds:itemID="{FF06E071-5554-428F-A736-994F710FB84E}">
  <ds:schemaRefs>
    <ds:schemaRef ds:uri="http://schemas.microsoft.com/sharepoint/v3/contenttype/forms"/>
  </ds:schemaRefs>
</ds:datastoreItem>
</file>

<file path=customXml/itemProps3.xml><?xml version="1.0" encoding="utf-8"?>
<ds:datastoreItem xmlns:ds="http://schemas.openxmlformats.org/officeDocument/2006/customXml" ds:itemID="{47125E4F-74B0-42F3-8D61-4F65498A77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9da70e-defa-4b95-bd54-75b69d556105"/>
    <ds:schemaRef ds:uri="8e8cb67e-65b8-4390-881d-fd3cd09628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rce</Template>
  <TotalTime>89</TotalTime>
  <Words>1907</Words>
  <Application>Microsoft Office PowerPoint</Application>
  <PresentationFormat>Widescreen</PresentationFormat>
  <Paragraphs>72</Paragraphs>
  <Slides>14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Arial Black</vt:lpstr>
      <vt:lpstr>Avenir LT Std 65 Medium</vt:lpstr>
      <vt:lpstr>Avenir Medium</vt:lpstr>
      <vt:lpstr>Calibri</vt:lpstr>
      <vt:lpstr>Calibri Light</vt:lpstr>
      <vt:lpstr>Office Theme</vt:lpstr>
      <vt:lpstr>Custom Design</vt:lpstr>
      <vt:lpstr>New Jersey Agricultural Service Provider Education and Networking to Improve Farmer Outreach and Services</vt:lpstr>
      <vt:lpstr>Statement of Need for this Program:</vt:lpstr>
      <vt:lpstr>Program Goals:</vt:lpstr>
      <vt:lpstr>History of Ag Networking: Former NJ Agribusiness Association</vt:lpstr>
      <vt:lpstr> Base Services for Agriculture: </vt:lpstr>
      <vt:lpstr>Base Services for Agriculture:  </vt:lpstr>
      <vt:lpstr>Base Services for Agriculture:</vt:lpstr>
      <vt:lpstr>Base Services for Agriculture: </vt:lpstr>
      <vt:lpstr>Base Services for Agriculture: </vt:lpstr>
      <vt:lpstr>Base Services for Agriculture: </vt:lpstr>
      <vt:lpstr>Base Services for Agriculture: </vt:lpstr>
      <vt:lpstr>Base Services for Agriculture: </vt:lpstr>
      <vt:lpstr>NETWORKING: </vt:lpstr>
      <vt:lpstr>Thank you for attending this introductory webinar.  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Infante-Casella</dc:creator>
  <cp:lastModifiedBy>stephen komar</cp:lastModifiedBy>
  <cp:revision>9</cp:revision>
  <dcterms:created xsi:type="dcterms:W3CDTF">2022-02-22T16:22:53Z</dcterms:created>
  <dcterms:modified xsi:type="dcterms:W3CDTF">2023-09-21T12:33:33Z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0x0101007712D748AF3E024FB55A65F25A2A969F</vt:lpwstr>
  </property>
</Properties>
</file>