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61" r:id="rId4"/>
    <p:sldId id="258" r:id="rId5"/>
    <p:sldId id="259" r:id="rId6"/>
    <p:sldId id="262" r:id="rId7"/>
    <p:sldId id="276" r:id="rId8"/>
    <p:sldId id="277" r:id="rId9"/>
    <p:sldId id="264" r:id="rId10"/>
    <p:sldId id="269" r:id="rId11"/>
    <p:sldId id="273" r:id="rId12"/>
    <p:sldId id="287" r:id="rId13"/>
    <p:sldId id="286" r:id="rId14"/>
    <p:sldId id="302" r:id="rId15"/>
    <p:sldId id="271" r:id="rId16"/>
    <p:sldId id="293" r:id="rId17"/>
    <p:sldId id="294" r:id="rId18"/>
    <p:sldId id="295" r:id="rId19"/>
    <p:sldId id="305" r:id="rId20"/>
    <p:sldId id="270" r:id="rId21"/>
    <p:sldId id="278" r:id="rId22"/>
    <p:sldId id="279" r:id="rId23"/>
    <p:sldId id="266" r:id="rId24"/>
    <p:sldId id="284" r:id="rId25"/>
    <p:sldId id="289" r:id="rId26"/>
    <p:sldId id="268" r:id="rId27"/>
    <p:sldId id="307" r:id="rId28"/>
    <p:sldId id="308" r:id="rId29"/>
    <p:sldId id="309" r:id="rId30"/>
    <p:sldId id="291" r:id="rId31"/>
    <p:sldId id="310" r:id="rId32"/>
    <p:sldId id="311" r:id="rId33"/>
    <p:sldId id="312" r:id="rId34"/>
    <p:sldId id="292" r:id="rId35"/>
    <p:sldId id="275" r:id="rId36"/>
    <p:sldId id="281" r:id="rId37"/>
    <p:sldId id="267" r:id="rId38"/>
    <p:sldId id="313" r:id="rId39"/>
    <p:sldId id="314" r:id="rId40"/>
    <p:sldId id="280" r:id="rId41"/>
    <p:sldId id="282" r:id="rId42"/>
    <p:sldId id="274" r:id="rId43"/>
    <p:sldId id="31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autoAdjust="0"/>
  </p:normalViewPr>
  <p:slideViewPr>
    <p:cSldViewPr snapToGrid="0">
      <p:cViewPr varScale="1">
        <p:scale>
          <a:sx n="73" d="100"/>
          <a:sy n="73" d="100"/>
        </p:scale>
        <p:origin x="-540" y="-102"/>
      </p:cViewPr>
      <p:guideLst>
        <p:guide orient="horz" pos="2160"/>
        <p:guide pos="3840"/>
      </p:guideLst>
    </p:cSldViewPr>
  </p:slideViewPr>
  <p:outlineViewPr>
    <p:cViewPr>
      <p:scale>
        <a:sx n="33" d="100"/>
        <a:sy n="33" d="100"/>
      </p:scale>
      <p:origin x="0" y="-14400"/>
    </p:cViewPr>
  </p:outlineViewPr>
  <p:notesTextViewPr>
    <p:cViewPr>
      <p:scale>
        <a:sx n="1" d="1"/>
        <a:sy n="1" d="1"/>
      </p:scale>
      <p:origin x="0" y="0"/>
    </p:cViewPr>
  </p:notesTextViewPr>
  <p:sorterViewPr>
    <p:cViewPr>
      <p:scale>
        <a:sx n="100" d="100"/>
        <a:sy n="100" d="100"/>
      </p:scale>
      <p:origin x="0" y="-4502"/>
    </p:cViewPr>
  </p:sorterViewPr>
  <p:notesViewPr>
    <p:cSldViewPr snapToGrid="0">
      <p:cViewPr varScale="1">
        <p:scale>
          <a:sx n="65" d="100"/>
          <a:sy n="65" d="100"/>
        </p:scale>
        <p:origin x="3082" y="53"/>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autoTitleDeleted val="1"/>
    <c:plotArea>
      <c:layout>
        <c:manualLayout>
          <c:layoutTarget val="inner"/>
          <c:xMode val="edge"/>
          <c:yMode val="edge"/>
          <c:x val="4.786543453985441E-2"/>
          <c:y val="3.0226334980183105E-2"/>
          <c:w val="0.95213456546014552"/>
          <c:h val="0.71554979181116241"/>
        </c:manualLayout>
      </c:layout>
      <c:barChart>
        <c:barDir val="col"/>
        <c:grouping val="clustered"/>
        <c:ser>
          <c:idx val="0"/>
          <c:order val="0"/>
          <c:tx>
            <c:strRef>
              <c:f>Sheet1!$B$1</c:f>
              <c:strCache>
                <c:ptCount val="1"/>
                <c:pt idx="0">
                  <c:v>Dry matter digestibility</c:v>
                </c:pt>
              </c:strCache>
            </c:strRef>
          </c:tx>
          <c:spPr>
            <a:solidFill>
              <a:srgbClr val="669900"/>
            </a:solidFill>
          </c:spPr>
          <c:cat>
            <c:strRef>
              <c:f>Sheet1!$A$2:$A$5</c:f>
              <c:strCache>
                <c:ptCount val="4"/>
                <c:pt idx="0">
                  <c:v>Haylage                                            diets</c:v>
                </c:pt>
                <c:pt idx="1">
                  <c:v>Pasture                                             diets</c:v>
                </c:pt>
                <c:pt idx="2">
                  <c:v>Barley grain supplement</c:v>
                </c:pt>
                <c:pt idx="3">
                  <c:v>Sprouted barley supplement</c:v>
                </c:pt>
              </c:strCache>
            </c:strRef>
          </c:cat>
          <c:val>
            <c:numRef>
              <c:f>Sheet1!$B$2:$B$5</c:f>
              <c:numCache>
                <c:formatCode>General</c:formatCode>
                <c:ptCount val="4"/>
                <c:pt idx="0">
                  <c:v>61.5</c:v>
                </c:pt>
                <c:pt idx="1">
                  <c:v>60.5</c:v>
                </c:pt>
                <c:pt idx="2">
                  <c:v>59.5</c:v>
                </c:pt>
                <c:pt idx="3">
                  <c:v>62.5</c:v>
                </c:pt>
              </c:numCache>
            </c:numRef>
          </c:val>
        </c:ser>
        <c:ser>
          <c:idx val="1"/>
          <c:order val="1"/>
          <c:tx>
            <c:strRef>
              <c:f>Sheet1!$C$1</c:f>
              <c:strCache>
                <c:ptCount val="1"/>
                <c:pt idx="0">
                  <c:v>NDF digestibility</c:v>
                </c:pt>
              </c:strCache>
            </c:strRef>
          </c:tx>
          <c:spPr>
            <a:solidFill>
              <a:srgbClr val="00B0F0"/>
            </a:solidFill>
          </c:spPr>
          <c:cat>
            <c:strRef>
              <c:f>Sheet1!$A$2:$A$5</c:f>
              <c:strCache>
                <c:ptCount val="4"/>
                <c:pt idx="0">
                  <c:v>Haylage                                            diets</c:v>
                </c:pt>
                <c:pt idx="1">
                  <c:v>Pasture                                             diets</c:v>
                </c:pt>
                <c:pt idx="2">
                  <c:v>Barley grain supplement</c:v>
                </c:pt>
                <c:pt idx="3">
                  <c:v>Sprouted barley supplement</c:v>
                </c:pt>
              </c:strCache>
            </c:strRef>
          </c:cat>
          <c:val>
            <c:numRef>
              <c:f>Sheet1!$C$2:$C$5</c:f>
              <c:numCache>
                <c:formatCode>General</c:formatCode>
                <c:ptCount val="4"/>
                <c:pt idx="0">
                  <c:v>72.099999999999994</c:v>
                </c:pt>
                <c:pt idx="1">
                  <c:v>78.8</c:v>
                </c:pt>
                <c:pt idx="2">
                  <c:v>75.599999999999994</c:v>
                </c:pt>
                <c:pt idx="3">
                  <c:v>75.3</c:v>
                </c:pt>
              </c:numCache>
            </c:numRef>
          </c:val>
        </c:ser>
        <c:dLbls/>
        <c:gapWidth val="77"/>
        <c:overlap val="-1"/>
        <c:axId val="86163456"/>
        <c:axId val="86164992"/>
      </c:barChart>
      <c:catAx>
        <c:axId val="86163456"/>
        <c:scaling>
          <c:orientation val="minMax"/>
        </c:scaling>
        <c:axPos val="b"/>
        <c:numFmt formatCode="General" sourceLinked="0"/>
        <c:majorTickMark val="none"/>
        <c:tickLblPos val="low"/>
        <c:txPr>
          <a:bodyPr rot="0"/>
          <a:lstStyle/>
          <a:p>
            <a:pPr>
              <a:defRPr sz="1000" baseline="0"/>
            </a:pPr>
            <a:endParaRPr lang="en-US"/>
          </a:p>
        </c:txPr>
        <c:crossAx val="86164992"/>
        <c:crosses val="autoZero"/>
        <c:auto val="1"/>
        <c:lblAlgn val="ctr"/>
        <c:lblOffset val="100"/>
      </c:catAx>
      <c:valAx>
        <c:axId val="86164992"/>
        <c:scaling>
          <c:orientation val="minMax"/>
          <c:max val="85"/>
          <c:min val="0"/>
        </c:scaling>
        <c:axPos val="l"/>
        <c:majorGridlines/>
        <c:numFmt formatCode="General" sourceLinked="1"/>
        <c:majorTickMark val="none"/>
        <c:tickLblPos val="nextTo"/>
        <c:spPr>
          <a:ln w="9525">
            <a:noFill/>
          </a:ln>
        </c:spPr>
        <c:crossAx val="86163456"/>
        <c:crosses val="autoZero"/>
        <c:crossBetween val="between"/>
      </c:valAx>
    </c:plotArea>
    <c:legend>
      <c:legendPos val="b"/>
      <c:legendEntry>
        <c:idx val="0"/>
        <c:txPr>
          <a:bodyPr/>
          <a:lstStyle/>
          <a:p>
            <a:pPr>
              <a:defRPr sz="1200" baseline="0"/>
            </a:pPr>
            <a:endParaRPr lang="en-US"/>
          </a:p>
        </c:txPr>
      </c:legendEntry>
      <c:legendEntry>
        <c:idx val="1"/>
        <c:txPr>
          <a:bodyPr/>
          <a:lstStyle/>
          <a:p>
            <a:pPr>
              <a:defRPr sz="1200" baseline="0"/>
            </a:pPr>
            <a:endParaRPr lang="en-US"/>
          </a:p>
        </c:txPr>
      </c:legendEntry>
      <c:txPr>
        <a:bodyPr/>
        <a:lstStyle/>
        <a:p>
          <a:pPr>
            <a:defRPr sz="1200" baseline="0"/>
          </a:pPr>
          <a:endParaRPr lang="en-US"/>
        </a:p>
      </c:txPr>
    </c:legend>
    <c:plotVisOnly val="1"/>
    <c:dispBlanksAs val="gap"/>
  </c:chart>
  <c:txPr>
    <a:bodyPr/>
    <a:lstStyle/>
    <a:p>
      <a:pPr>
        <a:defRPr sz="1000" b="1"/>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70DF1-7318-4F1B-A4A6-1E15C890E7B3}" type="datetimeFigureOut">
              <a:rPr lang="en-US" smtClean="0"/>
              <a:pPr/>
              <a:t>4/7/2016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5A1DD-0208-41D3-8CBE-3D62D0F1D1C4}" type="slidenum">
              <a:rPr lang="en-US" smtClean="0"/>
              <a:pPr/>
              <a:t>‹#›</a:t>
            </a:fld>
            <a:endParaRPr lang="en-US"/>
          </a:p>
        </p:txBody>
      </p:sp>
    </p:spTree>
    <p:extLst>
      <p:ext uri="{BB962C8B-B14F-4D97-AF65-F5344CB8AC3E}">
        <p14:creationId xmlns:p14="http://schemas.microsoft.com/office/powerpoint/2010/main" xmlns="" val="225447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5A1DD-0208-41D3-8CBE-3D62D0F1D1C4}" type="slidenum">
              <a:rPr lang="en-US" smtClean="0"/>
              <a:pPr/>
              <a:t>7</a:t>
            </a:fld>
            <a:endParaRPr lang="en-US"/>
          </a:p>
        </p:txBody>
      </p:sp>
    </p:spTree>
    <p:extLst>
      <p:ext uri="{BB962C8B-B14F-4D97-AF65-F5344CB8AC3E}">
        <p14:creationId xmlns:p14="http://schemas.microsoft.com/office/powerpoint/2010/main" xmlns="" val="248313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comprehensive review, </a:t>
            </a:r>
            <a:r>
              <a:rPr lang="en-US" dirty="0" err="1" smtClean="0"/>
              <a:t>Sneath</a:t>
            </a:r>
            <a:r>
              <a:rPr lang="en-US" dirty="0" smtClean="0"/>
              <a:t> and McIntosh reported: </a:t>
            </a:r>
            <a:endParaRPr lang="en-US" dirty="0"/>
          </a:p>
        </p:txBody>
      </p:sp>
      <p:sp>
        <p:nvSpPr>
          <p:cNvPr id="4" name="Slide Number Placeholder 3"/>
          <p:cNvSpPr>
            <a:spLocks noGrp="1"/>
          </p:cNvSpPr>
          <p:nvPr>
            <p:ph type="sldNum" sz="quarter" idx="10"/>
          </p:nvPr>
        </p:nvSpPr>
        <p:spPr/>
        <p:txBody>
          <a:bodyPr/>
          <a:lstStyle/>
          <a:p>
            <a:fld id="{96F5A1DD-0208-41D3-8CBE-3D62D0F1D1C4}" type="slidenum">
              <a:rPr lang="en-US" smtClean="0"/>
              <a:pPr/>
              <a:t>25</a:t>
            </a:fld>
            <a:endParaRPr lang="en-US"/>
          </a:p>
        </p:txBody>
      </p:sp>
    </p:spTree>
    <p:extLst>
      <p:ext uri="{BB962C8B-B14F-4D97-AF65-F5344CB8AC3E}">
        <p14:creationId xmlns:p14="http://schemas.microsoft.com/office/powerpoint/2010/main" xmlns="" val="84633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F76B32-6C82-464D-880D-EAFEB4E2F46F}"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26473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76B32-6C82-464D-880D-EAFEB4E2F46F}"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388137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76B32-6C82-464D-880D-EAFEB4E2F46F}"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49329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76B32-6C82-464D-880D-EAFEB4E2F46F}"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171655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76B32-6C82-464D-880D-EAFEB4E2F46F}"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216584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76B32-6C82-464D-880D-EAFEB4E2F46F}"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16351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F76B32-6C82-464D-880D-EAFEB4E2F46F}" type="datetimeFigureOut">
              <a:rPr lang="en-US" smtClean="0"/>
              <a:pPr/>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13121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F76B32-6C82-464D-880D-EAFEB4E2F46F}" type="datetimeFigureOut">
              <a:rPr lang="en-US" smtClean="0"/>
              <a:pPr/>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394620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76B32-6C82-464D-880D-EAFEB4E2F46F}" type="datetimeFigureOut">
              <a:rPr lang="en-US" smtClean="0"/>
              <a:pPr/>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257936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76B32-6C82-464D-880D-EAFEB4E2F46F}"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193831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76B32-6C82-464D-880D-EAFEB4E2F46F}"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303043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76B32-6C82-464D-880D-EAFEB4E2F46F}" type="datetimeFigureOut">
              <a:rPr lang="en-US" smtClean="0"/>
              <a:pPr/>
              <a:t>4/7/2016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47E9F-244F-493B-8CCF-1E86FA752E53}" type="slidenum">
              <a:rPr lang="en-US" smtClean="0"/>
              <a:pPr/>
              <a:t>‹#›</a:t>
            </a:fld>
            <a:endParaRPr lang="en-US"/>
          </a:p>
        </p:txBody>
      </p:sp>
    </p:spTree>
    <p:extLst>
      <p:ext uri="{BB962C8B-B14F-4D97-AF65-F5344CB8AC3E}">
        <p14:creationId xmlns:p14="http://schemas.microsoft.com/office/powerpoint/2010/main" xmlns="" val="259691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www.chicostateorganicdairy.com/research.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hyperlink" Target="http://www.chicostateorganicdairy.com/research.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www.chicostateorganicdairy.com/research.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Kathy.Soder@ars.usda.gov"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a:t>
            </a:r>
            <a:r>
              <a:rPr lang="en-US" dirty="0" smtClean="0"/>
              <a:t>valuating Sprouted Grains </a:t>
            </a:r>
            <a:r>
              <a:rPr lang="en-US" dirty="0"/>
              <a:t>on </a:t>
            </a:r>
            <a:r>
              <a:rPr lang="en-US" dirty="0" smtClean="0"/>
              <a:t>Grazing Dairy Farms</a:t>
            </a:r>
            <a:endParaRPr lang="en-US" dirty="0"/>
          </a:p>
        </p:txBody>
      </p:sp>
      <p:sp>
        <p:nvSpPr>
          <p:cNvPr id="3" name="Subtitle 2"/>
          <p:cNvSpPr>
            <a:spLocks noGrp="1"/>
          </p:cNvSpPr>
          <p:nvPr>
            <p:ph type="subTitle" idx="1"/>
          </p:nvPr>
        </p:nvSpPr>
        <p:spPr/>
        <p:txBody>
          <a:bodyPr>
            <a:normAutofit fontScale="62500" lnSpcReduction="20000"/>
          </a:bodyPr>
          <a:lstStyle/>
          <a:p>
            <a:r>
              <a:rPr lang="en-US" sz="4600" dirty="0" smtClean="0"/>
              <a:t>Dr. Kathy Soder</a:t>
            </a:r>
          </a:p>
          <a:p>
            <a:r>
              <a:rPr lang="en-US" dirty="0" smtClean="0"/>
              <a:t>Animal Scientist</a:t>
            </a:r>
          </a:p>
          <a:p>
            <a:r>
              <a:rPr lang="en-US" dirty="0" smtClean="0"/>
              <a:t>USDA-Agricultural Research Service</a:t>
            </a:r>
          </a:p>
          <a:p>
            <a:r>
              <a:rPr lang="en-US" dirty="0" smtClean="0"/>
              <a:t>Pasture Systems &amp; Watershed Management Research Unit</a:t>
            </a:r>
          </a:p>
          <a:p>
            <a:r>
              <a:rPr lang="en-US" dirty="0" smtClean="0"/>
              <a:t>University Park, PA</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5623" y="5155537"/>
            <a:ext cx="2121348" cy="14455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18703" y="4638907"/>
            <a:ext cx="2177988" cy="2177988"/>
          </a:xfrm>
          <a:prstGeom prst="rect">
            <a:avLst/>
          </a:prstGeom>
        </p:spPr>
      </p:pic>
    </p:spTree>
    <p:extLst>
      <p:ext uri="{BB962C8B-B14F-4D97-AF65-F5344CB8AC3E}">
        <p14:creationId xmlns:p14="http://schemas.microsoft.com/office/powerpoint/2010/main" xmlns="" val="2680352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Chemical Changes</a:t>
            </a:r>
            <a:endParaRPr lang="en-US" dirty="0"/>
          </a:p>
        </p:txBody>
      </p:sp>
      <p:sp>
        <p:nvSpPr>
          <p:cNvPr id="3" name="Content Placeholder 2"/>
          <p:cNvSpPr>
            <a:spLocks noGrp="1"/>
          </p:cNvSpPr>
          <p:nvPr>
            <p:ph idx="1"/>
          </p:nvPr>
        </p:nvSpPr>
        <p:spPr>
          <a:xfrm>
            <a:off x="981891" y="2452642"/>
            <a:ext cx="10515600" cy="2315301"/>
          </a:xfrm>
        </p:spPr>
        <p:txBody>
          <a:bodyPr/>
          <a:lstStyle/>
          <a:p>
            <a:pPr>
              <a:buNone/>
            </a:pPr>
            <a:r>
              <a:rPr lang="en-US" b="1" spc="-5" dirty="0" smtClean="0">
                <a:solidFill>
                  <a:schemeClr val="accent4">
                    <a:lumMod val="75000"/>
                  </a:schemeClr>
                </a:solidFill>
                <a:latin typeface="Arial"/>
                <a:cs typeface="Arial"/>
              </a:rPr>
              <a:t>“Th</a:t>
            </a:r>
            <a:r>
              <a:rPr lang="en-US" b="1" dirty="0" smtClean="0">
                <a:solidFill>
                  <a:schemeClr val="accent4">
                    <a:lumMod val="75000"/>
                  </a:schemeClr>
                </a:solidFill>
                <a:latin typeface="Arial"/>
                <a:cs typeface="Arial"/>
              </a:rPr>
              <a:t>e </a:t>
            </a:r>
            <a:r>
              <a:rPr lang="en-US" b="1" spc="-5" dirty="0" smtClean="0">
                <a:solidFill>
                  <a:schemeClr val="accent4">
                    <a:lumMod val="75000"/>
                  </a:schemeClr>
                </a:solidFill>
                <a:latin typeface="Arial"/>
                <a:cs typeface="Arial"/>
              </a:rPr>
              <a:t>desirabl</a:t>
            </a:r>
            <a:r>
              <a:rPr lang="en-US" b="1" dirty="0" smtClean="0">
                <a:solidFill>
                  <a:schemeClr val="accent4">
                    <a:lumMod val="75000"/>
                  </a:schemeClr>
                </a:solidFill>
                <a:latin typeface="Arial"/>
                <a:cs typeface="Arial"/>
              </a:rPr>
              <a:t>e </a:t>
            </a:r>
            <a:r>
              <a:rPr lang="en-US" b="1" spc="-5" dirty="0" smtClean="0">
                <a:solidFill>
                  <a:schemeClr val="accent4">
                    <a:lumMod val="75000"/>
                  </a:schemeClr>
                </a:solidFill>
                <a:latin typeface="Arial"/>
                <a:cs typeface="Arial"/>
              </a:rPr>
              <a:t>nutrit</a:t>
            </a:r>
            <a:r>
              <a:rPr lang="en-US" b="1" dirty="0" smtClean="0">
                <a:solidFill>
                  <a:schemeClr val="accent4">
                    <a:lumMod val="75000"/>
                  </a:schemeClr>
                </a:solidFill>
                <a:latin typeface="Arial"/>
                <a:cs typeface="Arial"/>
              </a:rPr>
              <a:t>i</a:t>
            </a:r>
            <a:r>
              <a:rPr lang="en-US" b="1" spc="-5" dirty="0" smtClean="0">
                <a:solidFill>
                  <a:schemeClr val="accent4">
                    <a:lumMod val="75000"/>
                  </a:schemeClr>
                </a:solidFill>
                <a:latin typeface="Arial"/>
                <a:cs typeface="Arial"/>
              </a:rPr>
              <a:t>ona</a:t>
            </a:r>
            <a:r>
              <a:rPr lang="en-US" b="1" dirty="0" smtClean="0">
                <a:solidFill>
                  <a:schemeClr val="accent4">
                    <a:lumMod val="75000"/>
                  </a:schemeClr>
                </a:solidFill>
                <a:latin typeface="Arial"/>
                <a:cs typeface="Arial"/>
              </a:rPr>
              <a:t>l</a:t>
            </a:r>
            <a:r>
              <a:rPr lang="en-US" b="1" spc="-5" dirty="0" smtClean="0">
                <a:solidFill>
                  <a:schemeClr val="accent4">
                    <a:lumMod val="75000"/>
                  </a:schemeClr>
                </a:solidFill>
                <a:latin typeface="Arial"/>
                <a:cs typeface="Arial"/>
              </a:rPr>
              <a:t> change</a:t>
            </a:r>
            <a:r>
              <a:rPr lang="en-US" b="1" dirty="0" smtClean="0">
                <a:solidFill>
                  <a:schemeClr val="accent4">
                    <a:lumMod val="75000"/>
                  </a:schemeClr>
                </a:solidFill>
                <a:latin typeface="Arial"/>
                <a:cs typeface="Arial"/>
              </a:rPr>
              <a:t>s</a:t>
            </a:r>
            <a:r>
              <a:rPr lang="en-US" b="1" spc="-5" dirty="0" smtClean="0">
                <a:solidFill>
                  <a:schemeClr val="accent4">
                    <a:lumMod val="75000"/>
                  </a:schemeClr>
                </a:solidFill>
                <a:latin typeface="Arial"/>
                <a:cs typeface="Arial"/>
              </a:rPr>
              <a:t> that occu</a:t>
            </a:r>
            <a:r>
              <a:rPr lang="en-US" b="1" dirty="0" smtClean="0">
                <a:solidFill>
                  <a:schemeClr val="accent4">
                    <a:lumMod val="75000"/>
                  </a:schemeClr>
                </a:solidFill>
                <a:latin typeface="Arial"/>
                <a:cs typeface="Arial"/>
              </a:rPr>
              <a:t>r</a:t>
            </a:r>
            <a:r>
              <a:rPr lang="en-US" b="1" spc="-5" dirty="0" smtClean="0">
                <a:solidFill>
                  <a:schemeClr val="accent4">
                    <a:lumMod val="75000"/>
                  </a:schemeClr>
                </a:solidFill>
                <a:latin typeface="Arial"/>
                <a:cs typeface="Arial"/>
              </a:rPr>
              <a:t> durin</a:t>
            </a:r>
            <a:r>
              <a:rPr lang="en-US" b="1" dirty="0" smtClean="0">
                <a:solidFill>
                  <a:schemeClr val="accent4">
                    <a:lumMod val="75000"/>
                  </a:schemeClr>
                </a:solidFill>
                <a:latin typeface="Arial"/>
                <a:cs typeface="Arial"/>
              </a:rPr>
              <a:t>g </a:t>
            </a:r>
            <a:r>
              <a:rPr lang="en-US" b="1" spc="-5" dirty="0" smtClean="0">
                <a:solidFill>
                  <a:schemeClr val="accent4">
                    <a:lumMod val="75000"/>
                  </a:schemeClr>
                </a:solidFill>
                <a:latin typeface="Arial"/>
                <a:cs typeface="Arial"/>
              </a:rPr>
              <a:t>sproutin</a:t>
            </a:r>
            <a:r>
              <a:rPr lang="en-US" b="1" dirty="0" smtClean="0">
                <a:solidFill>
                  <a:schemeClr val="accent4">
                    <a:lumMod val="75000"/>
                  </a:schemeClr>
                </a:solidFill>
                <a:latin typeface="Arial"/>
                <a:cs typeface="Arial"/>
              </a:rPr>
              <a:t>g </a:t>
            </a:r>
            <a:r>
              <a:rPr lang="en-US" b="1" spc="-5" dirty="0" smtClean="0">
                <a:solidFill>
                  <a:schemeClr val="accent4">
                    <a:lumMod val="75000"/>
                  </a:schemeClr>
                </a:solidFill>
                <a:latin typeface="Arial"/>
                <a:cs typeface="Arial"/>
              </a:rPr>
              <a:t>ar</a:t>
            </a:r>
            <a:r>
              <a:rPr lang="en-US" b="1" dirty="0" smtClean="0">
                <a:solidFill>
                  <a:schemeClr val="accent4">
                    <a:lumMod val="75000"/>
                  </a:schemeClr>
                </a:solidFill>
                <a:latin typeface="Arial"/>
                <a:cs typeface="Arial"/>
              </a:rPr>
              <a:t>e </a:t>
            </a:r>
            <a:r>
              <a:rPr lang="en-US" b="1" spc="-5" dirty="0" smtClean="0">
                <a:solidFill>
                  <a:schemeClr val="accent4">
                    <a:lumMod val="75000"/>
                  </a:schemeClr>
                </a:solidFill>
                <a:latin typeface="Arial"/>
                <a:cs typeface="Arial"/>
              </a:rPr>
              <a:t>mainl</a:t>
            </a:r>
            <a:r>
              <a:rPr lang="en-US" b="1" dirty="0" smtClean="0">
                <a:solidFill>
                  <a:schemeClr val="accent4">
                    <a:lumMod val="75000"/>
                  </a:schemeClr>
                </a:solidFill>
                <a:latin typeface="Arial"/>
                <a:cs typeface="Arial"/>
              </a:rPr>
              <a:t>y </a:t>
            </a:r>
            <a:r>
              <a:rPr lang="en-US" b="1" spc="-5" dirty="0" smtClean="0">
                <a:solidFill>
                  <a:schemeClr val="accent4">
                    <a:lumMod val="75000"/>
                  </a:schemeClr>
                </a:solidFill>
                <a:latin typeface="Arial"/>
                <a:cs typeface="Arial"/>
              </a:rPr>
              <a:t>du</a:t>
            </a:r>
            <a:r>
              <a:rPr lang="en-US" b="1" dirty="0" smtClean="0">
                <a:solidFill>
                  <a:schemeClr val="accent4">
                    <a:lumMod val="75000"/>
                  </a:schemeClr>
                </a:solidFill>
                <a:latin typeface="Arial"/>
                <a:cs typeface="Arial"/>
              </a:rPr>
              <a:t>e </a:t>
            </a:r>
            <a:r>
              <a:rPr lang="en-US" b="1" spc="-5" dirty="0" smtClean="0">
                <a:solidFill>
                  <a:schemeClr val="accent4">
                    <a:lumMod val="75000"/>
                  </a:schemeClr>
                </a:solidFill>
                <a:latin typeface="Arial"/>
                <a:cs typeface="Arial"/>
              </a:rPr>
              <a:t>t</a:t>
            </a:r>
            <a:r>
              <a:rPr lang="en-US" b="1" dirty="0" smtClean="0">
                <a:solidFill>
                  <a:schemeClr val="accent4">
                    <a:lumMod val="75000"/>
                  </a:schemeClr>
                </a:solidFill>
                <a:latin typeface="Arial"/>
                <a:cs typeface="Arial"/>
              </a:rPr>
              <a:t>o</a:t>
            </a:r>
            <a:r>
              <a:rPr lang="en-US" b="1" spc="-5" dirty="0" smtClean="0">
                <a:solidFill>
                  <a:schemeClr val="accent4">
                    <a:lumMod val="75000"/>
                  </a:schemeClr>
                </a:solidFill>
                <a:latin typeface="Arial"/>
                <a:cs typeface="Arial"/>
              </a:rPr>
              <a:t> the breakdow</a:t>
            </a:r>
            <a:r>
              <a:rPr lang="en-US" b="1" dirty="0" smtClean="0">
                <a:solidFill>
                  <a:schemeClr val="accent4">
                    <a:lumMod val="75000"/>
                  </a:schemeClr>
                </a:solidFill>
                <a:latin typeface="Arial"/>
                <a:cs typeface="Arial"/>
              </a:rPr>
              <a:t>n</a:t>
            </a:r>
            <a:r>
              <a:rPr lang="en-US" b="1" spc="5" dirty="0" smtClean="0">
                <a:solidFill>
                  <a:schemeClr val="accent4">
                    <a:lumMod val="75000"/>
                  </a:schemeClr>
                </a:solidFill>
                <a:latin typeface="Arial"/>
                <a:cs typeface="Arial"/>
              </a:rPr>
              <a:t> </a:t>
            </a:r>
            <a:r>
              <a:rPr lang="en-US" b="1" spc="-5" dirty="0" smtClean="0">
                <a:solidFill>
                  <a:schemeClr val="accent4">
                    <a:lumMod val="75000"/>
                  </a:schemeClr>
                </a:solidFill>
                <a:latin typeface="Arial"/>
                <a:cs typeface="Arial"/>
              </a:rPr>
              <a:t>o</a:t>
            </a:r>
            <a:r>
              <a:rPr lang="en-US" b="1" dirty="0" smtClean="0">
                <a:solidFill>
                  <a:schemeClr val="accent4">
                    <a:lumMod val="75000"/>
                  </a:schemeClr>
                </a:solidFill>
                <a:latin typeface="Arial"/>
                <a:cs typeface="Arial"/>
              </a:rPr>
              <a:t>f</a:t>
            </a:r>
            <a:r>
              <a:rPr lang="en-US" b="1" spc="-5" dirty="0" smtClean="0">
                <a:solidFill>
                  <a:schemeClr val="accent4">
                    <a:lumMod val="75000"/>
                  </a:schemeClr>
                </a:solidFill>
                <a:latin typeface="Arial"/>
                <a:cs typeface="Arial"/>
              </a:rPr>
              <a:t> comple</a:t>
            </a:r>
            <a:r>
              <a:rPr lang="en-US" b="1" dirty="0" smtClean="0">
                <a:solidFill>
                  <a:schemeClr val="accent4">
                    <a:lumMod val="75000"/>
                  </a:schemeClr>
                </a:solidFill>
                <a:latin typeface="Arial"/>
                <a:cs typeface="Arial"/>
              </a:rPr>
              <a:t>x </a:t>
            </a:r>
            <a:r>
              <a:rPr lang="en-US" b="1" spc="-5" dirty="0" smtClean="0">
                <a:solidFill>
                  <a:schemeClr val="accent4">
                    <a:lumMod val="75000"/>
                  </a:schemeClr>
                </a:solidFill>
                <a:latin typeface="Arial"/>
                <a:cs typeface="Arial"/>
              </a:rPr>
              <a:t>compound</a:t>
            </a:r>
            <a:r>
              <a:rPr lang="en-US" b="1" dirty="0" smtClean="0">
                <a:solidFill>
                  <a:schemeClr val="accent4">
                    <a:lumMod val="75000"/>
                  </a:schemeClr>
                </a:solidFill>
                <a:latin typeface="Arial"/>
                <a:cs typeface="Arial"/>
              </a:rPr>
              <a:t>s</a:t>
            </a:r>
            <a:r>
              <a:rPr lang="en-US" b="1" spc="-5" dirty="0" smtClean="0">
                <a:solidFill>
                  <a:schemeClr val="accent4">
                    <a:lumMod val="75000"/>
                  </a:schemeClr>
                </a:solidFill>
                <a:latin typeface="Arial"/>
                <a:cs typeface="Arial"/>
              </a:rPr>
              <a:t> into </a:t>
            </a:r>
            <a:r>
              <a:rPr lang="en-US" b="1" dirty="0" smtClean="0">
                <a:solidFill>
                  <a:schemeClr val="accent4">
                    <a:lumMod val="75000"/>
                  </a:schemeClr>
                </a:solidFill>
                <a:latin typeface="Arial"/>
                <a:cs typeface="Arial"/>
              </a:rPr>
              <a:t>more simple</a:t>
            </a:r>
            <a:r>
              <a:rPr lang="en-US" b="1" spc="-5" dirty="0" smtClean="0">
                <a:solidFill>
                  <a:schemeClr val="accent4">
                    <a:lumMod val="75000"/>
                  </a:schemeClr>
                </a:solidFill>
                <a:latin typeface="Arial"/>
                <a:cs typeface="Arial"/>
              </a:rPr>
              <a:t> </a:t>
            </a:r>
            <a:r>
              <a:rPr lang="en-US" b="1" dirty="0" smtClean="0">
                <a:solidFill>
                  <a:schemeClr val="accent4">
                    <a:lumMod val="75000"/>
                  </a:schemeClr>
                </a:solidFill>
                <a:latin typeface="Arial"/>
                <a:cs typeface="Arial"/>
              </a:rPr>
              <a:t>form,</a:t>
            </a:r>
            <a:r>
              <a:rPr lang="en-US" b="1" spc="-10" dirty="0" smtClean="0">
                <a:solidFill>
                  <a:schemeClr val="accent4">
                    <a:lumMod val="75000"/>
                  </a:schemeClr>
                </a:solidFill>
                <a:latin typeface="Arial"/>
                <a:cs typeface="Arial"/>
              </a:rPr>
              <a:t> </a:t>
            </a:r>
            <a:r>
              <a:rPr lang="en-US" b="1" dirty="0" smtClean="0">
                <a:solidFill>
                  <a:schemeClr val="accent4">
                    <a:lumMod val="75000"/>
                  </a:schemeClr>
                </a:solidFill>
                <a:latin typeface="Arial"/>
                <a:cs typeface="Arial"/>
              </a:rPr>
              <a:t>transformation</a:t>
            </a:r>
            <a:r>
              <a:rPr lang="en-US" b="1" spc="-5" dirty="0" smtClean="0">
                <a:solidFill>
                  <a:schemeClr val="accent4">
                    <a:lumMod val="75000"/>
                  </a:schemeClr>
                </a:solidFill>
                <a:latin typeface="Arial"/>
                <a:cs typeface="Arial"/>
              </a:rPr>
              <a:t> </a:t>
            </a:r>
            <a:r>
              <a:rPr lang="en-US" b="1" dirty="0" smtClean="0">
                <a:solidFill>
                  <a:schemeClr val="accent4">
                    <a:lumMod val="75000"/>
                  </a:schemeClr>
                </a:solidFill>
                <a:latin typeface="Arial"/>
                <a:cs typeface="Arial"/>
              </a:rPr>
              <a:t>into essential</a:t>
            </a:r>
            <a:r>
              <a:rPr lang="en-US" b="1" spc="-5" dirty="0" smtClean="0">
                <a:solidFill>
                  <a:schemeClr val="accent4">
                    <a:lumMod val="75000"/>
                  </a:schemeClr>
                </a:solidFill>
                <a:latin typeface="Arial"/>
                <a:cs typeface="Arial"/>
              </a:rPr>
              <a:t> </a:t>
            </a:r>
            <a:r>
              <a:rPr lang="en-US" b="1" dirty="0" smtClean="0">
                <a:solidFill>
                  <a:schemeClr val="accent4">
                    <a:lumMod val="75000"/>
                  </a:schemeClr>
                </a:solidFill>
                <a:latin typeface="Arial"/>
                <a:cs typeface="Arial"/>
              </a:rPr>
              <a:t>constituent</a:t>
            </a:r>
            <a:r>
              <a:rPr lang="en-US" b="1" spc="-5" dirty="0" smtClean="0">
                <a:solidFill>
                  <a:schemeClr val="accent4">
                    <a:lumMod val="75000"/>
                  </a:schemeClr>
                </a:solidFill>
                <a:latin typeface="Arial"/>
                <a:cs typeface="Arial"/>
              </a:rPr>
              <a:t>s</a:t>
            </a:r>
            <a:r>
              <a:rPr lang="en-US" b="1" dirty="0" smtClean="0">
                <a:solidFill>
                  <a:schemeClr val="accent4">
                    <a:lumMod val="75000"/>
                  </a:schemeClr>
                </a:solidFill>
                <a:latin typeface="Arial"/>
                <a:cs typeface="Arial"/>
              </a:rPr>
              <a:t>,</a:t>
            </a:r>
            <a:r>
              <a:rPr lang="en-US" b="1" spc="-20" dirty="0" smtClean="0">
                <a:solidFill>
                  <a:schemeClr val="accent4">
                    <a:lumMod val="75000"/>
                  </a:schemeClr>
                </a:solidFill>
                <a:latin typeface="Arial"/>
                <a:cs typeface="Arial"/>
              </a:rPr>
              <a:t> </a:t>
            </a:r>
            <a:r>
              <a:rPr lang="en-US" b="1" spc="-5" dirty="0" smtClean="0">
                <a:solidFill>
                  <a:schemeClr val="accent4">
                    <a:lumMod val="75000"/>
                  </a:schemeClr>
                </a:solidFill>
                <a:latin typeface="Arial"/>
                <a:cs typeface="Arial"/>
              </a:rPr>
              <a:t>an</a:t>
            </a:r>
            <a:r>
              <a:rPr lang="en-US" b="1" dirty="0" smtClean="0">
                <a:solidFill>
                  <a:schemeClr val="accent4">
                    <a:lumMod val="75000"/>
                  </a:schemeClr>
                </a:solidFill>
                <a:latin typeface="Arial"/>
                <a:cs typeface="Arial"/>
              </a:rPr>
              <a:t>d </a:t>
            </a:r>
            <a:r>
              <a:rPr lang="en-US" b="1" spc="-5" dirty="0" smtClean="0">
                <a:solidFill>
                  <a:schemeClr val="accent4">
                    <a:lumMod val="75000"/>
                  </a:schemeClr>
                </a:solidFill>
                <a:latin typeface="Arial"/>
                <a:cs typeface="Arial"/>
              </a:rPr>
              <a:t>breakdow</a:t>
            </a:r>
            <a:r>
              <a:rPr lang="en-US" b="1" dirty="0" smtClean="0">
                <a:solidFill>
                  <a:schemeClr val="accent4">
                    <a:lumMod val="75000"/>
                  </a:schemeClr>
                </a:solidFill>
                <a:latin typeface="Arial"/>
                <a:cs typeface="Arial"/>
              </a:rPr>
              <a:t>n </a:t>
            </a:r>
            <a:r>
              <a:rPr lang="en-US" b="1" spc="-5" dirty="0" smtClean="0">
                <a:solidFill>
                  <a:schemeClr val="accent4">
                    <a:lumMod val="75000"/>
                  </a:schemeClr>
                </a:solidFill>
                <a:latin typeface="Arial"/>
                <a:cs typeface="Arial"/>
              </a:rPr>
              <a:t>of nutritionall</a:t>
            </a:r>
            <a:r>
              <a:rPr lang="en-US" b="1" dirty="0" smtClean="0">
                <a:solidFill>
                  <a:schemeClr val="accent4">
                    <a:lumMod val="75000"/>
                  </a:schemeClr>
                </a:solidFill>
                <a:latin typeface="Arial"/>
                <a:cs typeface="Arial"/>
              </a:rPr>
              <a:t>y </a:t>
            </a:r>
            <a:r>
              <a:rPr lang="en-US" b="1" spc="-5" dirty="0" smtClean="0">
                <a:solidFill>
                  <a:schemeClr val="accent4">
                    <a:lumMod val="75000"/>
                  </a:schemeClr>
                </a:solidFill>
                <a:latin typeface="Arial"/>
                <a:cs typeface="Arial"/>
              </a:rPr>
              <a:t>undesir</a:t>
            </a:r>
            <a:r>
              <a:rPr lang="en-US" b="1" dirty="0" smtClean="0">
                <a:solidFill>
                  <a:schemeClr val="accent4">
                    <a:lumMod val="75000"/>
                  </a:schemeClr>
                </a:solidFill>
                <a:latin typeface="Arial"/>
                <a:cs typeface="Arial"/>
              </a:rPr>
              <a:t>able constituents” </a:t>
            </a:r>
            <a:r>
              <a:rPr lang="en-US" sz="1600" dirty="0" err="1" smtClean="0">
                <a:latin typeface="Arial"/>
                <a:cs typeface="Arial"/>
              </a:rPr>
              <a:t>Chavan</a:t>
            </a:r>
            <a:r>
              <a:rPr lang="en-US" sz="1600" dirty="0" smtClean="0">
                <a:latin typeface="Arial"/>
                <a:cs typeface="Arial"/>
              </a:rPr>
              <a:t> and </a:t>
            </a:r>
            <a:r>
              <a:rPr lang="en-US" sz="1600" dirty="0" err="1" smtClean="0">
                <a:latin typeface="Arial"/>
                <a:cs typeface="Arial"/>
              </a:rPr>
              <a:t>Kadam</a:t>
            </a:r>
            <a:r>
              <a:rPr lang="en-US" sz="1600" dirty="0" smtClean="0">
                <a:latin typeface="Arial"/>
                <a:cs typeface="Arial"/>
              </a:rPr>
              <a:t> (1989)</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Chemical Changes</a:t>
            </a:r>
            <a:endParaRPr lang="en-US" dirty="0"/>
          </a:p>
        </p:txBody>
      </p:sp>
      <p:sp>
        <p:nvSpPr>
          <p:cNvPr id="3" name="Content Placeholder 2"/>
          <p:cNvSpPr>
            <a:spLocks noGrp="1"/>
          </p:cNvSpPr>
          <p:nvPr>
            <p:ph idx="1"/>
          </p:nvPr>
        </p:nvSpPr>
        <p:spPr>
          <a:xfrm>
            <a:off x="838200" y="1822329"/>
            <a:ext cx="10515600" cy="4436428"/>
          </a:xfrm>
        </p:spPr>
        <p:txBody>
          <a:bodyPr>
            <a:normAutofit/>
          </a:bodyPr>
          <a:lstStyle/>
          <a:p>
            <a:pPr>
              <a:buFont typeface="Arial" charset="0"/>
              <a:buChar char="•"/>
            </a:pPr>
            <a:r>
              <a:rPr lang="en-US" sz="2400" spc="-5" dirty="0" smtClean="0">
                <a:latin typeface="Arial"/>
                <a:cs typeface="Arial"/>
              </a:rPr>
              <a:t>Increases in Vitamins (A, E, Beta-carotene)</a:t>
            </a:r>
          </a:p>
          <a:p>
            <a:pPr marL="685800" lvl="2">
              <a:spcBef>
                <a:spcPts val="1000"/>
              </a:spcBef>
              <a:buFont typeface="Arial" charset="0"/>
              <a:buChar char="•"/>
            </a:pPr>
            <a:r>
              <a:rPr lang="en-US" sz="1600" spc="-5" dirty="0">
                <a:latin typeface="Arial"/>
                <a:cs typeface="Arial"/>
              </a:rPr>
              <a:t>Even though they may increase, are increases biologically significant? </a:t>
            </a:r>
            <a:r>
              <a:rPr lang="en-US" sz="800" spc="-5" dirty="0">
                <a:latin typeface="Arial"/>
                <a:cs typeface="Arial"/>
              </a:rPr>
              <a:t>(</a:t>
            </a:r>
            <a:r>
              <a:rPr lang="en-US" sz="800" spc="-5" dirty="0" err="1">
                <a:latin typeface="Arial"/>
                <a:cs typeface="Arial"/>
              </a:rPr>
              <a:t>Cuddeford</a:t>
            </a:r>
            <a:r>
              <a:rPr lang="en-US" sz="800" spc="-5" dirty="0">
                <a:latin typeface="Arial"/>
                <a:cs typeface="Arial"/>
              </a:rPr>
              <a:t>, 1989; AIG, 2011).</a:t>
            </a:r>
          </a:p>
          <a:p>
            <a:pPr>
              <a:buFont typeface="Arial" charset="0"/>
              <a:buChar char="•"/>
            </a:pPr>
            <a:endParaRPr lang="en-US" sz="2600" spc="-5" dirty="0" smtClean="0">
              <a:latin typeface="Arial"/>
              <a:cs typeface="Arial"/>
            </a:endParaRPr>
          </a:p>
          <a:p>
            <a:pPr>
              <a:buFont typeface="Arial" charset="0"/>
              <a:buChar char="•"/>
            </a:pPr>
            <a:endParaRPr lang="en-US" sz="2600" spc="-5" dirty="0" smtClean="0">
              <a:latin typeface="Arial"/>
              <a:cs typeface="Arial"/>
            </a:endParaRPr>
          </a:p>
          <a:p>
            <a:pPr>
              <a:buFont typeface="Arial" charset="0"/>
              <a:buChar char="•"/>
            </a:pPr>
            <a:endParaRPr lang="en-US" sz="2600" spc="-5" dirty="0">
              <a:latin typeface="Arial"/>
              <a:cs typeface="Arial"/>
            </a:endParaRPr>
          </a:p>
          <a:p>
            <a:pPr>
              <a:buFont typeface="Arial" charset="0"/>
              <a:buChar char="•"/>
            </a:pPr>
            <a:endParaRPr lang="en-US" sz="2600" spc="-5" dirty="0" smtClean="0">
              <a:latin typeface="Arial"/>
              <a:cs typeface="Arial"/>
            </a:endParaRPr>
          </a:p>
          <a:p>
            <a:pPr>
              <a:buFont typeface="Arial" charset="0"/>
              <a:buChar char="•"/>
            </a:pPr>
            <a:endParaRPr lang="en-US" sz="2600" spc="-5" dirty="0">
              <a:latin typeface="Arial"/>
              <a:cs typeface="Arial"/>
            </a:endParaRPr>
          </a:p>
        </p:txBody>
      </p:sp>
      <p:graphicFrame>
        <p:nvGraphicFramePr>
          <p:cNvPr id="6" name="Content Placeholder 3"/>
          <p:cNvGraphicFramePr>
            <a:graphicFrameLocks/>
          </p:cNvGraphicFramePr>
          <p:nvPr>
            <p:extLst>
              <p:ext uri="{D42A27DB-BD31-4B8C-83A1-F6EECF244321}">
                <p14:modId xmlns:p14="http://schemas.microsoft.com/office/powerpoint/2010/main" xmlns="" val="1651552509"/>
              </p:ext>
            </p:extLst>
          </p:nvPr>
        </p:nvGraphicFramePr>
        <p:xfrm>
          <a:off x="2294137" y="2876367"/>
          <a:ext cx="6654554" cy="2032000"/>
        </p:xfrm>
        <a:graphic>
          <a:graphicData uri="http://schemas.openxmlformats.org/drawingml/2006/table">
            <a:tbl>
              <a:tblPr firstRow="1" bandRow="1">
                <a:tableStyleId>{5C22544A-7EE6-4342-B048-85BDC9FD1C3A}</a:tableStyleId>
              </a:tblPr>
              <a:tblGrid>
                <a:gridCol w="2628900"/>
                <a:gridCol w="1122656"/>
                <a:gridCol w="1322773"/>
                <a:gridCol w="1580225"/>
              </a:tblGrid>
              <a:tr h="370840">
                <a:tc>
                  <a:txBody>
                    <a:bodyPr/>
                    <a:lstStyle/>
                    <a:p>
                      <a:endParaRPr lang="en-US" sz="1600" dirty="0"/>
                    </a:p>
                  </a:txBody>
                  <a:tcPr/>
                </a:tc>
                <a:tc>
                  <a:txBody>
                    <a:bodyPr/>
                    <a:lstStyle/>
                    <a:p>
                      <a:r>
                        <a:rPr lang="en-US" dirty="0" smtClean="0"/>
                        <a:t>Grain</a:t>
                      </a:r>
                    </a:p>
                    <a:p>
                      <a:r>
                        <a:rPr lang="en-US" sz="1200" dirty="0" smtClean="0"/>
                        <a:t>(mg/</a:t>
                      </a:r>
                      <a:r>
                        <a:rPr lang="en-US" sz="1200" dirty="0" err="1" smtClean="0"/>
                        <a:t>lb</a:t>
                      </a:r>
                      <a:r>
                        <a:rPr lang="en-US" sz="1200" baseline="0" dirty="0" smtClean="0"/>
                        <a:t> DM)</a:t>
                      </a:r>
                      <a:endParaRPr lang="en-US" sz="1200" dirty="0"/>
                    </a:p>
                  </a:txBody>
                  <a:tcPr/>
                </a:tc>
                <a:tc>
                  <a:txBody>
                    <a:bodyPr/>
                    <a:lstStyle/>
                    <a:p>
                      <a:r>
                        <a:rPr lang="en-US" dirty="0" smtClean="0"/>
                        <a:t>Fodder</a:t>
                      </a:r>
                    </a:p>
                    <a:p>
                      <a:r>
                        <a:rPr lang="en-US" sz="1200" dirty="0" smtClean="0"/>
                        <a:t>(mg/</a:t>
                      </a:r>
                      <a:r>
                        <a:rPr lang="en-US" sz="1200" dirty="0" err="1" smtClean="0"/>
                        <a:t>lb</a:t>
                      </a:r>
                      <a:r>
                        <a:rPr lang="en-US" sz="1200" baseline="0" dirty="0" smtClean="0"/>
                        <a:t> DM)</a:t>
                      </a:r>
                      <a:endParaRPr lang="en-US" sz="1200" dirty="0"/>
                    </a:p>
                  </a:txBody>
                  <a:tcPr/>
                </a:tc>
                <a:tc>
                  <a:txBody>
                    <a:bodyPr/>
                    <a:lstStyle/>
                    <a:p>
                      <a:r>
                        <a:rPr lang="en-US" dirty="0" smtClean="0"/>
                        <a:t>%</a:t>
                      </a:r>
                      <a:r>
                        <a:rPr lang="en-US" baseline="0" dirty="0" smtClean="0"/>
                        <a:t> Increase</a:t>
                      </a:r>
                      <a:endParaRPr lang="en-US" dirty="0"/>
                    </a:p>
                  </a:txBody>
                  <a:tcPr/>
                </a:tc>
              </a:tr>
              <a:tr h="370840">
                <a:tc>
                  <a:txBody>
                    <a:bodyPr/>
                    <a:lstStyle/>
                    <a:p>
                      <a:r>
                        <a:rPr lang="en-US" dirty="0" smtClean="0"/>
                        <a:t>Vitamin</a:t>
                      </a:r>
                      <a:r>
                        <a:rPr lang="en-US" baseline="0" dirty="0" smtClean="0"/>
                        <a:t> E</a:t>
                      </a:r>
                      <a:endParaRPr lang="en-US" dirty="0"/>
                    </a:p>
                  </a:txBody>
                  <a:tcPr/>
                </a:tc>
                <a:tc>
                  <a:txBody>
                    <a:bodyPr/>
                    <a:lstStyle/>
                    <a:p>
                      <a:r>
                        <a:rPr lang="en-US" dirty="0" smtClean="0"/>
                        <a:t>3.4</a:t>
                      </a:r>
                      <a:endParaRPr lang="en-US" dirty="0"/>
                    </a:p>
                  </a:txBody>
                  <a:tcPr/>
                </a:tc>
                <a:tc>
                  <a:txBody>
                    <a:bodyPr/>
                    <a:lstStyle/>
                    <a:p>
                      <a:r>
                        <a:rPr lang="en-US" dirty="0" smtClean="0"/>
                        <a:t>28.4</a:t>
                      </a:r>
                      <a:endParaRPr lang="en-US" dirty="0"/>
                    </a:p>
                  </a:txBody>
                  <a:tcPr/>
                </a:tc>
                <a:tc>
                  <a:txBody>
                    <a:bodyPr/>
                    <a:lstStyle/>
                    <a:p>
                      <a:r>
                        <a:rPr lang="en-US" dirty="0" smtClean="0"/>
                        <a:t>735%</a:t>
                      </a:r>
                      <a:endParaRPr lang="en-US" dirty="0"/>
                    </a:p>
                  </a:txBody>
                  <a:tcPr/>
                </a:tc>
              </a:tr>
              <a:tr h="370840">
                <a:tc>
                  <a:txBody>
                    <a:bodyPr/>
                    <a:lstStyle/>
                    <a:p>
                      <a:r>
                        <a:rPr lang="en-US" dirty="0" smtClean="0"/>
                        <a:t>Beta-Carotene</a:t>
                      </a:r>
                      <a:endParaRPr lang="en-US" dirty="0"/>
                    </a:p>
                  </a:txBody>
                  <a:tcPr/>
                </a:tc>
                <a:tc>
                  <a:txBody>
                    <a:bodyPr/>
                    <a:lstStyle/>
                    <a:p>
                      <a:r>
                        <a:rPr lang="en-US" dirty="0" smtClean="0"/>
                        <a:t>1.9</a:t>
                      </a:r>
                      <a:endParaRPr lang="en-US" dirty="0"/>
                    </a:p>
                  </a:txBody>
                  <a:tcPr/>
                </a:tc>
                <a:tc>
                  <a:txBody>
                    <a:bodyPr/>
                    <a:lstStyle/>
                    <a:p>
                      <a:r>
                        <a:rPr lang="en-US" dirty="0" smtClean="0"/>
                        <a:t>19.4</a:t>
                      </a:r>
                      <a:endParaRPr lang="en-US" dirty="0"/>
                    </a:p>
                  </a:txBody>
                  <a:tcPr/>
                </a:tc>
                <a:tc>
                  <a:txBody>
                    <a:bodyPr/>
                    <a:lstStyle/>
                    <a:p>
                      <a:r>
                        <a:rPr lang="en-US" dirty="0" smtClean="0"/>
                        <a:t>921%</a:t>
                      </a:r>
                      <a:endParaRPr lang="en-US" dirty="0"/>
                    </a:p>
                  </a:txBody>
                  <a:tcPr/>
                </a:tc>
              </a:tr>
              <a:tr h="370840">
                <a:tc>
                  <a:txBody>
                    <a:bodyPr/>
                    <a:lstStyle/>
                    <a:p>
                      <a:r>
                        <a:rPr lang="en-US" dirty="0" smtClean="0"/>
                        <a:t>Biotin</a:t>
                      </a:r>
                    </a:p>
                  </a:txBody>
                  <a:tcPr/>
                </a:tc>
                <a:tc>
                  <a:txBody>
                    <a:bodyPr/>
                    <a:lstStyle/>
                    <a:p>
                      <a:r>
                        <a:rPr lang="en-US" dirty="0" smtClean="0"/>
                        <a:t>0.08</a:t>
                      </a:r>
                      <a:endParaRPr lang="en-US" dirty="0"/>
                    </a:p>
                  </a:txBody>
                  <a:tcPr/>
                </a:tc>
                <a:tc>
                  <a:txBody>
                    <a:bodyPr/>
                    <a:lstStyle/>
                    <a:p>
                      <a:r>
                        <a:rPr lang="en-US" dirty="0" smtClean="0"/>
                        <a:t>0.52</a:t>
                      </a:r>
                      <a:endParaRPr lang="en-US" dirty="0"/>
                    </a:p>
                  </a:txBody>
                  <a:tcPr/>
                </a:tc>
                <a:tc>
                  <a:txBody>
                    <a:bodyPr/>
                    <a:lstStyle/>
                    <a:p>
                      <a:r>
                        <a:rPr lang="en-US" dirty="0" smtClean="0"/>
                        <a:t>550%</a:t>
                      </a:r>
                      <a:endParaRPr lang="en-US" dirty="0"/>
                    </a:p>
                  </a:txBody>
                  <a:tcPr/>
                </a:tc>
              </a:tr>
              <a:tr h="370840">
                <a:tc>
                  <a:txBody>
                    <a:bodyPr/>
                    <a:lstStyle/>
                    <a:p>
                      <a:r>
                        <a:rPr lang="en-US" dirty="0" smtClean="0"/>
                        <a:t>Free</a:t>
                      </a:r>
                      <a:r>
                        <a:rPr lang="en-US" baseline="0" dirty="0" smtClean="0"/>
                        <a:t> Folic Acid</a:t>
                      </a:r>
                      <a:endParaRPr lang="en-US" dirty="0"/>
                    </a:p>
                  </a:txBody>
                  <a:tcPr/>
                </a:tc>
                <a:tc>
                  <a:txBody>
                    <a:bodyPr/>
                    <a:lstStyle/>
                    <a:p>
                      <a:r>
                        <a:rPr lang="en-US" dirty="0" smtClean="0"/>
                        <a:t>0.05</a:t>
                      </a:r>
                      <a:endParaRPr lang="en-US" dirty="0"/>
                    </a:p>
                  </a:txBody>
                  <a:tcPr/>
                </a:tc>
                <a:tc>
                  <a:txBody>
                    <a:bodyPr/>
                    <a:lstStyle/>
                    <a:p>
                      <a:r>
                        <a:rPr lang="en-US" dirty="0" smtClean="0"/>
                        <a:t>0.48</a:t>
                      </a:r>
                      <a:endParaRPr lang="en-US" dirty="0"/>
                    </a:p>
                  </a:txBody>
                  <a:tcPr/>
                </a:tc>
                <a:tc>
                  <a:txBody>
                    <a:bodyPr/>
                    <a:lstStyle/>
                    <a:p>
                      <a:r>
                        <a:rPr lang="en-US" dirty="0" smtClean="0"/>
                        <a:t>875%</a:t>
                      </a:r>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Chemical Changes</a:t>
            </a:r>
            <a:endParaRPr lang="en-US" dirty="0"/>
          </a:p>
        </p:txBody>
      </p:sp>
      <p:sp>
        <p:nvSpPr>
          <p:cNvPr id="3" name="Content Placeholder 2"/>
          <p:cNvSpPr>
            <a:spLocks noGrp="1"/>
          </p:cNvSpPr>
          <p:nvPr>
            <p:ph idx="1"/>
          </p:nvPr>
        </p:nvSpPr>
        <p:spPr>
          <a:xfrm>
            <a:off x="838200" y="1822329"/>
            <a:ext cx="10515600" cy="4436428"/>
          </a:xfrm>
        </p:spPr>
        <p:txBody>
          <a:bodyPr>
            <a:normAutofit/>
          </a:bodyPr>
          <a:lstStyle/>
          <a:p>
            <a:pPr>
              <a:buFont typeface="Arial" charset="0"/>
              <a:buChar char="•"/>
            </a:pPr>
            <a:r>
              <a:rPr lang="en-US" sz="2400" spc="-5" dirty="0" smtClean="0">
                <a:latin typeface="Arial"/>
                <a:cs typeface="Arial"/>
              </a:rPr>
              <a:t>Increases in Vitamins (A, E, Beta-carotene)</a:t>
            </a:r>
          </a:p>
          <a:p>
            <a:pPr marL="685800" lvl="2">
              <a:spcBef>
                <a:spcPts val="1000"/>
              </a:spcBef>
              <a:buFont typeface="Arial" charset="0"/>
              <a:buChar char="•"/>
            </a:pPr>
            <a:r>
              <a:rPr lang="en-US" sz="1600" spc="-5" dirty="0">
                <a:latin typeface="Arial"/>
                <a:cs typeface="Arial"/>
              </a:rPr>
              <a:t>Even though they may increase, are increases biologically significant? </a:t>
            </a:r>
            <a:r>
              <a:rPr lang="en-US" sz="800" spc="-5" dirty="0">
                <a:latin typeface="Arial"/>
                <a:cs typeface="Arial"/>
              </a:rPr>
              <a:t>(</a:t>
            </a:r>
            <a:r>
              <a:rPr lang="en-US" sz="800" spc="-5" dirty="0" err="1">
                <a:latin typeface="Arial"/>
                <a:cs typeface="Arial"/>
              </a:rPr>
              <a:t>Cuddeford</a:t>
            </a:r>
            <a:r>
              <a:rPr lang="en-US" sz="800" spc="-5" dirty="0">
                <a:latin typeface="Arial"/>
                <a:cs typeface="Arial"/>
              </a:rPr>
              <a:t>, 1989; AIG, 2011).</a:t>
            </a:r>
          </a:p>
          <a:p>
            <a:pPr>
              <a:buFont typeface="Arial" charset="0"/>
              <a:buChar char="•"/>
            </a:pPr>
            <a:endParaRPr lang="en-US" sz="2600" spc="-5" dirty="0" smtClean="0">
              <a:latin typeface="Arial"/>
              <a:cs typeface="Arial"/>
            </a:endParaRPr>
          </a:p>
          <a:p>
            <a:pPr>
              <a:buFont typeface="Arial" charset="0"/>
              <a:buChar char="•"/>
            </a:pPr>
            <a:endParaRPr lang="en-US" sz="2600" spc="-5" dirty="0" smtClean="0">
              <a:latin typeface="Arial"/>
              <a:cs typeface="Arial"/>
            </a:endParaRPr>
          </a:p>
          <a:p>
            <a:pPr>
              <a:buFont typeface="Arial" charset="0"/>
              <a:buChar char="•"/>
            </a:pPr>
            <a:endParaRPr lang="en-US" sz="2600" spc="-5" dirty="0">
              <a:latin typeface="Arial"/>
              <a:cs typeface="Arial"/>
            </a:endParaRPr>
          </a:p>
          <a:p>
            <a:pPr>
              <a:buFont typeface="Arial" charset="0"/>
              <a:buChar char="•"/>
            </a:pPr>
            <a:endParaRPr lang="en-US" sz="2600" spc="-5" dirty="0" smtClean="0">
              <a:latin typeface="Arial"/>
              <a:cs typeface="Arial"/>
            </a:endParaRPr>
          </a:p>
          <a:p>
            <a:pPr>
              <a:buFont typeface="Arial" charset="0"/>
              <a:buChar char="•"/>
            </a:pPr>
            <a:endParaRPr lang="en-US" sz="2600" spc="-5" dirty="0">
              <a:latin typeface="Arial"/>
              <a:cs typeface="Arial"/>
            </a:endParaRPr>
          </a:p>
          <a:p>
            <a:pPr>
              <a:buFont typeface="Arial" charset="0"/>
              <a:buChar char="•"/>
            </a:pPr>
            <a:r>
              <a:rPr lang="en-US" sz="2400" spc="-5" dirty="0" smtClean="0">
                <a:latin typeface="Arial"/>
                <a:cs typeface="Arial"/>
              </a:rPr>
              <a:t>Dairy cow requires ~1,000 IU/d (735,294 mg) Vitamin E</a:t>
            </a:r>
          </a:p>
          <a:p>
            <a:pPr>
              <a:buFont typeface="Arial" charset="0"/>
              <a:buChar char="•"/>
            </a:pPr>
            <a:r>
              <a:rPr lang="en-US" sz="2400" spc="-5" dirty="0" smtClean="0">
                <a:latin typeface="Arial"/>
                <a:cs typeface="Arial"/>
              </a:rPr>
              <a:t>Is the cost of the fodder worth this small amount of vitamin?</a:t>
            </a:r>
          </a:p>
        </p:txBody>
      </p:sp>
      <p:graphicFrame>
        <p:nvGraphicFramePr>
          <p:cNvPr id="4" name="Content Placeholder 3"/>
          <p:cNvGraphicFramePr>
            <a:graphicFrameLocks/>
          </p:cNvGraphicFramePr>
          <p:nvPr>
            <p:extLst>
              <p:ext uri="{D42A27DB-BD31-4B8C-83A1-F6EECF244321}">
                <p14:modId xmlns:p14="http://schemas.microsoft.com/office/powerpoint/2010/main" xmlns="" val="1836228480"/>
              </p:ext>
            </p:extLst>
          </p:nvPr>
        </p:nvGraphicFramePr>
        <p:xfrm>
          <a:off x="2294137" y="2876367"/>
          <a:ext cx="6654554" cy="2032000"/>
        </p:xfrm>
        <a:graphic>
          <a:graphicData uri="http://schemas.openxmlformats.org/drawingml/2006/table">
            <a:tbl>
              <a:tblPr firstRow="1" bandRow="1">
                <a:tableStyleId>{5C22544A-7EE6-4342-B048-85BDC9FD1C3A}</a:tableStyleId>
              </a:tblPr>
              <a:tblGrid>
                <a:gridCol w="2628900"/>
                <a:gridCol w="1122656"/>
                <a:gridCol w="1322773"/>
                <a:gridCol w="1580225"/>
              </a:tblGrid>
              <a:tr h="370840">
                <a:tc>
                  <a:txBody>
                    <a:bodyPr/>
                    <a:lstStyle/>
                    <a:p>
                      <a:endParaRPr lang="en-US" sz="1600" dirty="0"/>
                    </a:p>
                  </a:txBody>
                  <a:tcPr/>
                </a:tc>
                <a:tc>
                  <a:txBody>
                    <a:bodyPr/>
                    <a:lstStyle/>
                    <a:p>
                      <a:r>
                        <a:rPr lang="en-US" dirty="0" smtClean="0"/>
                        <a:t>Grain</a:t>
                      </a:r>
                    </a:p>
                    <a:p>
                      <a:r>
                        <a:rPr lang="en-US" sz="1200" dirty="0" smtClean="0"/>
                        <a:t>(mg/</a:t>
                      </a:r>
                      <a:r>
                        <a:rPr lang="en-US" sz="1200" dirty="0" err="1" smtClean="0"/>
                        <a:t>lb</a:t>
                      </a:r>
                      <a:r>
                        <a:rPr lang="en-US" sz="1200" baseline="0" dirty="0" smtClean="0"/>
                        <a:t> DM)</a:t>
                      </a:r>
                      <a:endParaRPr lang="en-US" sz="1200" dirty="0"/>
                    </a:p>
                  </a:txBody>
                  <a:tcPr/>
                </a:tc>
                <a:tc>
                  <a:txBody>
                    <a:bodyPr/>
                    <a:lstStyle/>
                    <a:p>
                      <a:r>
                        <a:rPr lang="en-US" dirty="0" smtClean="0"/>
                        <a:t>Fodder</a:t>
                      </a:r>
                    </a:p>
                    <a:p>
                      <a:r>
                        <a:rPr lang="en-US" sz="1200" dirty="0" smtClean="0"/>
                        <a:t>(mg/</a:t>
                      </a:r>
                      <a:r>
                        <a:rPr lang="en-US" sz="1200" dirty="0" err="1" smtClean="0"/>
                        <a:t>lb</a:t>
                      </a:r>
                      <a:r>
                        <a:rPr lang="en-US" sz="1200" baseline="0" dirty="0" smtClean="0"/>
                        <a:t> DM)</a:t>
                      </a:r>
                      <a:endParaRPr lang="en-US" sz="1200" dirty="0"/>
                    </a:p>
                  </a:txBody>
                  <a:tcPr/>
                </a:tc>
                <a:tc>
                  <a:txBody>
                    <a:bodyPr/>
                    <a:lstStyle/>
                    <a:p>
                      <a:r>
                        <a:rPr lang="en-US" dirty="0" smtClean="0"/>
                        <a:t>%</a:t>
                      </a:r>
                      <a:r>
                        <a:rPr lang="en-US" baseline="0" dirty="0" smtClean="0"/>
                        <a:t> Increase</a:t>
                      </a:r>
                      <a:endParaRPr lang="en-US" dirty="0"/>
                    </a:p>
                  </a:txBody>
                  <a:tcPr/>
                </a:tc>
              </a:tr>
              <a:tr h="370840">
                <a:tc>
                  <a:txBody>
                    <a:bodyPr/>
                    <a:lstStyle/>
                    <a:p>
                      <a:r>
                        <a:rPr lang="en-US" dirty="0" smtClean="0"/>
                        <a:t>Vitamin</a:t>
                      </a:r>
                      <a:r>
                        <a:rPr lang="en-US" baseline="0" dirty="0" smtClean="0"/>
                        <a:t> E</a:t>
                      </a:r>
                      <a:endParaRPr lang="en-US" dirty="0"/>
                    </a:p>
                  </a:txBody>
                  <a:tcPr/>
                </a:tc>
                <a:tc>
                  <a:txBody>
                    <a:bodyPr/>
                    <a:lstStyle/>
                    <a:p>
                      <a:r>
                        <a:rPr lang="en-US" dirty="0" smtClean="0"/>
                        <a:t>3.4</a:t>
                      </a:r>
                      <a:endParaRPr lang="en-US" dirty="0"/>
                    </a:p>
                  </a:txBody>
                  <a:tcPr/>
                </a:tc>
                <a:tc>
                  <a:txBody>
                    <a:bodyPr/>
                    <a:lstStyle/>
                    <a:p>
                      <a:r>
                        <a:rPr lang="en-US" dirty="0" smtClean="0"/>
                        <a:t>28.4</a:t>
                      </a:r>
                      <a:endParaRPr lang="en-US" dirty="0"/>
                    </a:p>
                  </a:txBody>
                  <a:tcPr/>
                </a:tc>
                <a:tc>
                  <a:txBody>
                    <a:bodyPr/>
                    <a:lstStyle/>
                    <a:p>
                      <a:r>
                        <a:rPr lang="en-US" dirty="0" smtClean="0"/>
                        <a:t>735%</a:t>
                      </a:r>
                      <a:endParaRPr lang="en-US" dirty="0"/>
                    </a:p>
                  </a:txBody>
                  <a:tcPr/>
                </a:tc>
              </a:tr>
              <a:tr h="370840">
                <a:tc>
                  <a:txBody>
                    <a:bodyPr/>
                    <a:lstStyle/>
                    <a:p>
                      <a:r>
                        <a:rPr lang="en-US" dirty="0" smtClean="0"/>
                        <a:t>Beta-Carotene</a:t>
                      </a:r>
                      <a:endParaRPr lang="en-US" dirty="0"/>
                    </a:p>
                  </a:txBody>
                  <a:tcPr/>
                </a:tc>
                <a:tc>
                  <a:txBody>
                    <a:bodyPr/>
                    <a:lstStyle/>
                    <a:p>
                      <a:r>
                        <a:rPr lang="en-US" dirty="0" smtClean="0"/>
                        <a:t>1.9</a:t>
                      </a:r>
                      <a:endParaRPr lang="en-US" dirty="0"/>
                    </a:p>
                  </a:txBody>
                  <a:tcPr/>
                </a:tc>
                <a:tc>
                  <a:txBody>
                    <a:bodyPr/>
                    <a:lstStyle/>
                    <a:p>
                      <a:r>
                        <a:rPr lang="en-US" dirty="0" smtClean="0"/>
                        <a:t>19.4</a:t>
                      </a:r>
                      <a:endParaRPr lang="en-US" dirty="0"/>
                    </a:p>
                  </a:txBody>
                  <a:tcPr/>
                </a:tc>
                <a:tc>
                  <a:txBody>
                    <a:bodyPr/>
                    <a:lstStyle/>
                    <a:p>
                      <a:r>
                        <a:rPr lang="en-US" dirty="0" smtClean="0"/>
                        <a:t>921%</a:t>
                      </a:r>
                      <a:endParaRPr lang="en-US" dirty="0"/>
                    </a:p>
                  </a:txBody>
                  <a:tcPr/>
                </a:tc>
              </a:tr>
              <a:tr h="370840">
                <a:tc>
                  <a:txBody>
                    <a:bodyPr/>
                    <a:lstStyle/>
                    <a:p>
                      <a:r>
                        <a:rPr lang="en-US" dirty="0" smtClean="0"/>
                        <a:t>Biotin</a:t>
                      </a:r>
                    </a:p>
                  </a:txBody>
                  <a:tcPr/>
                </a:tc>
                <a:tc>
                  <a:txBody>
                    <a:bodyPr/>
                    <a:lstStyle/>
                    <a:p>
                      <a:r>
                        <a:rPr lang="en-US" dirty="0" smtClean="0"/>
                        <a:t>0.08</a:t>
                      </a:r>
                      <a:endParaRPr lang="en-US" dirty="0"/>
                    </a:p>
                  </a:txBody>
                  <a:tcPr/>
                </a:tc>
                <a:tc>
                  <a:txBody>
                    <a:bodyPr/>
                    <a:lstStyle/>
                    <a:p>
                      <a:r>
                        <a:rPr lang="en-US" dirty="0" smtClean="0"/>
                        <a:t>0.52</a:t>
                      </a:r>
                      <a:endParaRPr lang="en-US" dirty="0"/>
                    </a:p>
                  </a:txBody>
                  <a:tcPr/>
                </a:tc>
                <a:tc>
                  <a:txBody>
                    <a:bodyPr/>
                    <a:lstStyle/>
                    <a:p>
                      <a:r>
                        <a:rPr lang="en-US" dirty="0" smtClean="0"/>
                        <a:t>550%</a:t>
                      </a:r>
                      <a:endParaRPr lang="en-US" dirty="0"/>
                    </a:p>
                  </a:txBody>
                  <a:tcPr/>
                </a:tc>
              </a:tr>
              <a:tr h="370840">
                <a:tc>
                  <a:txBody>
                    <a:bodyPr/>
                    <a:lstStyle/>
                    <a:p>
                      <a:r>
                        <a:rPr lang="en-US" dirty="0" smtClean="0"/>
                        <a:t>Free</a:t>
                      </a:r>
                      <a:r>
                        <a:rPr lang="en-US" baseline="0" dirty="0" smtClean="0"/>
                        <a:t> Folic Acid</a:t>
                      </a:r>
                      <a:endParaRPr lang="en-US" dirty="0"/>
                    </a:p>
                  </a:txBody>
                  <a:tcPr/>
                </a:tc>
                <a:tc>
                  <a:txBody>
                    <a:bodyPr/>
                    <a:lstStyle/>
                    <a:p>
                      <a:r>
                        <a:rPr lang="en-US" dirty="0" smtClean="0"/>
                        <a:t>0.05</a:t>
                      </a:r>
                      <a:endParaRPr lang="en-US" dirty="0"/>
                    </a:p>
                  </a:txBody>
                  <a:tcPr/>
                </a:tc>
                <a:tc>
                  <a:txBody>
                    <a:bodyPr/>
                    <a:lstStyle/>
                    <a:p>
                      <a:r>
                        <a:rPr lang="en-US" dirty="0" smtClean="0"/>
                        <a:t>0.48</a:t>
                      </a:r>
                      <a:endParaRPr lang="en-US" dirty="0"/>
                    </a:p>
                  </a:txBody>
                  <a:tcPr/>
                </a:tc>
                <a:tc>
                  <a:txBody>
                    <a:bodyPr/>
                    <a:lstStyle/>
                    <a:p>
                      <a:r>
                        <a:rPr lang="en-US" dirty="0" smtClean="0"/>
                        <a:t>875%</a:t>
                      </a:r>
                      <a:endParaRPr lang="en-US" dirty="0"/>
                    </a:p>
                  </a:txBody>
                  <a:tcPr/>
                </a:tc>
              </a:tr>
            </a:tbl>
          </a:graphicData>
        </a:graphic>
      </p:graphicFrame>
    </p:spTree>
    <p:extLst>
      <p:ext uri="{BB962C8B-B14F-4D97-AF65-F5344CB8AC3E}">
        <p14:creationId xmlns:p14="http://schemas.microsoft.com/office/powerpoint/2010/main" xmlns="" val="3068115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Chemical Changes</a:t>
            </a:r>
            <a:endParaRPr lang="en-US" dirty="0"/>
          </a:p>
        </p:txBody>
      </p:sp>
      <p:sp>
        <p:nvSpPr>
          <p:cNvPr id="3" name="Content Placeholder 2"/>
          <p:cNvSpPr>
            <a:spLocks noGrp="1"/>
          </p:cNvSpPr>
          <p:nvPr>
            <p:ph idx="1"/>
          </p:nvPr>
        </p:nvSpPr>
        <p:spPr>
          <a:xfrm>
            <a:off x="838200" y="1629938"/>
            <a:ext cx="10515600" cy="2656583"/>
          </a:xfrm>
        </p:spPr>
        <p:txBody>
          <a:bodyPr>
            <a:normAutofit fontScale="85000" lnSpcReduction="20000"/>
          </a:bodyPr>
          <a:lstStyle/>
          <a:p>
            <a:pPr>
              <a:buFont typeface="Arial" charset="0"/>
              <a:buChar char="•"/>
            </a:pPr>
            <a:r>
              <a:rPr lang="en-US" spc="-5" dirty="0" smtClean="0">
                <a:latin typeface="Arial"/>
                <a:cs typeface="Arial"/>
              </a:rPr>
              <a:t>Increases in enzymes</a:t>
            </a:r>
          </a:p>
          <a:p>
            <a:pPr lvl="1">
              <a:buFont typeface="Arial" charset="0"/>
              <a:buChar char="•"/>
            </a:pPr>
            <a:r>
              <a:rPr lang="en-US" spc="-5" dirty="0" smtClean="0">
                <a:latin typeface="Arial"/>
                <a:cs typeface="Arial"/>
              </a:rPr>
              <a:t>What is an enzyme? </a:t>
            </a:r>
          </a:p>
          <a:p>
            <a:pPr lvl="2">
              <a:buFont typeface="Arial" charset="0"/>
              <a:buChar char="•"/>
            </a:pPr>
            <a:r>
              <a:rPr lang="en-US" spc="-5" dirty="0" smtClean="0">
                <a:latin typeface="Arial"/>
                <a:cs typeface="Arial"/>
              </a:rPr>
              <a:t>“Protein produced by a living organism that acts as a catalyst to bring about a specific biochemical reaction (i.e. digestion)”</a:t>
            </a:r>
          </a:p>
          <a:p>
            <a:pPr lvl="1">
              <a:buFont typeface="Arial" charset="0"/>
              <a:buChar char="•"/>
            </a:pPr>
            <a:r>
              <a:rPr lang="en-US" spc="-5" dirty="0" smtClean="0">
                <a:latin typeface="Arial"/>
                <a:cs typeface="Arial"/>
              </a:rPr>
              <a:t>Enzymatic activity in the rumen is strictly done by the microbes</a:t>
            </a:r>
          </a:p>
          <a:p>
            <a:pPr lvl="1">
              <a:buFont typeface="Arial" charset="0"/>
              <a:buChar char="•"/>
            </a:pPr>
            <a:r>
              <a:rPr lang="en-US" spc="-5" dirty="0" smtClean="0">
                <a:latin typeface="Arial"/>
                <a:cs typeface="Arial"/>
              </a:rPr>
              <a:t>Proteases, lipases, amylases, </a:t>
            </a:r>
            <a:r>
              <a:rPr lang="en-US" spc="-5" dirty="0" err="1" smtClean="0">
                <a:latin typeface="Arial"/>
                <a:cs typeface="Arial"/>
              </a:rPr>
              <a:t>cellulases</a:t>
            </a:r>
            <a:r>
              <a:rPr lang="en-US" spc="-5" dirty="0" smtClean="0">
                <a:latin typeface="Arial"/>
                <a:cs typeface="Arial"/>
              </a:rPr>
              <a:t>, </a:t>
            </a:r>
            <a:r>
              <a:rPr lang="en-US" spc="-5" dirty="0" err="1" smtClean="0">
                <a:latin typeface="Arial"/>
                <a:cs typeface="Arial"/>
              </a:rPr>
              <a:t>hemicellulases</a:t>
            </a:r>
            <a:r>
              <a:rPr lang="en-US" spc="-5" dirty="0" smtClean="0">
                <a:latin typeface="Arial"/>
                <a:cs typeface="Arial"/>
              </a:rPr>
              <a:t>, </a:t>
            </a:r>
            <a:r>
              <a:rPr lang="en-US" spc="-5" dirty="0" err="1" smtClean="0">
                <a:latin typeface="Arial"/>
                <a:cs typeface="Arial"/>
              </a:rPr>
              <a:t>lignases</a:t>
            </a:r>
            <a:endParaRPr lang="en-US" spc="-5" dirty="0" smtClean="0">
              <a:latin typeface="Arial"/>
              <a:cs typeface="Arial"/>
            </a:endParaRPr>
          </a:p>
          <a:p>
            <a:pPr lvl="1">
              <a:buFont typeface="Arial" charset="0"/>
              <a:buChar char="•"/>
            </a:pPr>
            <a:r>
              <a:rPr lang="en-US" spc="-5" dirty="0" smtClean="0">
                <a:latin typeface="Arial"/>
                <a:cs typeface="Arial"/>
              </a:rPr>
              <a:t>Over 1100 enzymes in the body. </a:t>
            </a:r>
          </a:p>
          <a:p>
            <a:pPr lvl="1">
              <a:buFont typeface="Arial" charset="0"/>
              <a:buChar char="•"/>
            </a:pPr>
            <a:r>
              <a:rPr lang="en-US" spc="-5" dirty="0" smtClean="0">
                <a:latin typeface="Arial"/>
                <a:cs typeface="Arial"/>
              </a:rPr>
              <a:t>What </a:t>
            </a:r>
            <a:r>
              <a:rPr lang="en-US" spc="-5" dirty="0">
                <a:latin typeface="Arial"/>
                <a:cs typeface="Arial"/>
              </a:rPr>
              <a:t>enzymes are present in fodder? Are they biologically active in the rumen?</a:t>
            </a:r>
          </a:p>
          <a:p>
            <a:pPr lvl="2">
              <a:buFont typeface="Arial" charset="0"/>
              <a:buChar char="•"/>
            </a:pPr>
            <a:r>
              <a:rPr lang="en-US" spc="-5" dirty="0">
                <a:latin typeface="Arial"/>
                <a:cs typeface="Arial"/>
              </a:rPr>
              <a:t>Expensive </a:t>
            </a:r>
            <a:r>
              <a:rPr lang="en-US" spc="-5" dirty="0" smtClean="0">
                <a:latin typeface="Arial"/>
                <a:cs typeface="Arial"/>
              </a:rPr>
              <a:t>analysis </a:t>
            </a:r>
            <a:endParaRPr lang="en-US" spc="-5" dirty="0">
              <a:latin typeface="Arial"/>
              <a:cs typeface="Arial"/>
            </a:endParaRPr>
          </a:p>
          <a:p>
            <a:pPr lvl="1">
              <a:buFont typeface="Arial" charset="0"/>
              <a:buChar char="•"/>
            </a:pPr>
            <a:endParaRPr lang="en-US" spc="-5" dirty="0" smtClean="0">
              <a:latin typeface="Arial"/>
              <a:cs typeface="Arial"/>
            </a:endParaRPr>
          </a:p>
          <a:p>
            <a:pPr lvl="1">
              <a:buFont typeface="Arial" charset="0"/>
              <a:buChar char="•"/>
            </a:pPr>
            <a:endParaRPr lang="en-US" b="1" spc="-5" dirty="0" smtClean="0">
              <a:solidFill>
                <a:schemeClr val="accent4">
                  <a:lumMod val="75000"/>
                </a:schemeClr>
              </a:solidFill>
              <a:latin typeface="Arial"/>
              <a:cs typeface="Aria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90354" y="4225771"/>
            <a:ext cx="6619437" cy="2454398"/>
          </a:xfrm>
          <a:prstGeom prst="rect">
            <a:avLst/>
          </a:prstGeom>
        </p:spPr>
      </p:pic>
    </p:spTree>
    <p:extLst>
      <p:ext uri="{BB962C8B-B14F-4D97-AF65-F5344CB8AC3E}">
        <p14:creationId xmlns:p14="http://schemas.microsoft.com/office/powerpoint/2010/main" xmlns="" val="3208815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Nutrient Composition</a:t>
            </a:r>
            <a:endParaRPr lang="en-US" dirty="0"/>
          </a:p>
        </p:txBody>
      </p:sp>
      <p:sp>
        <p:nvSpPr>
          <p:cNvPr id="7" name="TextBox 6"/>
          <p:cNvSpPr txBox="1"/>
          <p:nvPr/>
        </p:nvSpPr>
        <p:spPr>
          <a:xfrm>
            <a:off x="65315" y="6400801"/>
            <a:ext cx="1769074" cy="369332"/>
          </a:xfrm>
          <a:prstGeom prst="rect">
            <a:avLst/>
          </a:prstGeom>
          <a:noFill/>
        </p:spPr>
        <p:txBody>
          <a:bodyPr wrap="none" rtlCol="0">
            <a:spAutoFit/>
          </a:bodyPr>
          <a:lstStyle/>
          <a:p>
            <a:r>
              <a:rPr lang="en-US" dirty="0" smtClean="0"/>
              <a:t>Hafla et al., 2014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4267095384"/>
              </p:ext>
            </p:extLst>
          </p:nvPr>
        </p:nvGraphicFramePr>
        <p:xfrm>
          <a:off x="430697" y="1614796"/>
          <a:ext cx="4976190" cy="3545840"/>
        </p:xfrm>
        <a:graphic>
          <a:graphicData uri="http://schemas.openxmlformats.org/drawingml/2006/table">
            <a:tbl>
              <a:tblPr firstRow="1" bandRow="1">
                <a:tableStyleId>{5C22544A-7EE6-4342-B048-85BDC9FD1C3A}</a:tableStyleId>
              </a:tblPr>
              <a:tblGrid>
                <a:gridCol w="1546087"/>
                <a:gridCol w="776356"/>
                <a:gridCol w="974035"/>
                <a:gridCol w="844826"/>
                <a:gridCol w="834886"/>
              </a:tblGrid>
              <a:tr h="370840">
                <a:tc>
                  <a:txBody>
                    <a:bodyPr/>
                    <a:lstStyle/>
                    <a:p>
                      <a:endParaRPr lang="en-US" sz="1600" dirty="0"/>
                    </a:p>
                  </a:txBody>
                  <a:tcPr/>
                </a:tc>
                <a:tc>
                  <a:txBody>
                    <a:bodyPr/>
                    <a:lstStyle/>
                    <a:p>
                      <a:pPr algn="ctr"/>
                      <a:r>
                        <a:rPr lang="en-US" sz="1600" dirty="0" smtClean="0"/>
                        <a:t>Barley Grain</a:t>
                      </a:r>
                      <a:endParaRPr lang="en-US" sz="1600" dirty="0"/>
                    </a:p>
                  </a:txBody>
                  <a:tcPr/>
                </a:tc>
                <a:tc>
                  <a:txBody>
                    <a:bodyPr/>
                    <a:lstStyle/>
                    <a:p>
                      <a:pPr algn="ctr"/>
                      <a:r>
                        <a:rPr lang="en-US" sz="1600" dirty="0" smtClean="0"/>
                        <a:t>Sprouted</a:t>
                      </a:r>
                      <a:r>
                        <a:rPr lang="en-US" sz="1600" baseline="0" dirty="0" smtClean="0"/>
                        <a:t> Barley</a:t>
                      </a:r>
                      <a:endParaRPr lang="en-US" sz="1600" dirty="0"/>
                    </a:p>
                  </a:txBody>
                  <a:tcPr/>
                </a:tc>
                <a:tc>
                  <a:txBody>
                    <a:bodyPr/>
                    <a:lstStyle/>
                    <a:p>
                      <a:pPr algn="ctr"/>
                      <a:r>
                        <a:rPr lang="en-US" sz="1600" dirty="0" smtClean="0"/>
                        <a:t>% Change</a:t>
                      </a:r>
                      <a:endParaRPr lang="en-US" sz="1600" dirty="0"/>
                    </a:p>
                  </a:txBody>
                  <a:tcPr/>
                </a:tc>
                <a:tc>
                  <a:txBody>
                    <a:bodyPr/>
                    <a:lstStyle/>
                    <a:p>
                      <a:pPr algn="ctr"/>
                      <a:endParaRPr lang="en-US" sz="1600" dirty="0" smtClean="0"/>
                    </a:p>
                    <a:p>
                      <a:pPr algn="ctr"/>
                      <a:r>
                        <a:rPr lang="en-US" sz="1600" dirty="0" smtClean="0"/>
                        <a:t>Pasture</a:t>
                      </a:r>
                      <a:endParaRPr lang="en-US" sz="1600" dirty="0"/>
                    </a:p>
                  </a:txBody>
                  <a:tcPr/>
                </a:tc>
              </a:tr>
              <a:tr h="370840">
                <a:tc>
                  <a:txBody>
                    <a:bodyPr/>
                    <a:lstStyle/>
                    <a:p>
                      <a:r>
                        <a:rPr lang="en-US" sz="1600" dirty="0" smtClean="0"/>
                        <a:t>CP, % DM</a:t>
                      </a:r>
                    </a:p>
                  </a:txBody>
                  <a:tcPr/>
                </a:tc>
                <a:tc>
                  <a:txBody>
                    <a:bodyPr/>
                    <a:lstStyle/>
                    <a:p>
                      <a:pPr algn="ctr"/>
                      <a:r>
                        <a:rPr lang="en-US" sz="1600" dirty="0" smtClean="0"/>
                        <a:t>12.9</a:t>
                      </a:r>
                      <a:endParaRPr lang="en-US" sz="1600" dirty="0"/>
                    </a:p>
                  </a:txBody>
                  <a:tcPr/>
                </a:tc>
                <a:tc>
                  <a:txBody>
                    <a:bodyPr/>
                    <a:lstStyle/>
                    <a:p>
                      <a:pPr algn="ctr"/>
                      <a:r>
                        <a:rPr lang="en-US" sz="1600" dirty="0" smtClean="0"/>
                        <a:t>14.7 </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25.5</a:t>
                      </a:r>
                      <a:endParaRPr lang="en-US" sz="1600" dirty="0"/>
                    </a:p>
                  </a:txBody>
                  <a:tcPr/>
                </a:tc>
              </a:tr>
              <a:tr h="370840">
                <a:tc>
                  <a:txBody>
                    <a:bodyPr/>
                    <a:lstStyle/>
                    <a:p>
                      <a:r>
                        <a:rPr lang="en-US" sz="1600" dirty="0" smtClean="0"/>
                        <a:t>NDF, % DM</a:t>
                      </a:r>
                      <a:endParaRPr lang="en-US" sz="1600" dirty="0"/>
                    </a:p>
                  </a:txBody>
                  <a:tcPr/>
                </a:tc>
                <a:tc>
                  <a:txBody>
                    <a:bodyPr/>
                    <a:lstStyle/>
                    <a:p>
                      <a:pPr algn="ctr"/>
                      <a:r>
                        <a:rPr lang="en-US" sz="1600" dirty="0" smtClean="0"/>
                        <a:t>14.4</a:t>
                      </a:r>
                      <a:endParaRPr lang="en-US" sz="1600" dirty="0"/>
                    </a:p>
                  </a:txBody>
                  <a:tcPr/>
                </a:tc>
                <a:tc>
                  <a:txBody>
                    <a:bodyPr/>
                    <a:lstStyle/>
                    <a:p>
                      <a:pPr algn="ctr"/>
                      <a:r>
                        <a:rPr lang="en-US" sz="1600" dirty="0" smtClean="0"/>
                        <a:t>30.5</a:t>
                      </a:r>
                      <a:endParaRPr lang="en-US" sz="1600" dirty="0"/>
                    </a:p>
                  </a:txBody>
                  <a:tcPr/>
                </a:tc>
                <a:tc>
                  <a:txBody>
                    <a:bodyPr/>
                    <a:lstStyle/>
                    <a:p>
                      <a:pPr algn="ctr"/>
                      <a:r>
                        <a:rPr lang="en-US" sz="1600" b="1" dirty="0" smtClean="0">
                          <a:solidFill>
                            <a:srgbClr val="FF0000"/>
                          </a:solidFill>
                        </a:rPr>
                        <a:t>+</a:t>
                      </a:r>
                      <a:r>
                        <a:rPr lang="en-US" sz="1600" b="1" baseline="0" dirty="0" smtClean="0">
                          <a:solidFill>
                            <a:srgbClr val="FF0000"/>
                          </a:solidFill>
                        </a:rPr>
                        <a:t> 112</a:t>
                      </a:r>
                      <a:endParaRPr lang="en-US" sz="1600" b="1" dirty="0">
                        <a:solidFill>
                          <a:srgbClr val="FF0000"/>
                        </a:solidFill>
                      </a:endParaRPr>
                    </a:p>
                  </a:txBody>
                  <a:tcPr/>
                </a:tc>
                <a:tc>
                  <a:txBody>
                    <a:bodyPr/>
                    <a:lstStyle/>
                    <a:p>
                      <a:pPr algn="ctr"/>
                      <a:r>
                        <a:rPr lang="en-US" sz="1600" dirty="0" smtClean="0"/>
                        <a:t>50.0</a:t>
                      </a:r>
                      <a:endParaRPr lang="en-US" sz="1600" dirty="0"/>
                    </a:p>
                  </a:txBody>
                  <a:tcPr/>
                </a:tc>
              </a:tr>
              <a:tr h="370840">
                <a:tc>
                  <a:txBody>
                    <a:bodyPr/>
                    <a:lstStyle/>
                    <a:p>
                      <a:r>
                        <a:rPr lang="en-US" sz="1600" dirty="0" smtClean="0"/>
                        <a:t>ADF, % DM</a:t>
                      </a:r>
                      <a:endParaRPr lang="en-US" sz="1600" dirty="0"/>
                    </a:p>
                  </a:txBody>
                  <a:tcPr/>
                </a:tc>
                <a:tc>
                  <a:txBody>
                    <a:bodyPr/>
                    <a:lstStyle/>
                    <a:p>
                      <a:pPr algn="ctr"/>
                      <a:r>
                        <a:rPr lang="en-US" sz="1600" dirty="0" smtClean="0"/>
                        <a:t>5.30</a:t>
                      </a:r>
                      <a:endParaRPr lang="en-US" sz="1600" dirty="0"/>
                    </a:p>
                  </a:txBody>
                  <a:tcPr/>
                </a:tc>
                <a:tc>
                  <a:txBody>
                    <a:bodyPr/>
                    <a:lstStyle/>
                    <a:p>
                      <a:pPr algn="ctr"/>
                      <a:r>
                        <a:rPr lang="en-US" sz="1600" dirty="0" smtClean="0"/>
                        <a:t>15.5</a:t>
                      </a:r>
                      <a:endParaRPr lang="en-US" sz="1600" dirty="0"/>
                    </a:p>
                  </a:txBody>
                  <a:tcPr/>
                </a:tc>
                <a:tc>
                  <a:txBody>
                    <a:bodyPr/>
                    <a:lstStyle/>
                    <a:p>
                      <a:pPr algn="ctr"/>
                      <a:r>
                        <a:rPr lang="en-US" sz="1600" b="1" dirty="0" smtClean="0">
                          <a:solidFill>
                            <a:srgbClr val="FF0000"/>
                          </a:solidFill>
                        </a:rPr>
                        <a:t>+ 193</a:t>
                      </a:r>
                      <a:endParaRPr lang="en-US" sz="1600" b="1" dirty="0">
                        <a:solidFill>
                          <a:srgbClr val="FF0000"/>
                        </a:solidFill>
                      </a:endParaRPr>
                    </a:p>
                  </a:txBody>
                  <a:tcPr/>
                </a:tc>
                <a:tc>
                  <a:txBody>
                    <a:bodyPr/>
                    <a:lstStyle/>
                    <a:p>
                      <a:pPr algn="ctr"/>
                      <a:r>
                        <a:rPr lang="en-US" sz="1600" dirty="0" smtClean="0"/>
                        <a:t>31.6</a:t>
                      </a:r>
                      <a:endParaRPr lang="en-US" sz="1600" dirty="0"/>
                    </a:p>
                  </a:txBody>
                  <a:tcPr/>
                </a:tc>
              </a:tr>
              <a:tr h="370840">
                <a:tc>
                  <a:txBody>
                    <a:bodyPr/>
                    <a:lstStyle/>
                    <a:p>
                      <a:pPr algn="l"/>
                      <a:r>
                        <a:rPr lang="en-US" sz="1600" dirty="0" smtClean="0"/>
                        <a:t>Starch,</a:t>
                      </a:r>
                      <a:r>
                        <a:rPr lang="en-US" sz="1600" baseline="0" dirty="0" smtClean="0"/>
                        <a:t> % DM</a:t>
                      </a:r>
                      <a:endParaRPr lang="en-US" sz="1600" dirty="0"/>
                    </a:p>
                  </a:txBody>
                  <a:tcPr/>
                </a:tc>
                <a:tc>
                  <a:txBody>
                    <a:bodyPr/>
                    <a:lstStyle/>
                    <a:p>
                      <a:pPr algn="ctr"/>
                      <a:r>
                        <a:rPr lang="en-US" sz="1600" dirty="0" smtClean="0"/>
                        <a:t>58.1</a:t>
                      </a:r>
                      <a:endParaRPr lang="en-US" sz="1600" dirty="0"/>
                    </a:p>
                  </a:txBody>
                  <a:tcPr/>
                </a:tc>
                <a:tc>
                  <a:txBody>
                    <a:bodyPr/>
                    <a:lstStyle/>
                    <a:p>
                      <a:pPr algn="ctr"/>
                      <a:r>
                        <a:rPr lang="en-US" sz="1600" dirty="0" smtClean="0"/>
                        <a:t>27.7</a:t>
                      </a:r>
                      <a:endParaRPr lang="en-US" sz="1600" dirty="0"/>
                    </a:p>
                  </a:txBody>
                  <a:tcPr/>
                </a:tc>
                <a:tc>
                  <a:txBody>
                    <a:bodyPr/>
                    <a:lstStyle/>
                    <a:p>
                      <a:pPr algn="ctr">
                        <a:buFontTx/>
                        <a:buChar char="-"/>
                      </a:pPr>
                      <a:r>
                        <a:rPr lang="en-US" sz="1600" b="1" dirty="0" smtClean="0">
                          <a:solidFill>
                            <a:srgbClr val="FF0000"/>
                          </a:solidFill>
                        </a:rPr>
                        <a:t> 52</a:t>
                      </a:r>
                      <a:endParaRPr lang="en-US" sz="1600" b="1" dirty="0">
                        <a:solidFill>
                          <a:srgbClr val="FF0000"/>
                        </a:solidFill>
                      </a:endParaRPr>
                    </a:p>
                  </a:txBody>
                  <a:tcPr/>
                </a:tc>
                <a:tc>
                  <a:txBody>
                    <a:bodyPr/>
                    <a:lstStyle/>
                    <a:p>
                      <a:pPr algn="ctr"/>
                      <a:r>
                        <a:rPr lang="en-US" sz="1600" dirty="0" smtClean="0"/>
                        <a:t>1.10</a:t>
                      </a:r>
                      <a:endParaRPr lang="en-US" sz="1600" dirty="0"/>
                    </a:p>
                  </a:txBody>
                  <a:tcPr/>
                </a:tc>
              </a:tr>
              <a:tr h="370840">
                <a:tc>
                  <a:txBody>
                    <a:bodyPr/>
                    <a:lstStyle/>
                    <a:p>
                      <a:pPr algn="l"/>
                      <a:r>
                        <a:rPr lang="en-US" sz="1600" dirty="0" smtClean="0"/>
                        <a:t> ESC, % DM</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15.9</a:t>
                      </a:r>
                      <a:endParaRPr lang="en-US" sz="1600" dirty="0"/>
                    </a:p>
                  </a:txBody>
                  <a:tcPr/>
                </a:tc>
                <a:tc>
                  <a:txBody>
                    <a:bodyPr/>
                    <a:lstStyle/>
                    <a:p>
                      <a:pPr algn="ctr"/>
                      <a:r>
                        <a:rPr lang="en-US" sz="1600" b="1" dirty="0" smtClean="0">
                          <a:solidFill>
                            <a:srgbClr val="FF0000"/>
                          </a:solidFill>
                        </a:rPr>
                        <a:t>+695%</a:t>
                      </a:r>
                      <a:endParaRPr lang="en-US" sz="1600" b="1" dirty="0">
                        <a:solidFill>
                          <a:srgbClr val="FF0000"/>
                        </a:solidFill>
                      </a:endParaRPr>
                    </a:p>
                  </a:txBody>
                  <a:tcPr/>
                </a:tc>
                <a:tc>
                  <a:txBody>
                    <a:bodyPr/>
                    <a:lstStyle/>
                    <a:p>
                      <a:pPr algn="ctr"/>
                      <a:r>
                        <a:rPr lang="en-US" sz="1600" dirty="0" smtClean="0"/>
                        <a:t>5.8</a:t>
                      </a:r>
                      <a:endParaRPr lang="en-US" sz="1600" dirty="0"/>
                    </a:p>
                  </a:txBody>
                  <a:tcPr/>
                </a:tc>
              </a:tr>
              <a:tr h="370840">
                <a:tc>
                  <a:txBody>
                    <a:bodyPr/>
                    <a:lstStyle/>
                    <a:p>
                      <a:pPr algn="l"/>
                      <a:r>
                        <a:rPr lang="en-US" sz="1600" dirty="0" smtClean="0"/>
                        <a:t> WSC, % DM</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21.1</a:t>
                      </a:r>
                      <a:endParaRPr lang="en-US" sz="1600" dirty="0"/>
                    </a:p>
                  </a:txBody>
                  <a:tcPr/>
                </a:tc>
                <a:tc>
                  <a:txBody>
                    <a:bodyPr/>
                    <a:lstStyle/>
                    <a:p>
                      <a:pPr algn="ctr"/>
                      <a:r>
                        <a:rPr lang="en-US" sz="1600" b="1" dirty="0" smtClean="0">
                          <a:solidFill>
                            <a:srgbClr val="FF0000"/>
                          </a:solidFill>
                        </a:rPr>
                        <a:t>+428%</a:t>
                      </a:r>
                      <a:endParaRPr lang="en-US" sz="1600" b="1" dirty="0">
                        <a:solidFill>
                          <a:srgbClr val="FF0000"/>
                        </a:solidFill>
                      </a:endParaRPr>
                    </a:p>
                  </a:txBody>
                  <a:tcPr/>
                </a:tc>
                <a:tc>
                  <a:txBody>
                    <a:bodyPr/>
                    <a:lstStyle/>
                    <a:p>
                      <a:pPr algn="ctr"/>
                      <a:r>
                        <a:rPr lang="en-US" sz="1600" dirty="0" smtClean="0"/>
                        <a:t>9.9</a:t>
                      </a:r>
                      <a:endParaRPr lang="en-US" sz="1600" dirty="0"/>
                    </a:p>
                  </a:txBody>
                  <a:tcPr/>
                </a:tc>
              </a:tr>
              <a:tr h="370840">
                <a:tc>
                  <a:txBody>
                    <a:bodyPr/>
                    <a:lstStyle/>
                    <a:p>
                      <a:r>
                        <a:rPr lang="en-US" sz="1600" dirty="0" smtClean="0"/>
                        <a:t>Ca,</a:t>
                      </a:r>
                      <a:r>
                        <a:rPr lang="en-US" sz="1600" baseline="0" dirty="0" smtClean="0"/>
                        <a:t> % DM</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b="1" dirty="0" smtClean="0">
                          <a:solidFill>
                            <a:srgbClr val="FF0000"/>
                          </a:solidFill>
                        </a:rPr>
                        <a:t>0</a:t>
                      </a:r>
                      <a:endParaRPr lang="en-US" sz="1600" b="1" dirty="0">
                        <a:solidFill>
                          <a:srgbClr val="FF0000"/>
                        </a:solidFill>
                      </a:endParaRPr>
                    </a:p>
                  </a:txBody>
                  <a:tcPr/>
                </a:tc>
                <a:tc>
                  <a:txBody>
                    <a:bodyPr/>
                    <a:lstStyle/>
                    <a:p>
                      <a:pPr algn="ctr"/>
                      <a:r>
                        <a:rPr lang="en-US" sz="1600" dirty="0" smtClean="0"/>
                        <a:t>0.67</a:t>
                      </a:r>
                      <a:endParaRPr lang="en-US" sz="1600" dirty="0"/>
                    </a:p>
                  </a:txBody>
                  <a:tcPr/>
                </a:tc>
              </a:tr>
              <a:tr h="370840">
                <a:tc>
                  <a:txBody>
                    <a:bodyPr/>
                    <a:lstStyle/>
                    <a:p>
                      <a:r>
                        <a:rPr lang="en-US" sz="1600" dirty="0" smtClean="0"/>
                        <a:t>P, % DM</a:t>
                      </a:r>
                      <a:endParaRPr lang="en-US" sz="1600" dirty="0"/>
                    </a:p>
                  </a:txBody>
                  <a:tcPr/>
                </a:tc>
                <a:tc>
                  <a:txBody>
                    <a:bodyPr/>
                    <a:lstStyle/>
                    <a:p>
                      <a:pPr algn="ctr"/>
                      <a:r>
                        <a:rPr lang="en-US" sz="1600" dirty="0" smtClean="0"/>
                        <a:t>0.43</a:t>
                      </a:r>
                      <a:endParaRPr lang="en-US" sz="1600" dirty="0"/>
                    </a:p>
                  </a:txBody>
                  <a:tcPr/>
                </a:tc>
                <a:tc>
                  <a:txBody>
                    <a:bodyPr/>
                    <a:lstStyle/>
                    <a:p>
                      <a:pPr algn="ctr"/>
                      <a:r>
                        <a:rPr lang="en-US" sz="1600" dirty="0" smtClean="0"/>
                        <a:t>0.49</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0.51</a:t>
                      </a:r>
                      <a:endParaRPr lang="en-US" sz="1600" dirty="0"/>
                    </a:p>
                  </a:txBody>
                  <a:tcPr/>
                </a:tc>
              </a:tr>
            </a:tbl>
          </a:graphicData>
        </a:graphic>
      </p:graphicFrame>
    </p:spTree>
    <p:extLst>
      <p:ext uri="{BB962C8B-B14F-4D97-AF65-F5344CB8AC3E}">
        <p14:creationId xmlns:p14="http://schemas.microsoft.com/office/powerpoint/2010/main" xmlns="" val="35794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Nutrient Composition</a:t>
            </a:r>
            <a:endParaRPr lang="en-US" dirty="0"/>
          </a:p>
        </p:txBody>
      </p:sp>
      <p:sp>
        <p:nvSpPr>
          <p:cNvPr id="6" name="TextBox 5"/>
          <p:cNvSpPr txBox="1"/>
          <p:nvPr/>
        </p:nvSpPr>
        <p:spPr>
          <a:xfrm>
            <a:off x="6413863" y="2338252"/>
            <a:ext cx="5756063" cy="1477328"/>
          </a:xfrm>
          <a:prstGeom prst="rect">
            <a:avLst/>
          </a:prstGeom>
          <a:noFill/>
        </p:spPr>
        <p:txBody>
          <a:bodyPr wrap="none" rtlCol="0">
            <a:spAutoFit/>
          </a:bodyPr>
          <a:lstStyle/>
          <a:p>
            <a:r>
              <a:rPr lang="en-US" dirty="0" smtClean="0"/>
              <a:t>Sprouting: </a:t>
            </a:r>
          </a:p>
          <a:p>
            <a:r>
              <a:rPr lang="en-US" dirty="0" smtClean="0"/>
              <a:t>        *  Slightly increased CP </a:t>
            </a:r>
          </a:p>
          <a:p>
            <a:r>
              <a:rPr lang="en-US" dirty="0" smtClean="0"/>
              <a:t>	* Due to decreased DM</a:t>
            </a:r>
          </a:p>
          <a:p>
            <a:r>
              <a:rPr lang="en-US" dirty="0" smtClean="0"/>
              <a:t>                  * Concentrates existing CP, does not create more </a:t>
            </a:r>
          </a:p>
          <a:p>
            <a:r>
              <a:rPr lang="en-US" dirty="0"/>
              <a:t>	 </a:t>
            </a:r>
            <a:r>
              <a:rPr lang="en-US" dirty="0" smtClean="0"/>
              <a:t>   unless there is N in the water</a:t>
            </a:r>
          </a:p>
        </p:txBody>
      </p:sp>
      <p:sp>
        <p:nvSpPr>
          <p:cNvPr id="7" name="TextBox 6"/>
          <p:cNvSpPr txBox="1"/>
          <p:nvPr/>
        </p:nvSpPr>
        <p:spPr>
          <a:xfrm>
            <a:off x="65315" y="6400801"/>
            <a:ext cx="1769074" cy="369332"/>
          </a:xfrm>
          <a:prstGeom prst="rect">
            <a:avLst/>
          </a:prstGeom>
          <a:noFill/>
        </p:spPr>
        <p:txBody>
          <a:bodyPr wrap="none" rtlCol="0">
            <a:spAutoFit/>
          </a:bodyPr>
          <a:lstStyle/>
          <a:p>
            <a:r>
              <a:rPr lang="en-US" dirty="0" smtClean="0"/>
              <a:t>Hafla et al., 2014</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4017267832"/>
              </p:ext>
            </p:extLst>
          </p:nvPr>
        </p:nvGraphicFramePr>
        <p:xfrm>
          <a:off x="430697" y="1614796"/>
          <a:ext cx="4976190" cy="3545840"/>
        </p:xfrm>
        <a:graphic>
          <a:graphicData uri="http://schemas.openxmlformats.org/drawingml/2006/table">
            <a:tbl>
              <a:tblPr firstRow="1" bandRow="1">
                <a:tableStyleId>{5C22544A-7EE6-4342-B048-85BDC9FD1C3A}</a:tableStyleId>
              </a:tblPr>
              <a:tblGrid>
                <a:gridCol w="1546087"/>
                <a:gridCol w="776356"/>
                <a:gridCol w="974035"/>
                <a:gridCol w="844826"/>
                <a:gridCol w="834886"/>
              </a:tblGrid>
              <a:tr h="370840">
                <a:tc>
                  <a:txBody>
                    <a:bodyPr/>
                    <a:lstStyle/>
                    <a:p>
                      <a:endParaRPr lang="en-US" sz="1600" dirty="0"/>
                    </a:p>
                  </a:txBody>
                  <a:tcPr/>
                </a:tc>
                <a:tc>
                  <a:txBody>
                    <a:bodyPr/>
                    <a:lstStyle/>
                    <a:p>
                      <a:pPr algn="ctr"/>
                      <a:r>
                        <a:rPr lang="en-US" sz="1600" dirty="0" smtClean="0"/>
                        <a:t>Barley Grain</a:t>
                      </a:r>
                      <a:endParaRPr lang="en-US" sz="1600" dirty="0"/>
                    </a:p>
                  </a:txBody>
                  <a:tcPr/>
                </a:tc>
                <a:tc>
                  <a:txBody>
                    <a:bodyPr/>
                    <a:lstStyle/>
                    <a:p>
                      <a:pPr algn="ctr"/>
                      <a:r>
                        <a:rPr lang="en-US" sz="1600" dirty="0" smtClean="0"/>
                        <a:t>Sprouted</a:t>
                      </a:r>
                      <a:r>
                        <a:rPr lang="en-US" sz="1600" baseline="0" dirty="0" smtClean="0"/>
                        <a:t> Barley</a:t>
                      </a:r>
                      <a:endParaRPr lang="en-US" sz="1600" dirty="0"/>
                    </a:p>
                  </a:txBody>
                  <a:tcPr/>
                </a:tc>
                <a:tc>
                  <a:txBody>
                    <a:bodyPr/>
                    <a:lstStyle/>
                    <a:p>
                      <a:pPr algn="ctr"/>
                      <a:r>
                        <a:rPr lang="en-US" sz="1600" dirty="0" smtClean="0"/>
                        <a:t>% Change</a:t>
                      </a:r>
                      <a:endParaRPr lang="en-US" sz="1600" dirty="0"/>
                    </a:p>
                  </a:txBody>
                  <a:tcPr/>
                </a:tc>
                <a:tc>
                  <a:txBody>
                    <a:bodyPr/>
                    <a:lstStyle/>
                    <a:p>
                      <a:pPr algn="ctr"/>
                      <a:endParaRPr lang="en-US" sz="1600" dirty="0" smtClean="0"/>
                    </a:p>
                    <a:p>
                      <a:pPr algn="ctr"/>
                      <a:r>
                        <a:rPr lang="en-US" sz="1600" dirty="0" smtClean="0"/>
                        <a:t>Pasture</a:t>
                      </a:r>
                      <a:endParaRPr lang="en-US" sz="1600" dirty="0"/>
                    </a:p>
                  </a:txBody>
                  <a:tcPr/>
                </a:tc>
              </a:tr>
              <a:tr h="370840">
                <a:tc>
                  <a:txBody>
                    <a:bodyPr/>
                    <a:lstStyle/>
                    <a:p>
                      <a:r>
                        <a:rPr lang="en-US" sz="1600" dirty="0" smtClean="0"/>
                        <a:t>CP, % DM</a:t>
                      </a:r>
                    </a:p>
                  </a:txBody>
                  <a:tcPr/>
                </a:tc>
                <a:tc>
                  <a:txBody>
                    <a:bodyPr/>
                    <a:lstStyle/>
                    <a:p>
                      <a:pPr algn="ctr"/>
                      <a:r>
                        <a:rPr lang="en-US" sz="1600" dirty="0" smtClean="0"/>
                        <a:t>12.9</a:t>
                      </a:r>
                      <a:endParaRPr lang="en-US" sz="1600" dirty="0"/>
                    </a:p>
                  </a:txBody>
                  <a:tcPr/>
                </a:tc>
                <a:tc>
                  <a:txBody>
                    <a:bodyPr/>
                    <a:lstStyle/>
                    <a:p>
                      <a:pPr algn="ctr"/>
                      <a:r>
                        <a:rPr lang="en-US" sz="1600" dirty="0" smtClean="0"/>
                        <a:t>14.7 </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25.5</a:t>
                      </a:r>
                      <a:endParaRPr lang="en-US" sz="1600" dirty="0"/>
                    </a:p>
                  </a:txBody>
                  <a:tcPr/>
                </a:tc>
              </a:tr>
              <a:tr h="370840">
                <a:tc>
                  <a:txBody>
                    <a:bodyPr/>
                    <a:lstStyle/>
                    <a:p>
                      <a:r>
                        <a:rPr lang="en-US" sz="1600" dirty="0" smtClean="0"/>
                        <a:t>NDF, % DM</a:t>
                      </a:r>
                      <a:endParaRPr lang="en-US" sz="1600" dirty="0"/>
                    </a:p>
                  </a:txBody>
                  <a:tcPr/>
                </a:tc>
                <a:tc>
                  <a:txBody>
                    <a:bodyPr/>
                    <a:lstStyle/>
                    <a:p>
                      <a:pPr algn="ctr"/>
                      <a:r>
                        <a:rPr lang="en-US" sz="1600" dirty="0" smtClean="0"/>
                        <a:t>14.4</a:t>
                      </a:r>
                      <a:endParaRPr lang="en-US" sz="1600" dirty="0"/>
                    </a:p>
                  </a:txBody>
                  <a:tcPr/>
                </a:tc>
                <a:tc>
                  <a:txBody>
                    <a:bodyPr/>
                    <a:lstStyle/>
                    <a:p>
                      <a:pPr algn="ctr"/>
                      <a:r>
                        <a:rPr lang="en-US" sz="1600" dirty="0" smtClean="0"/>
                        <a:t>30.5</a:t>
                      </a:r>
                      <a:endParaRPr lang="en-US" sz="1600" dirty="0"/>
                    </a:p>
                  </a:txBody>
                  <a:tcPr/>
                </a:tc>
                <a:tc>
                  <a:txBody>
                    <a:bodyPr/>
                    <a:lstStyle/>
                    <a:p>
                      <a:pPr algn="ctr"/>
                      <a:r>
                        <a:rPr lang="en-US" sz="1600" b="1" dirty="0" smtClean="0">
                          <a:solidFill>
                            <a:srgbClr val="FF0000"/>
                          </a:solidFill>
                        </a:rPr>
                        <a:t>+</a:t>
                      </a:r>
                      <a:r>
                        <a:rPr lang="en-US" sz="1600" b="1" baseline="0" dirty="0" smtClean="0">
                          <a:solidFill>
                            <a:srgbClr val="FF0000"/>
                          </a:solidFill>
                        </a:rPr>
                        <a:t> 112</a:t>
                      </a:r>
                      <a:endParaRPr lang="en-US" sz="1600" b="1" dirty="0">
                        <a:solidFill>
                          <a:srgbClr val="FF0000"/>
                        </a:solidFill>
                      </a:endParaRPr>
                    </a:p>
                  </a:txBody>
                  <a:tcPr/>
                </a:tc>
                <a:tc>
                  <a:txBody>
                    <a:bodyPr/>
                    <a:lstStyle/>
                    <a:p>
                      <a:pPr algn="ctr"/>
                      <a:r>
                        <a:rPr lang="en-US" sz="1600" dirty="0" smtClean="0"/>
                        <a:t>50.0</a:t>
                      </a:r>
                      <a:endParaRPr lang="en-US" sz="1600" dirty="0"/>
                    </a:p>
                  </a:txBody>
                  <a:tcPr/>
                </a:tc>
              </a:tr>
              <a:tr h="370840">
                <a:tc>
                  <a:txBody>
                    <a:bodyPr/>
                    <a:lstStyle/>
                    <a:p>
                      <a:r>
                        <a:rPr lang="en-US" sz="1600" dirty="0" smtClean="0"/>
                        <a:t>ADF, % DM</a:t>
                      </a:r>
                      <a:endParaRPr lang="en-US" sz="1600" dirty="0"/>
                    </a:p>
                  </a:txBody>
                  <a:tcPr/>
                </a:tc>
                <a:tc>
                  <a:txBody>
                    <a:bodyPr/>
                    <a:lstStyle/>
                    <a:p>
                      <a:pPr algn="ctr"/>
                      <a:r>
                        <a:rPr lang="en-US" sz="1600" dirty="0" smtClean="0"/>
                        <a:t>5.30</a:t>
                      </a:r>
                      <a:endParaRPr lang="en-US" sz="1600" dirty="0"/>
                    </a:p>
                  </a:txBody>
                  <a:tcPr/>
                </a:tc>
                <a:tc>
                  <a:txBody>
                    <a:bodyPr/>
                    <a:lstStyle/>
                    <a:p>
                      <a:pPr algn="ctr"/>
                      <a:r>
                        <a:rPr lang="en-US" sz="1600" dirty="0" smtClean="0"/>
                        <a:t>15.5</a:t>
                      </a:r>
                      <a:endParaRPr lang="en-US" sz="1600" dirty="0"/>
                    </a:p>
                  </a:txBody>
                  <a:tcPr/>
                </a:tc>
                <a:tc>
                  <a:txBody>
                    <a:bodyPr/>
                    <a:lstStyle/>
                    <a:p>
                      <a:pPr algn="ctr"/>
                      <a:r>
                        <a:rPr lang="en-US" sz="1600" b="1" dirty="0" smtClean="0">
                          <a:solidFill>
                            <a:srgbClr val="FF0000"/>
                          </a:solidFill>
                        </a:rPr>
                        <a:t>+ 193</a:t>
                      </a:r>
                      <a:endParaRPr lang="en-US" sz="1600" b="1" dirty="0">
                        <a:solidFill>
                          <a:srgbClr val="FF0000"/>
                        </a:solidFill>
                      </a:endParaRPr>
                    </a:p>
                  </a:txBody>
                  <a:tcPr/>
                </a:tc>
                <a:tc>
                  <a:txBody>
                    <a:bodyPr/>
                    <a:lstStyle/>
                    <a:p>
                      <a:pPr algn="ctr"/>
                      <a:r>
                        <a:rPr lang="en-US" sz="1600" dirty="0" smtClean="0"/>
                        <a:t>31.6</a:t>
                      </a:r>
                      <a:endParaRPr lang="en-US" sz="1600" dirty="0"/>
                    </a:p>
                  </a:txBody>
                  <a:tcPr/>
                </a:tc>
              </a:tr>
              <a:tr h="370840">
                <a:tc>
                  <a:txBody>
                    <a:bodyPr/>
                    <a:lstStyle/>
                    <a:p>
                      <a:pPr algn="l"/>
                      <a:r>
                        <a:rPr lang="en-US" sz="1600" dirty="0" smtClean="0"/>
                        <a:t>Starch,</a:t>
                      </a:r>
                      <a:r>
                        <a:rPr lang="en-US" sz="1600" baseline="0" dirty="0" smtClean="0"/>
                        <a:t> % DM</a:t>
                      </a:r>
                      <a:endParaRPr lang="en-US" sz="1600" dirty="0"/>
                    </a:p>
                  </a:txBody>
                  <a:tcPr/>
                </a:tc>
                <a:tc>
                  <a:txBody>
                    <a:bodyPr/>
                    <a:lstStyle/>
                    <a:p>
                      <a:pPr algn="ctr"/>
                      <a:r>
                        <a:rPr lang="en-US" sz="1600" dirty="0" smtClean="0"/>
                        <a:t>58.1</a:t>
                      </a:r>
                      <a:endParaRPr lang="en-US" sz="1600" dirty="0"/>
                    </a:p>
                  </a:txBody>
                  <a:tcPr/>
                </a:tc>
                <a:tc>
                  <a:txBody>
                    <a:bodyPr/>
                    <a:lstStyle/>
                    <a:p>
                      <a:pPr algn="ctr"/>
                      <a:r>
                        <a:rPr lang="en-US" sz="1600" dirty="0" smtClean="0"/>
                        <a:t>27.7</a:t>
                      </a:r>
                      <a:endParaRPr lang="en-US" sz="1600" dirty="0"/>
                    </a:p>
                  </a:txBody>
                  <a:tcPr/>
                </a:tc>
                <a:tc>
                  <a:txBody>
                    <a:bodyPr/>
                    <a:lstStyle/>
                    <a:p>
                      <a:pPr algn="ctr">
                        <a:buFontTx/>
                        <a:buChar char="-"/>
                      </a:pPr>
                      <a:r>
                        <a:rPr lang="en-US" sz="1600" b="1" dirty="0" smtClean="0">
                          <a:solidFill>
                            <a:srgbClr val="FF0000"/>
                          </a:solidFill>
                        </a:rPr>
                        <a:t> 52</a:t>
                      </a:r>
                      <a:endParaRPr lang="en-US" sz="1600" b="1" dirty="0">
                        <a:solidFill>
                          <a:srgbClr val="FF0000"/>
                        </a:solidFill>
                      </a:endParaRPr>
                    </a:p>
                  </a:txBody>
                  <a:tcPr/>
                </a:tc>
                <a:tc>
                  <a:txBody>
                    <a:bodyPr/>
                    <a:lstStyle/>
                    <a:p>
                      <a:pPr algn="ctr"/>
                      <a:r>
                        <a:rPr lang="en-US" sz="1600" dirty="0" smtClean="0"/>
                        <a:t>1.10</a:t>
                      </a:r>
                      <a:endParaRPr lang="en-US" sz="1600" dirty="0"/>
                    </a:p>
                  </a:txBody>
                  <a:tcPr/>
                </a:tc>
              </a:tr>
              <a:tr h="370840">
                <a:tc>
                  <a:txBody>
                    <a:bodyPr/>
                    <a:lstStyle/>
                    <a:p>
                      <a:pPr algn="l"/>
                      <a:r>
                        <a:rPr lang="en-US" sz="1600" dirty="0" smtClean="0"/>
                        <a:t> ESC, % DM</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15.9</a:t>
                      </a:r>
                      <a:endParaRPr lang="en-US" sz="1600" dirty="0"/>
                    </a:p>
                  </a:txBody>
                  <a:tcPr/>
                </a:tc>
                <a:tc>
                  <a:txBody>
                    <a:bodyPr/>
                    <a:lstStyle/>
                    <a:p>
                      <a:pPr algn="ctr"/>
                      <a:r>
                        <a:rPr lang="en-US" sz="1600" b="1" dirty="0" smtClean="0">
                          <a:solidFill>
                            <a:srgbClr val="FF0000"/>
                          </a:solidFill>
                        </a:rPr>
                        <a:t>+695%</a:t>
                      </a:r>
                      <a:endParaRPr lang="en-US" sz="1600" b="1" dirty="0">
                        <a:solidFill>
                          <a:srgbClr val="FF0000"/>
                        </a:solidFill>
                      </a:endParaRPr>
                    </a:p>
                  </a:txBody>
                  <a:tcPr/>
                </a:tc>
                <a:tc>
                  <a:txBody>
                    <a:bodyPr/>
                    <a:lstStyle/>
                    <a:p>
                      <a:pPr algn="ctr"/>
                      <a:r>
                        <a:rPr lang="en-US" sz="1600" dirty="0" smtClean="0"/>
                        <a:t>5.8</a:t>
                      </a:r>
                      <a:endParaRPr lang="en-US" sz="1600" dirty="0"/>
                    </a:p>
                  </a:txBody>
                  <a:tcPr/>
                </a:tc>
              </a:tr>
              <a:tr h="370840">
                <a:tc>
                  <a:txBody>
                    <a:bodyPr/>
                    <a:lstStyle/>
                    <a:p>
                      <a:pPr algn="l"/>
                      <a:r>
                        <a:rPr lang="en-US" sz="1600" dirty="0" smtClean="0"/>
                        <a:t> WSC, % DM</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21.1</a:t>
                      </a:r>
                      <a:endParaRPr lang="en-US" sz="1600" dirty="0"/>
                    </a:p>
                  </a:txBody>
                  <a:tcPr/>
                </a:tc>
                <a:tc>
                  <a:txBody>
                    <a:bodyPr/>
                    <a:lstStyle/>
                    <a:p>
                      <a:pPr algn="ctr"/>
                      <a:r>
                        <a:rPr lang="en-US" sz="1600" b="1" dirty="0" smtClean="0">
                          <a:solidFill>
                            <a:srgbClr val="FF0000"/>
                          </a:solidFill>
                        </a:rPr>
                        <a:t>+428%</a:t>
                      </a:r>
                      <a:endParaRPr lang="en-US" sz="1600" b="1" dirty="0">
                        <a:solidFill>
                          <a:srgbClr val="FF0000"/>
                        </a:solidFill>
                      </a:endParaRPr>
                    </a:p>
                  </a:txBody>
                  <a:tcPr/>
                </a:tc>
                <a:tc>
                  <a:txBody>
                    <a:bodyPr/>
                    <a:lstStyle/>
                    <a:p>
                      <a:pPr algn="ctr"/>
                      <a:r>
                        <a:rPr lang="en-US" sz="1600" dirty="0" smtClean="0"/>
                        <a:t>9.9</a:t>
                      </a:r>
                      <a:endParaRPr lang="en-US" sz="1600" dirty="0"/>
                    </a:p>
                  </a:txBody>
                  <a:tcPr/>
                </a:tc>
              </a:tr>
              <a:tr h="370840">
                <a:tc>
                  <a:txBody>
                    <a:bodyPr/>
                    <a:lstStyle/>
                    <a:p>
                      <a:r>
                        <a:rPr lang="en-US" sz="1600" dirty="0" smtClean="0"/>
                        <a:t>Ca,</a:t>
                      </a:r>
                      <a:r>
                        <a:rPr lang="en-US" sz="1600" baseline="0" dirty="0" smtClean="0"/>
                        <a:t> % DM</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b="1" dirty="0" smtClean="0">
                          <a:solidFill>
                            <a:srgbClr val="FF0000"/>
                          </a:solidFill>
                        </a:rPr>
                        <a:t>0</a:t>
                      </a:r>
                      <a:endParaRPr lang="en-US" sz="1600" b="1" dirty="0">
                        <a:solidFill>
                          <a:srgbClr val="FF0000"/>
                        </a:solidFill>
                      </a:endParaRPr>
                    </a:p>
                  </a:txBody>
                  <a:tcPr/>
                </a:tc>
                <a:tc>
                  <a:txBody>
                    <a:bodyPr/>
                    <a:lstStyle/>
                    <a:p>
                      <a:pPr algn="ctr"/>
                      <a:r>
                        <a:rPr lang="en-US" sz="1600" dirty="0" smtClean="0"/>
                        <a:t>0.67</a:t>
                      </a:r>
                      <a:endParaRPr lang="en-US" sz="1600" dirty="0"/>
                    </a:p>
                  </a:txBody>
                  <a:tcPr/>
                </a:tc>
              </a:tr>
              <a:tr h="370840">
                <a:tc>
                  <a:txBody>
                    <a:bodyPr/>
                    <a:lstStyle/>
                    <a:p>
                      <a:r>
                        <a:rPr lang="en-US" sz="1600" dirty="0" smtClean="0"/>
                        <a:t>P, % DM</a:t>
                      </a:r>
                      <a:endParaRPr lang="en-US" sz="1600" dirty="0"/>
                    </a:p>
                  </a:txBody>
                  <a:tcPr/>
                </a:tc>
                <a:tc>
                  <a:txBody>
                    <a:bodyPr/>
                    <a:lstStyle/>
                    <a:p>
                      <a:pPr algn="ctr"/>
                      <a:r>
                        <a:rPr lang="en-US" sz="1600" dirty="0" smtClean="0"/>
                        <a:t>0.43</a:t>
                      </a:r>
                      <a:endParaRPr lang="en-US" sz="1600" dirty="0"/>
                    </a:p>
                  </a:txBody>
                  <a:tcPr/>
                </a:tc>
                <a:tc>
                  <a:txBody>
                    <a:bodyPr/>
                    <a:lstStyle/>
                    <a:p>
                      <a:pPr algn="ctr"/>
                      <a:r>
                        <a:rPr lang="en-US" sz="1600" dirty="0" smtClean="0"/>
                        <a:t>0.49</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0.51</a:t>
                      </a:r>
                      <a:endParaRPr lang="en-US" sz="1600" dirty="0"/>
                    </a:p>
                  </a:txBody>
                  <a:tcPr/>
                </a:tc>
              </a:tr>
            </a:tbl>
          </a:graphicData>
        </a:graphic>
      </p:graphicFrame>
      <p:sp>
        <p:nvSpPr>
          <p:cNvPr id="3" name="Oval 2"/>
          <p:cNvSpPr/>
          <p:nvPr/>
        </p:nvSpPr>
        <p:spPr>
          <a:xfrm>
            <a:off x="3781500" y="2131631"/>
            <a:ext cx="825623"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Nutrient Composition</a:t>
            </a:r>
            <a:endParaRPr lang="en-US" dirty="0"/>
          </a:p>
        </p:txBody>
      </p:sp>
      <p:sp>
        <p:nvSpPr>
          <p:cNvPr id="6" name="TextBox 5"/>
          <p:cNvSpPr txBox="1"/>
          <p:nvPr/>
        </p:nvSpPr>
        <p:spPr>
          <a:xfrm>
            <a:off x="6413863" y="2338252"/>
            <a:ext cx="5756063" cy="2031325"/>
          </a:xfrm>
          <a:prstGeom prst="rect">
            <a:avLst/>
          </a:prstGeom>
          <a:noFill/>
        </p:spPr>
        <p:txBody>
          <a:bodyPr wrap="none" rtlCol="0">
            <a:spAutoFit/>
          </a:bodyPr>
          <a:lstStyle/>
          <a:p>
            <a:r>
              <a:rPr lang="en-US" dirty="0" smtClean="0"/>
              <a:t>Sprouting: </a:t>
            </a:r>
          </a:p>
          <a:p>
            <a:r>
              <a:rPr lang="en-US" dirty="0" smtClean="0"/>
              <a:t>        *  Slightly increased CP </a:t>
            </a:r>
          </a:p>
          <a:p>
            <a:r>
              <a:rPr lang="en-US" dirty="0" smtClean="0"/>
              <a:t>	* Due to decreased DM</a:t>
            </a:r>
          </a:p>
          <a:p>
            <a:r>
              <a:rPr lang="en-US" dirty="0" smtClean="0"/>
              <a:t>                  * Concentrates existing CP, does not create more </a:t>
            </a:r>
          </a:p>
          <a:p>
            <a:r>
              <a:rPr lang="en-US" dirty="0"/>
              <a:t>	 </a:t>
            </a:r>
            <a:r>
              <a:rPr lang="en-US" dirty="0" smtClean="0"/>
              <a:t>   unless there is N in the water</a:t>
            </a:r>
          </a:p>
          <a:p>
            <a:r>
              <a:rPr lang="en-US" dirty="0" smtClean="0"/>
              <a:t>        *  Increased fiber (NDF, ADF)</a:t>
            </a:r>
          </a:p>
          <a:p>
            <a:r>
              <a:rPr lang="en-US" dirty="0" smtClean="0"/>
              <a:t>                  * Concentration of nutrients</a:t>
            </a:r>
          </a:p>
        </p:txBody>
      </p:sp>
      <p:sp>
        <p:nvSpPr>
          <p:cNvPr id="7" name="TextBox 6"/>
          <p:cNvSpPr txBox="1"/>
          <p:nvPr/>
        </p:nvSpPr>
        <p:spPr>
          <a:xfrm>
            <a:off x="65315" y="6400801"/>
            <a:ext cx="1769074" cy="369332"/>
          </a:xfrm>
          <a:prstGeom prst="rect">
            <a:avLst/>
          </a:prstGeom>
          <a:noFill/>
        </p:spPr>
        <p:txBody>
          <a:bodyPr wrap="none" rtlCol="0">
            <a:spAutoFit/>
          </a:bodyPr>
          <a:lstStyle/>
          <a:p>
            <a:r>
              <a:rPr lang="en-US" dirty="0" smtClean="0"/>
              <a:t>Hafla et al., 2014</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3346600412"/>
              </p:ext>
            </p:extLst>
          </p:nvPr>
        </p:nvGraphicFramePr>
        <p:xfrm>
          <a:off x="430697" y="1614796"/>
          <a:ext cx="4976190" cy="3545840"/>
        </p:xfrm>
        <a:graphic>
          <a:graphicData uri="http://schemas.openxmlformats.org/drawingml/2006/table">
            <a:tbl>
              <a:tblPr firstRow="1" bandRow="1">
                <a:tableStyleId>{5C22544A-7EE6-4342-B048-85BDC9FD1C3A}</a:tableStyleId>
              </a:tblPr>
              <a:tblGrid>
                <a:gridCol w="1546087"/>
                <a:gridCol w="776356"/>
                <a:gridCol w="974035"/>
                <a:gridCol w="844826"/>
                <a:gridCol w="834886"/>
              </a:tblGrid>
              <a:tr h="370840">
                <a:tc>
                  <a:txBody>
                    <a:bodyPr/>
                    <a:lstStyle/>
                    <a:p>
                      <a:endParaRPr lang="en-US" sz="1600" dirty="0"/>
                    </a:p>
                  </a:txBody>
                  <a:tcPr/>
                </a:tc>
                <a:tc>
                  <a:txBody>
                    <a:bodyPr/>
                    <a:lstStyle/>
                    <a:p>
                      <a:pPr algn="ctr"/>
                      <a:r>
                        <a:rPr lang="en-US" sz="1600" dirty="0" smtClean="0"/>
                        <a:t>Barley Grain</a:t>
                      </a:r>
                      <a:endParaRPr lang="en-US" sz="1600" dirty="0"/>
                    </a:p>
                  </a:txBody>
                  <a:tcPr/>
                </a:tc>
                <a:tc>
                  <a:txBody>
                    <a:bodyPr/>
                    <a:lstStyle/>
                    <a:p>
                      <a:pPr algn="ctr"/>
                      <a:r>
                        <a:rPr lang="en-US" sz="1600" dirty="0" smtClean="0"/>
                        <a:t>Sprouted</a:t>
                      </a:r>
                      <a:r>
                        <a:rPr lang="en-US" sz="1600" baseline="0" dirty="0" smtClean="0"/>
                        <a:t> Barley</a:t>
                      </a:r>
                      <a:endParaRPr lang="en-US" sz="1600" dirty="0"/>
                    </a:p>
                  </a:txBody>
                  <a:tcPr/>
                </a:tc>
                <a:tc>
                  <a:txBody>
                    <a:bodyPr/>
                    <a:lstStyle/>
                    <a:p>
                      <a:pPr algn="ctr"/>
                      <a:r>
                        <a:rPr lang="en-US" sz="1600" dirty="0" smtClean="0"/>
                        <a:t>% Change</a:t>
                      </a:r>
                      <a:endParaRPr lang="en-US" sz="1600" dirty="0"/>
                    </a:p>
                  </a:txBody>
                  <a:tcPr/>
                </a:tc>
                <a:tc>
                  <a:txBody>
                    <a:bodyPr/>
                    <a:lstStyle/>
                    <a:p>
                      <a:pPr algn="ctr"/>
                      <a:endParaRPr lang="en-US" sz="1600" dirty="0" smtClean="0"/>
                    </a:p>
                    <a:p>
                      <a:pPr algn="ctr"/>
                      <a:r>
                        <a:rPr lang="en-US" sz="1600" dirty="0" smtClean="0"/>
                        <a:t>Pasture</a:t>
                      </a:r>
                      <a:endParaRPr lang="en-US" sz="1600" dirty="0"/>
                    </a:p>
                  </a:txBody>
                  <a:tcPr/>
                </a:tc>
              </a:tr>
              <a:tr h="370840">
                <a:tc>
                  <a:txBody>
                    <a:bodyPr/>
                    <a:lstStyle/>
                    <a:p>
                      <a:r>
                        <a:rPr lang="en-US" sz="1600" dirty="0" smtClean="0"/>
                        <a:t>CP, % DM</a:t>
                      </a:r>
                    </a:p>
                  </a:txBody>
                  <a:tcPr/>
                </a:tc>
                <a:tc>
                  <a:txBody>
                    <a:bodyPr/>
                    <a:lstStyle/>
                    <a:p>
                      <a:pPr algn="ctr"/>
                      <a:r>
                        <a:rPr lang="en-US" sz="1600" dirty="0" smtClean="0"/>
                        <a:t>12.9</a:t>
                      </a:r>
                      <a:endParaRPr lang="en-US" sz="1600" dirty="0"/>
                    </a:p>
                  </a:txBody>
                  <a:tcPr/>
                </a:tc>
                <a:tc>
                  <a:txBody>
                    <a:bodyPr/>
                    <a:lstStyle/>
                    <a:p>
                      <a:pPr algn="ctr"/>
                      <a:r>
                        <a:rPr lang="en-US" sz="1600" dirty="0" smtClean="0"/>
                        <a:t>14.7 </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25.5</a:t>
                      </a:r>
                      <a:endParaRPr lang="en-US" sz="1600" dirty="0"/>
                    </a:p>
                  </a:txBody>
                  <a:tcPr/>
                </a:tc>
              </a:tr>
              <a:tr h="370840">
                <a:tc>
                  <a:txBody>
                    <a:bodyPr/>
                    <a:lstStyle/>
                    <a:p>
                      <a:r>
                        <a:rPr lang="en-US" sz="1600" dirty="0" smtClean="0"/>
                        <a:t>NDF, % DM</a:t>
                      </a:r>
                      <a:endParaRPr lang="en-US" sz="1600" dirty="0"/>
                    </a:p>
                  </a:txBody>
                  <a:tcPr/>
                </a:tc>
                <a:tc>
                  <a:txBody>
                    <a:bodyPr/>
                    <a:lstStyle/>
                    <a:p>
                      <a:pPr algn="ctr"/>
                      <a:r>
                        <a:rPr lang="en-US" sz="1600" dirty="0" smtClean="0"/>
                        <a:t>14.4</a:t>
                      </a:r>
                      <a:endParaRPr lang="en-US" sz="1600" dirty="0"/>
                    </a:p>
                  </a:txBody>
                  <a:tcPr/>
                </a:tc>
                <a:tc>
                  <a:txBody>
                    <a:bodyPr/>
                    <a:lstStyle/>
                    <a:p>
                      <a:pPr algn="ctr"/>
                      <a:r>
                        <a:rPr lang="en-US" sz="1600" dirty="0" smtClean="0"/>
                        <a:t>30.5</a:t>
                      </a:r>
                      <a:endParaRPr lang="en-US" sz="1600" dirty="0"/>
                    </a:p>
                  </a:txBody>
                  <a:tcPr/>
                </a:tc>
                <a:tc>
                  <a:txBody>
                    <a:bodyPr/>
                    <a:lstStyle/>
                    <a:p>
                      <a:pPr algn="ctr"/>
                      <a:r>
                        <a:rPr lang="en-US" sz="1600" b="1" dirty="0" smtClean="0">
                          <a:solidFill>
                            <a:srgbClr val="FF0000"/>
                          </a:solidFill>
                        </a:rPr>
                        <a:t>+</a:t>
                      </a:r>
                      <a:r>
                        <a:rPr lang="en-US" sz="1600" b="1" baseline="0" dirty="0" smtClean="0">
                          <a:solidFill>
                            <a:srgbClr val="FF0000"/>
                          </a:solidFill>
                        </a:rPr>
                        <a:t> 112</a:t>
                      </a:r>
                      <a:endParaRPr lang="en-US" sz="1600" b="1" dirty="0">
                        <a:solidFill>
                          <a:srgbClr val="FF0000"/>
                        </a:solidFill>
                      </a:endParaRPr>
                    </a:p>
                  </a:txBody>
                  <a:tcPr/>
                </a:tc>
                <a:tc>
                  <a:txBody>
                    <a:bodyPr/>
                    <a:lstStyle/>
                    <a:p>
                      <a:pPr algn="ctr"/>
                      <a:r>
                        <a:rPr lang="en-US" sz="1600" dirty="0" smtClean="0"/>
                        <a:t>50.0</a:t>
                      </a:r>
                      <a:endParaRPr lang="en-US" sz="1600" dirty="0"/>
                    </a:p>
                  </a:txBody>
                  <a:tcPr/>
                </a:tc>
              </a:tr>
              <a:tr h="370840">
                <a:tc>
                  <a:txBody>
                    <a:bodyPr/>
                    <a:lstStyle/>
                    <a:p>
                      <a:r>
                        <a:rPr lang="en-US" sz="1600" dirty="0" smtClean="0"/>
                        <a:t>ADF, % DM</a:t>
                      </a:r>
                      <a:endParaRPr lang="en-US" sz="1600" dirty="0"/>
                    </a:p>
                  </a:txBody>
                  <a:tcPr/>
                </a:tc>
                <a:tc>
                  <a:txBody>
                    <a:bodyPr/>
                    <a:lstStyle/>
                    <a:p>
                      <a:pPr algn="ctr"/>
                      <a:r>
                        <a:rPr lang="en-US" sz="1600" dirty="0" smtClean="0"/>
                        <a:t>5.30</a:t>
                      </a:r>
                      <a:endParaRPr lang="en-US" sz="1600" dirty="0"/>
                    </a:p>
                  </a:txBody>
                  <a:tcPr/>
                </a:tc>
                <a:tc>
                  <a:txBody>
                    <a:bodyPr/>
                    <a:lstStyle/>
                    <a:p>
                      <a:pPr algn="ctr"/>
                      <a:r>
                        <a:rPr lang="en-US" sz="1600" dirty="0" smtClean="0"/>
                        <a:t>15.5</a:t>
                      </a:r>
                      <a:endParaRPr lang="en-US" sz="1600" dirty="0"/>
                    </a:p>
                  </a:txBody>
                  <a:tcPr/>
                </a:tc>
                <a:tc>
                  <a:txBody>
                    <a:bodyPr/>
                    <a:lstStyle/>
                    <a:p>
                      <a:pPr algn="ctr"/>
                      <a:r>
                        <a:rPr lang="en-US" sz="1600" b="1" dirty="0" smtClean="0">
                          <a:solidFill>
                            <a:srgbClr val="FF0000"/>
                          </a:solidFill>
                        </a:rPr>
                        <a:t>+ 193</a:t>
                      </a:r>
                      <a:endParaRPr lang="en-US" sz="1600" b="1" dirty="0">
                        <a:solidFill>
                          <a:srgbClr val="FF0000"/>
                        </a:solidFill>
                      </a:endParaRPr>
                    </a:p>
                  </a:txBody>
                  <a:tcPr/>
                </a:tc>
                <a:tc>
                  <a:txBody>
                    <a:bodyPr/>
                    <a:lstStyle/>
                    <a:p>
                      <a:pPr algn="ctr"/>
                      <a:r>
                        <a:rPr lang="en-US" sz="1600" dirty="0" smtClean="0"/>
                        <a:t>31.6</a:t>
                      </a:r>
                      <a:endParaRPr lang="en-US" sz="1600" dirty="0"/>
                    </a:p>
                  </a:txBody>
                  <a:tcPr/>
                </a:tc>
              </a:tr>
              <a:tr h="370840">
                <a:tc>
                  <a:txBody>
                    <a:bodyPr/>
                    <a:lstStyle/>
                    <a:p>
                      <a:pPr algn="l"/>
                      <a:r>
                        <a:rPr lang="en-US" sz="1600" dirty="0" smtClean="0"/>
                        <a:t>Starch,</a:t>
                      </a:r>
                      <a:r>
                        <a:rPr lang="en-US" sz="1600" baseline="0" dirty="0" smtClean="0"/>
                        <a:t> % DM</a:t>
                      </a:r>
                      <a:endParaRPr lang="en-US" sz="1600" dirty="0"/>
                    </a:p>
                  </a:txBody>
                  <a:tcPr/>
                </a:tc>
                <a:tc>
                  <a:txBody>
                    <a:bodyPr/>
                    <a:lstStyle/>
                    <a:p>
                      <a:pPr algn="ctr"/>
                      <a:r>
                        <a:rPr lang="en-US" sz="1600" dirty="0" smtClean="0"/>
                        <a:t>58.1</a:t>
                      </a:r>
                      <a:endParaRPr lang="en-US" sz="1600" dirty="0"/>
                    </a:p>
                  </a:txBody>
                  <a:tcPr/>
                </a:tc>
                <a:tc>
                  <a:txBody>
                    <a:bodyPr/>
                    <a:lstStyle/>
                    <a:p>
                      <a:pPr algn="ctr"/>
                      <a:r>
                        <a:rPr lang="en-US" sz="1600" dirty="0" smtClean="0"/>
                        <a:t>27.7</a:t>
                      </a:r>
                      <a:endParaRPr lang="en-US" sz="1600" dirty="0"/>
                    </a:p>
                  </a:txBody>
                  <a:tcPr/>
                </a:tc>
                <a:tc>
                  <a:txBody>
                    <a:bodyPr/>
                    <a:lstStyle/>
                    <a:p>
                      <a:pPr algn="ctr">
                        <a:buFontTx/>
                        <a:buChar char="-"/>
                      </a:pPr>
                      <a:r>
                        <a:rPr lang="en-US" sz="1600" b="1" dirty="0" smtClean="0">
                          <a:solidFill>
                            <a:srgbClr val="FF0000"/>
                          </a:solidFill>
                        </a:rPr>
                        <a:t> 52</a:t>
                      </a:r>
                      <a:endParaRPr lang="en-US" sz="1600" b="1" dirty="0">
                        <a:solidFill>
                          <a:srgbClr val="FF0000"/>
                        </a:solidFill>
                      </a:endParaRPr>
                    </a:p>
                  </a:txBody>
                  <a:tcPr/>
                </a:tc>
                <a:tc>
                  <a:txBody>
                    <a:bodyPr/>
                    <a:lstStyle/>
                    <a:p>
                      <a:pPr algn="ctr"/>
                      <a:r>
                        <a:rPr lang="en-US" sz="1600" dirty="0" smtClean="0"/>
                        <a:t>1.10</a:t>
                      </a:r>
                      <a:endParaRPr lang="en-US" sz="1600" dirty="0"/>
                    </a:p>
                  </a:txBody>
                  <a:tcPr/>
                </a:tc>
              </a:tr>
              <a:tr h="370840">
                <a:tc>
                  <a:txBody>
                    <a:bodyPr/>
                    <a:lstStyle/>
                    <a:p>
                      <a:pPr algn="l"/>
                      <a:r>
                        <a:rPr lang="en-US" sz="1600" dirty="0" smtClean="0"/>
                        <a:t> ESC, % DM</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15.9</a:t>
                      </a:r>
                      <a:endParaRPr lang="en-US" sz="1600" dirty="0"/>
                    </a:p>
                  </a:txBody>
                  <a:tcPr/>
                </a:tc>
                <a:tc>
                  <a:txBody>
                    <a:bodyPr/>
                    <a:lstStyle/>
                    <a:p>
                      <a:pPr algn="ctr"/>
                      <a:r>
                        <a:rPr lang="en-US" sz="1600" b="1" dirty="0" smtClean="0">
                          <a:solidFill>
                            <a:srgbClr val="FF0000"/>
                          </a:solidFill>
                        </a:rPr>
                        <a:t>+695%</a:t>
                      </a:r>
                      <a:endParaRPr lang="en-US" sz="1600" b="1" dirty="0">
                        <a:solidFill>
                          <a:srgbClr val="FF0000"/>
                        </a:solidFill>
                      </a:endParaRPr>
                    </a:p>
                  </a:txBody>
                  <a:tcPr/>
                </a:tc>
                <a:tc>
                  <a:txBody>
                    <a:bodyPr/>
                    <a:lstStyle/>
                    <a:p>
                      <a:pPr algn="ctr"/>
                      <a:r>
                        <a:rPr lang="en-US" sz="1600" dirty="0" smtClean="0"/>
                        <a:t>5.8</a:t>
                      </a:r>
                      <a:endParaRPr lang="en-US" sz="1600" dirty="0"/>
                    </a:p>
                  </a:txBody>
                  <a:tcPr/>
                </a:tc>
              </a:tr>
              <a:tr h="370840">
                <a:tc>
                  <a:txBody>
                    <a:bodyPr/>
                    <a:lstStyle/>
                    <a:p>
                      <a:pPr algn="l"/>
                      <a:r>
                        <a:rPr lang="en-US" sz="1600" dirty="0" smtClean="0"/>
                        <a:t> WSC, % DM</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21.1</a:t>
                      </a:r>
                      <a:endParaRPr lang="en-US" sz="1600" dirty="0"/>
                    </a:p>
                  </a:txBody>
                  <a:tcPr/>
                </a:tc>
                <a:tc>
                  <a:txBody>
                    <a:bodyPr/>
                    <a:lstStyle/>
                    <a:p>
                      <a:pPr algn="ctr"/>
                      <a:r>
                        <a:rPr lang="en-US" sz="1600" b="1" dirty="0" smtClean="0">
                          <a:solidFill>
                            <a:srgbClr val="FF0000"/>
                          </a:solidFill>
                        </a:rPr>
                        <a:t>+428%</a:t>
                      </a:r>
                      <a:endParaRPr lang="en-US" sz="1600" b="1" dirty="0">
                        <a:solidFill>
                          <a:srgbClr val="FF0000"/>
                        </a:solidFill>
                      </a:endParaRPr>
                    </a:p>
                  </a:txBody>
                  <a:tcPr/>
                </a:tc>
                <a:tc>
                  <a:txBody>
                    <a:bodyPr/>
                    <a:lstStyle/>
                    <a:p>
                      <a:pPr algn="ctr"/>
                      <a:r>
                        <a:rPr lang="en-US" sz="1600" dirty="0" smtClean="0"/>
                        <a:t>9.9</a:t>
                      </a:r>
                      <a:endParaRPr lang="en-US" sz="1600" dirty="0"/>
                    </a:p>
                  </a:txBody>
                  <a:tcPr/>
                </a:tc>
              </a:tr>
              <a:tr h="370840">
                <a:tc>
                  <a:txBody>
                    <a:bodyPr/>
                    <a:lstStyle/>
                    <a:p>
                      <a:r>
                        <a:rPr lang="en-US" sz="1600" dirty="0" smtClean="0"/>
                        <a:t>Ca,</a:t>
                      </a:r>
                      <a:r>
                        <a:rPr lang="en-US" sz="1600" baseline="0" dirty="0" smtClean="0"/>
                        <a:t> % DM</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b="1" dirty="0" smtClean="0">
                          <a:solidFill>
                            <a:srgbClr val="FF0000"/>
                          </a:solidFill>
                        </a:rPr>
                        <a:t>0</a:t>
                      </a:r>
                      <a:endParaRPr lang="en-US" sz="1600" b="1" dirty="0">
                        <a:solidFill>
                          <a:srgbClr val="FF0000"/>
                        </a:solidFill>
                      </a:endParaRPr>
                    </a:p>
                  </a:txBody>
                  <a:tcPr/>
                </a:tc>
                <a:tc>
                  <a:txBody>
                    <a:bodyPr/>
                    <a:lstStyle/>
                    <a:p>
                      <a:pPr algn="ctr"/>
                      <a:r>
                        <a:rPr lang="en-US" sz="1600" dirty="0" smtClean="0"/>
                        <a:t>0.67</a:t>
                      </a:r>
                      <a:endParaRPr lang="en-US" sz="1600" dirty="0"/>
                    </a:p>
                  </a:txBody>
                  <a:tcPr/>
                </a:tc>
              </a:tr>
              <a:tr h="370840">
                <a:tc>
                  <a:txBody>
                    <a:bodyPr/>
                    <a:lstStyle/>
                    <a:p>
                      <a:r>
                        <a:rPr lang="en-US" sz="1600" dirty="0" smtClean="0"/>
                        <a:t>P, % DM</a:t>
                      </a:r>
                      <a:endParaRPr lang="en-US" sz="1600" dirty="0"/>
                    </a:p>
                  </a:txBody>
                  <a:tcPr/>
                </a:tc>
                <a:tc>
                  <a:txBody>
                    <a:bodyPr/>
                    <a:lstStyle/>
                    <a:p>
                      <a:pPr algn="ctr"/>
                      <a:r>
                        <a:rPr lang="en-US" sz="1600" dirty="0" smtClean="0"/>
                        <a:t>0.43</a:t>
                      </a:r>
                      <a:endParaRPr lang="en-US" sz="1600" dirty="0"/>
                    </a:p>
                  </a:txBody>
                  <a:tcPr/>
                </a:tc>
                <a:tc>
                  <a:txBody>
                    <a:bodyPr/>
                    <a:lstStyle/>
                    <a:p>
                      <a:pPr algn="ctr"/>
                      <a:r>
                        <a:rPr lang="en-US" sz="1600" dirty="0" smtClean="0"/>
                        <a:t>0.49</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0.51</a:t>
                      </a:r>
                      <a:endParaRPr lang="en-US" sz="1600" dirty="0"/>
                    </a:p>
                  </a:txBody>
                  <a:tcPr/>
                </a:tc>
              </a:tr>
            </a:tbl>
          </a:graphicData>
        </a:graphic>
      </p:graphicFrame>
      <p:sp>
        <p:nvSpPr>
          <p:cNvPr id="3" name="Oval 2"/>
          <p:cNvSpPr/>
          <p:nvPr/>
        </p:nvSpPr>
        <p:spPr>
          <a:xfrm>
            <a:off x="3756318" y="2490782"/>
            <a:ext cx="825623"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Oval 7"/>
          <p:cNvSpPr/>
          <p:nvPr/>
        </p:nvSpPr>
        <p:spPr>
          <a:xfrm>
            <a:off x="3755125" y="2891991"/>
            <a:ext cx="825623"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xmlns="" val="3166221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Nutrient Composition</a:t>
            </a:r>
            <a:endParaRPr lang="en-US" dirty="0"/>
          </a:p>
        </p:txBody>
      </p:sp>
      <p:sp>
        <p:nvSpPr>
          <p:cNvPr id="6" name="TextBox 5"/>
          <p:cNvSpPr txBox="1"/>
          <p:nvPr/>
        </p:nvSpPr>
        <p:spPr>
          <a:xfrm>
            <a:off x="6413863" y="2338252"/>
            <a:ext cx="5756063" cy="2862322"/>
          </a:xfrm>
          <a:prstGeom prst="rect">
            <a:avLst/>
          </a:prstGeom>
          <a:noFill/>
        </p:spPr>
        <p:txBody>
          <a:bodyPr wrap="none" rtlCol="0">
            <a:spAutoFit/>
          </a:bodyPr>
          <a:lstStyle/>
          <a:p>
            <a:r>
              <a:rPr lang="en-US" dirty="0" smtClean="0"/>
              <a:t>Sprouting: </a:t>
            </a:r>
          </a:p>
          <a:p>
            <a:r>
              <a:rPr lang="en-US" dirty="0" smtClean="0"/>
              <a:t>        *  Slightly increased CP </a:t>
            </a:r>
          </a:p>
          <a:p>
            <a:r>
              <a:rPr lang="en-US" dirty="0" smtClean="0"/>
              <a:t>	* Due to decreased DM</a:t>
            </a:r>
          </a:p>
          <a:p>
            <a:r>
              <a:rPr lang="en-US" dirty="0" smtClean="0"/>
              <a:t>                  * Concentrates existing CP, does not create more </a:t>
            </a:r>
          </a:p>
          <a:p>
            <a:r>
              <a:rPr lang="en-US" dirty="0"/>
              <a:t>	 </a:t>
            </a:r>
            <a:r>
              <a:rPr lang="en-US" dirty="0" smtClean="0"/>
              <a:t>   unless there is N in the water</a:t>
            </a:r>
          </a:p>
          <a:p>
            <a:r>
              <a:rPr lang="en-US" dirty="0" smtClean="0"/>
              <a:t>        *  Increased fiber (NDF, ADF)</a:t>
            </a:r>
          </a:p>
          <a:p>
            <a:r>
              <a:rPr lang="en-US" dirty="0" smtClean="0"/>
              <a:t>                  * Concentration of nutrients</a:t>
            </a:r>
          </a:p>
          <a:p>
            <a:r>
              <a:rPr lang="en-US" dirty="0" smtClean="0"/>
              <a:t>        * Decreased starch- converted to sugar</a:t>
            </a:r>
          </a:p>
          <a:p>
            <a:r>
              <a:rPr lang="en-US" dirty="0" smtClean="0"/>
              <a:t>                  * </a:t>
            </a:r>
            <a:r>
              <a:rPr lang="en-US" dirty="0"/>
              <a:t>May change feed conversion</a:t>
            </a:r>
            <a:endParaRPr lang="en-US" dirty="0" smtClean="0"/>
          </a:p>
          <a:p>
            <a:r>
              <a:rPr lang="en-US" dirty="0"/>
              <a:t> </a:t>
            </a:r>
            <a:r>
              <a:rPr lang="en-US" dirty="0" smtClean="0"/>
              <a:t>       * Increased sugar (ESC &amp; WSC)</a:t>
            </a:r>
          </a:p>
        </p:txBody>
      </p:sp>
      <p:sp>
        <p:nvSpPr>
          <p:cNvPr id="7" name="TextBox 6"/>
          <p:cNvSpPr txBox="1"/>
          <p:nvPr/>
        </p:nvSpPr>
        <p:spPr>
          <a:xfrm>
            <a:off x="65315" y="6400801"/>
            <a:ext cx="1769074" cy="369332"/>
          </a:xfrm>
          <a:prstGeom prst="rect">
            <a:avLst/>
          </a:prstGeom>
          <a:noFill/>
        </p:spPr>
        <p:txBody>
          <a:bodyPr wrap="none" rtlCol="0">
            <a:spAutoFit/>
          </a:bodyPr>
          <a:lstStyle/>
          <a:p>
            <a:r>
              <a:rPr lang="en-US" dirty="0" smtClean="0"/>
              <a:t>Hafla et al., 2014</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2338379628"/>
              </p:ext>
            </p:extLst>
          </p:nvPr>
        </p:nvGraphicFramePr>
        <p:xfrm>
          <a:off x="430697" y="1614796"/>
          <a:ext cx="4976190" cy="3545840"/>
        </p:xfrm>
        <a:graphic>
          <a:graphicData uri="http://schemas.openxmlformats.org/drawingml/2006/table">
            <a:tbl>
              <a:tblPr firstRow="1" bandRow="1">
                <a:tableStyleId>{5C22544A-7EE6-4342-B048-85BDC9FD1C3A}</a:tableStyleId>
              </a:tblPr>
              <a:tblGrid>
                <a:gridCol w="1546087"/>
                <a:gridCol w="776356"/>
                <a:gridCol w="974035"/>
                <a:gridCol w="844826"/>
                <a:gridCol w="834886"/>
              </a:tblGrid>
              <a:tr h="370840">
                <a:tc>
                  <a:txBody>
                    <a:bodyPr/>
                    <a:lstStyle/>
                    <a:p>
                      <a:endParaRPr lang="en-US" sz="1600" dirty="0"/>
                    </a:p>
                  </a:txBody>
                  <a:tcPr/>
                </a:tc>
                <a:tc>
                  <a:txBody>
                    <a:bodyPr/>
                    <a:lstStyle/>
                    <a:p>
                      <a:pPr algn="ctr"/>
                      <a:r>
                        <a:rPr lang="en-US" sz="1600" dirty="0" smtClean="0"/>
                        <a:t>Barley Grain</a:t>
                      </a:r>
                      <a:endParaRPr lang="en-US" sz="1600" dirty="0"/>
                    </a:p>
                  </a:txBody>
                  <a:tcPr/>
                </a:tc>
                <a:tc>
                  <a:txBody>
                    <a:bodyPr/>
                    <a:lstStyle/>
                    <a:p>
                      <a:pPr algn="ctr"/>
                      <a:r>
                        <a:rPr lang="en-US" sz="1600" dirty="0" smtClean="0"/>
                        <a:t>Sprouted</a:t>
                      </a:r>
                      <a:r>
                        <a:rPr lang="en-US" sz="1600" baseline="0" dirty="0" smtClean="0"/>
                        <a:t> Barley</a:t>
                      </a:r>
                      <a:endParaRPr lang="en-US" sz="1600" dirty="0"/>
                    </a:p>
                  </a:txBody>
                  <a:tcPr/>
                </a:tc>
                <a:tc>
                  <a:txBody>
                    <a:bodyPr/>
                    <a:lstStyle/>
                    <a:p>
                      <a:pPr algn="ctr"/>
                      <a:r>
                        <a:rPr lang="en-US" sz="1600" dirty="0" smtClean="0"/>
                        <a:t>% Change</a:t>
                      </a:r>
                      <a:endParaRPr lang="en-US" sz="1600" dirty="0"/>
                    </a:p>
                  </a:txBody>
                  <a:tcPr/>
                </a:tc>
                <a:tc>
                  <a:txBody>
                    <a:bodyPr/>
                    <a:lstStyle/>
                    <a:p>
                      <a:pPr algn="ctr"/>
                      <a:endParaRPr lang="en-US" sz="1600" dirty="0" smtClean="0"/>
                    </a:p>
                    <a:p>
                      <a:pPr algn="ctr"/>
                      <a:r>
                        <a:rPr lang="en-US" sz="1600" dirty="0" smtClean="0"/>
                        <a:t>Pasture</a:t>
                      </a:r>
                      <a:endParaRPr lang="en-US" sz="1600" dirty="0"/>
                    </a:p>
                  </a:txBody>
                  <a:tcPr/>
                </a:tc>
              </a:tr>
              <a:tr h="370840">
                <a:tc>
                  <a:txBody>
                    <a:bodyPr/>
                    <a:lstStyle/>
                    <a:p>
                      <a:r>
                        <a:rPr lang="en-US" sz="1600" dirty="0" smtClean="0"/>
                        <a:t>CP, % DM</a:t>
                      </a:r>
                    </a:p>
                  </a:txBody>
                  <a:tcPr/>
                </a:tc>
                <a:tc>
                  <a:txBody>
                    <a:bodyPr/>
                    <a:lstStyle/>
                    <a:p>
                      <a:pPr algn="ctr"/>
                      <a:r>
                        <a:rPr lang="en-US" sz="1600" dirty="0" smtClean="0"/>
                        <a:t>12.9</a:t>
                      </a:r>
                      <a:endParaRPr lang="en-US" sz="1600" dirty="0"/>
                    </a:p>
                  </a:txBody>
                  <a:tcPr/>
                </a:tc>
                <a:tc>
                  <a:txBody>
                    <a:bodyPr/>
                    <a:lstStyle/>
                    <a:p>
                      <a:pPr algn="ctr"/>
                      <a:r>
                        <a:rPr lang="en-US" sz="1600" dirty="0" smtClean="0"/>
                        <a:t>14.7 </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25.5</a:t>
                      </a:r>
                      <a:endParaRPr lang="en-US" sz="1600" dirty="0"/>
                    </a:p>
                  </a:txBody>
                  <a:tcPr/>
                </a:tc>
              </a:tr>
              <a:tr h="370840">
                <a:tc>
                  <a:txBody>
                    <a:bodyPr/>
                    <a:lstStyle/>
                    <a:p>
                      <a:r>
                        <a:rPr lang="en-US" sz="1600" dirty="0" smtClean="0"/>
                        <a:t>NDF, % DM</a:t>
                      </a:r>
                      <a:endParaRPr lang="en-US" sz="1600" dirty="0"/>
                    </a:p>
                  </a:txBody>
                  <a:tcPr/>
                </a:tc>
                <a:tc>
                  <a:txBody>
                    <a:bodyPr/>
                    <a:lstStyle/>
                    <a:p>
                      <a:pPr algn="ctr"/>
                      <a:r>
                        <a:rPr lang="en-US" sz="1600" dirty="0" smtClean="0"/>
                        <a:t>14.4</a:t>
                      </a:r>
                      <a:endParaRPr lang="en-US" sz="1600" dirty="0"/>
                    </a:p>
                  </a:txBody>
                  <a:tcPr/>
                </a:tc>
                <a:tc>
                  <a:txBody>
                    <a:bodyPr/>
                    <a:lstStyle/>
                    <a:p>
                      <a:pPr algn="ctr"/>
                      <a:r>
                        <a:rPr lang="en-US" sz="1600" dirty="0" smtClean="0"/>
                        <a:t>30.5</a:t>
                      </a:r>
                      <a:endParaRPr lang="en-US" sz="1600" dirty="0"/>
                    </a:p>
                  </a:txBody>
                  <a:tcPr/>
                </a:tc>
                <a:tc>
                  <a:txBody>
                    <a:bodyPr/>
                    <a:lstStyle/>
                    <a:p>
                      <a:pPr algn="ctr"/>
                      <a:r>
                        <a:rPr lang="en-US" sz="1600" b="1" dirty="0" smtClean="0">
                          <a:solidFill>
                            <a:srgbClr val="FF0000"/>
                          </a:solidFill>
                        </a:rPr>
                        <a:t>+</a:t>
                      </a:r>
                      <a:r>
                        <a:rPr lang="en-US" sz="1600" b="1" baseline="0" dirty="0" smtClean="0">
                          <a:solidFill>
                            <a:srgbClr val="FF0000"/>
                          </a:solidFill>
                        </a:rPr>
                        <a:t> 112</a:t>
                      </a:r>
                      <a:endParaRPr lang="en-US" sz="1600" b="1" dirty="0">
                        <a:solidFill>
                          <a:srgbClr val="FF0000"/>
                        </a:solidFill>
                      </a:endParaRPr>
                    </a:p>
                  </a:txBody>
                  <a:tcPr/>
                </a:tc>
                <a:tc>
                  <a:txBody>
                    <a:bodyPr/>
                    <a:lstStyle/>
                    <a:p>
                      <a:pPr algn="ctr"/>
                      <a:r>
                        <a:rPr lang="en-US" sz="1600" dirty="0" smtClean="0"/>
                        <a:t>50.0</a:t>
                      </a:r>
                      <a:endParaRPr lang="en-US" sz="1600" dirty="0"/>
                    </a:p>
                  </a:txBody>
                  <a:tcPr/>
                </a:tc>
              </a:tr>
              <a:tr h="370840">
                <a:tc>
                  <a:txBody>
                    <a:bodyPr/>
                    <a:lstStyle/>
                    <a:p>
                      <a:r>
                        <a:rPr lang="en-US" sz="1600" dirty="0" smtClean="0"/>
                        <a:t>ADF, % DM</a:t>
                      </a:r>
                      <a:endParaRPr lang="en-US" sz="1600" dirty="0"/>
                    </a:p>
                  </a:txBody>
                  <a:tcPr/>
                </a:tc>
                <a:tc>
                  <a:txBody>
                    <a:bodyPr/>
                    <a:lstStyle/>
                    <a:p>
                      <a:pPr algn="ctr"/>
                      <a:r>
                        <a:rPr lang="en-US" sz="1600" dirty="0" smtClean="0"/>
                        <a:t>5.30</a:t>
                      </a:r>
                      <a:endParaRPr lang="en-US" sz="1600" dirty="0"/>
                    </a:p>
                  </a:txBody>
                  <a:tcPr/>
                </a:tc>
                <a:tc>
                  <a:txBody>
                    <a:bodyPr/>
                    <a:lstStyle/>
                    <a:p>
                      <a:pPr algn="ctr"/>
                      <a:r>
                        <a:rPr lang="en-US" sz="1600" dirty="0" smtClean="0"/>
                        <a:t>15.5</a:t>
                      </a:r>
                      <a:endParaRPr lang="en-US" sz="1600" dirty="0"/>
                    </a:p>
                  </a:txBody>
                  <a:tcPr/>
                </a:tc>
                <a:tc>
                  <a:txBody>
                    <a:bodyPr/>
                    <a:lstStyle/>
                    <a:p>
                      <a:pPr algn="ctr"/>
                      <a:r>
                        <a:rPr lang="en-US" sz="1600" b="1" dirty="0" smtClean="0">
                          <a:solidFill>
                            <a:srgbClr val="FF0000"/>
                          </a:solidFill>
                        </a:rPr>
                        <a:t>+ 193</a:t>
                      </a:r>
                      <a:endParaRPr lang="en-US" sz="1600" b="1" dirty="0">
                        <a:solidFill>
                          <a:srgbClr val="FF0000"/>
                        </a:solidFill>
                      </a:endParaRPr>
                    </a:p>
                  </a:txBody>
                  <a:tcPr/>
                </a:tc>
                <a:tc>
                  <a:txBody>
                    <a:bodyPr/>
                    <a:lstStyle/>
                    <a:p>
                      <a:pPr algn="ctr"/>
                      <a:r>
                        <a:rPr lang="en-US" sz="1600" dirty="0" smtClean="0"/>
                        <a:t>31.6</a:t>
                      </a:r>
                      <a:endParaRPr lang="en-US" sz="1600" dirty="0"/>
                    </a:p>
                  </a:txBody>
                  <a:tcPr/>
                </a:tc>
              </a:tr>
              <a:tr h="370840">
                <a:tc>
                  <a:txBody>
                    <a:bodyPr/>
                    <a:lstStyle/>
                    <a:p>
                      <a:pPr algn="l"/>
                      <a:r>
                        <a:rPr lang="en-US" sz="1600" dirty="0" smtClean="0"/>
                        <a:t>Starch,</a:t>
                      </a:r>
                      <a:r>
                        <a:rPr lang="en-US" sz="1600" baseline="0" dirty="0" smtClean="0"/>
                        <a:t> % DM</a:t>
                      </a:r>
                      <a:endParaRPr lang="en-US" sz="1600" dirty="0"/>
                    </a:p>
                  </a:txBody>
                  <a:tcPr/>
                </a:tc>
                <a:tc>
                  <a:txBody>
                    <a:bodyPr/>
                    <a:lstStyle/>
                    <a:p>
                      <a:pPr algn="ctr"/>
                      <a:r>
                        <a:rPr lang="en-US" sz="1600" dirty="0" smtClean="0"/>
                        <a:t>58.1</a:t>
                      </a:r>
                      <a:endParaRPr lang="en-US" sz="1600" dirty="0"/>
                    </a:p>
                  </a:txBody>
                  <a:tcPr/>
                </a:tc>
                <a:tc>
                  <a:txBody>
                    <a:bodyPr/>
                    <a:lstStyle/>
                    <a:p>
                      <a:pPr algn="ctr"/>
                      <a:r>
                        <a:rPr lang="en-US" sz="1600" dirty="0" smtClean="0"/>
                        <a:t>27.7</a:t>
                      </a:r>
                      <a:endParaRPr lang="en-US" sz="1600" dirty="0"/>
                    </a:p>
                  </a:txBody>
                  <a:tcPr/>
                </a:tc>
                <a:tc>
                  <a:txBody>
                    <a:bodyPr/>
                    <a:lstStyle/>
                    <a:p>
                      <a:pPr algn="ctr">
                        <a:buFontTx/>
                        <a:buChar char="-"/>
                      </a:pPr>
                      <a:r>
                        <a:rPr lang="en-US" sz="1600" b="1" dirty="0" smtClean="0">
                          <a:solidFill>
                            <a:srgbClr val="FF0000"/>
                          </a:solidFill>
                        </a:rPr>
                        <a:t> 52</a:t>
                      </a:r>
                      <a:endParaRPr lang="en-US" sz="1600" b="1" dirty="0">
                        <a:solidFill>
                          <a:srgbClr val="FF0000"/>
                        </a:solidFill>
                      </a:endParaRPr>
                    </a:p>
                  </a:txBody>
                  <a:tcPr/>
                </a:tc>
                <a:tc>
                  <a:txBody>
                    <a:bodyPr/>
                    <a:lstStyle/>
                    <a:p>
                      <a:pPr algn="ctr"/>
                      <a:r>
                        <a:rPr lang="en-US" sz="1600" dirty="0" smtClean="0"/>
                        <a:t>1.10</a:t>
                      </a:r>
                      <a:endParaRPr lang="en-US" sz="1600" dirty="0"/>
                    </a:p>
                  </a:txBody>
                  <a:tcPr/>
                </a:tc>
              </a:tr>
              <a:tr h="370840">
                <a:tc>
                  <a:txBody>
                    <a:bodyPr/>
                    <a:lstStyle/>
                    <a:p>
                      <a:pPr algn="l"/>
                      <a:r>
                        <a:rPr lang="en-US" sz="1600" dirty="0" smtClean="0"/>
                        <a:t> ESC, % DM</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15.9</a:t>
                      </a:r>
                      <a:endParaRPr lang="en-US" sz="1600" dirty="0"/>
                    </a:p>
                  </a:txBody>
                  <a:tcPr/>
                </a:tc>
                <a:tc>
                  <a:txBody>
                    <a:bodyPr/>
                    <a:lstStyle/>
                    <a:p>
                      <a:pPr algn="ctr"/>
                      <a:r>
                        <a:rPr lang="en-US" sz="1600" b="1" dirty="0" smtClean="0">
                          <a:solidFill>
                            <a:srgbClr val="FF0000"/>
                          </a:solidFill>
                        </a:rPr>
                        <a:t>+695%</a:t>
                      </a:r>
                      <a:endParaRPr lang="en-US" sz="1600" b="1" dirty="0">
                        <a:solidFill>
                          <a:srgbClr val="FF0000"/>
                        </a:solidFill>
                      </a:endParaRPr>
                    </a:p>
                  </a:txBody>
                  <a:tcPr/>
                </a:tc>
                <a:tc>
                  <a:txBody>
                    <a:bodyPr/>
                    <a:lstStyle/>
                    <a:p>
                      <a:pPr algn="ctr"/>
                      <a:r>
                        <a:rPr lang="en-US" sz="1600" dirty="0" smtClean="0"/>
                        <a:t>5.8</a:t>
                      </a:r>
                      <a:endParaRPr lang="en-US" sz="1600" dirty="0"/>
                    </a:p>
                  </a:txBody>
                  <a:tcPr/>
                </a:tc>
              </a:tr>
              <a:tr h="370840">
                <a:tc>
                  <a:txBody>
                    <a:bodyPr/>
                    <a:lstStyle/>
                    <a:p>
                      <a:pPr algn="l"/>
                      <a:r>
                        <a:rPr lang="en-US" sz="1600" dirty="0" smtClean="0"/>
                        <a:t> WSC, % DM</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21.1</a:t>
                      </a:r>
                      <a:endParaRPr lang="en-US" sz="1600" dirty="0"/>
                    </a:p>
                  </a:txBody>
                  <a:tcPr/>
                </a:tc>
                <a:tc>
                  <a:txBody>
                    <a:bodyPr/>
                    <a:lstStyle/>
                    <a:p>
                      <a:pPr algn="ctr"/>
                      <a:r>
                        <a:rPr lang="en-US" sz="1600" b="1" dirty="0" smtClean="0">
                          <a:solidFill>
                            <a:srgbClr val="FF0000"/>
                          </a:solidFill>
                        </a:rPr>
                        <a:t>+428%</a:t>
                      </a:r>
                      <a:endParaRPr lang="en-US" sz="1600" b="1" dirty="0">
                        <a:solidFill>
                          <a:srgbClr val="FF0000"/>
                        </a:solidFill>
                      </a:endParaRPr>
                    </a:p>
                  </a:txBody>
                  <a:tcPr/>
                </a:tc>
                <a:tc>
                  <a:txBody>
                    <a:bodyPr/>
                    <a:lstStyle/>
                    <a:p>
                      <a:pPr algn="ctr"/>
                      <a:r>
                        <a:rPr lang="en-US" sz="1600" dirty="0" smtClean="0"/>
                        <a:t>9.9</a:t>
                      </a:r>
                      <a:endParaRPr lang="en-US" sz="1600" dirty="0"/>
                    </a:p>
                  </a:txBody>
                  <a:tcPr/>
                </a:tc>
              </a:tr>
              <a:tr h="370840">
                <a:tc>
                  <a:txBody>
                    <a:bodyPr/>
                    <a:lstStyle/>
                    <a:p>
                      <a:r>
                        <a:rPr lang="en-US" sz="1600" dirty="0" smtClean="0"/>
                        <a:t>Ca,</a:t>
                      </a:r>
                      <a:r>
                        <a:rPr lang="en-US" sz="1600" baseline="0" dirty="0" smtClean="0"/>
                        <a:t> % DM</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b="1" dirty="0" smtClean="0">
                          <a:solidFill>
                            <a:srgbClr val="FF0000"/>
                          </a:solidFill>
                        </a:rPr>
                        <a:t>0</a:t>
                      </a:r>
                      <a:endParaRPr lang="en-US" sz="1600" b="1" dirty="0">
                        <a:solidFill>
                          <a:srgbClr val="FF0000"/>
                        </a:solidFill>
                      </a:endParaRPr>
                    </a:p>
                  </a:txBody>
                  <a:tcPr/>
                </a:tc>
                <a:tc>
                  <a:txBody>
                    <a:bodyPr/>
                    <a:lstStyle/>
                    <a:p>
                      <a:pPr algn="ctr"/>
                      <a:r>
                        <a:rPr lang="en-US" sz="1600" dirty="0" smtClean="0"/>
                        <a:t>0.67</a:t>
                      </a:r>
                      <a:endParaRPr lang="en-US" sz="1600" dirty="0"/>
                    </a:p>
                  </a:txBody>
                  <a:tcPr/>
                </a:tc>
              </a:tr>
              <a:tr h="370840">
                <a:tc>
                  <a:txBody>
                    <a:bodyPr/>
                    <a:lstStyle/>
                    <a:p>
                      <a:r>
                        <a:rPr lang="en-US" sz="1600" dirty="0" smtClean="0"/>
                        <a:t>P, % DM</a:t>
                      </a:r>
                      <a:endParaRPr lang="en-US" sz="1600" dirty="0"/>
                    </a:p>
                  </a:txBody>
                  <a:tcPr/>
                </a:tc>
                <a:tc>
                  <a:txBody>
                    <a:bodyPr/>
                    <a:lstStyle/>
                    <a:p>
                      <a:pPr algn="ctr"/>
                      <a:r>
                        <a:rPr lang="en-US" sz="1600" dirty="0" smtClean="0"/>
                        <a:t>0.43</a:t>
                      </a:r>
                      <a:endParaRPr lang="en-US" sz="1600" dirty="0"/>
                    </a:p>
                  </a:txBody>
                  <a:tcPr/>
                </a:tc>
                <a:tc>
                  <a:txBody>
                    <a:bodyPr/>
                    <a:lstStyle/>
                    <a:p>
                      <a:pPr algn="ctr"/>
                      <a:r>
                        <a:rPr lang="en-US" sz="1600" dirty="0" smtClean="0"/>
                        <a:t>0.49</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0.51</a:t>
                      </a:r>
                      <a:endParaRPr lang="en-US" sz="1600" dirty="0"/>
                    </a:p>
                  </a:txBody>
                  <a:tcPr/>
                </a:tc>
              </a:tr>
            </a:tbl>
          </a:graphicData>
        </a:graphic>
      </p:graphicFrame>
      <p:sp>
        <p:nvSpPr>
          <p:cNvPr id="9" name="Oval 8"/>
          <p:cNvSpPr/>
          <p:nvPr/>
        </p:nvSpPr>
        <p:spPr>
          <a:xfrm>
            <a:off x="3770369" y="3230385"/>
            <a:ext cx="825623"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p:cNvSpPr/>
          <p:nvPr/>
        </p:nvSpPr>
        <p:spPr>
          <a:xfrm>
            <a:off x="3684230" y="3573136"/>
            <a:ext cx="825623"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p:cNvSpPr/>
          <p:nvPr/>
        </p:nvSpPr>
        <p:spPr>
          <a:xfrm>
            <a:off x="3740552" y="3983531"/>
            <a:ext cx="825623"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xmlns="" val="400301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13863" y="2338252"/>
            <a:ext cx="5756063" cy="3416320"/>
          </a:xfrm>
          <a:prstGeom prst="rect">
            <a:avLst/>
          </a:prstGeom>
          <a:noFill/>
        </p:spPr>
        <p:txBody>
          <a:bodyPr wrap="none" rtlCol="0">
            <a:spAutoFit/>
          </a:bodyPr>
          <a:lstStyle/>
          <a:p>
            <a:r>
              <a:rPr lang="en-US" dirty="0" smtClean="0"/>
              <a:t>Sprouting: </a:t>
            </a:r>
          </a:p>
          <a:p>
            <a:r>
              <a:rPr lang="en-US" dirty="0" smtClean="0"/>
              <a:t>        *  Slightly increased CP </a:t>
            </a:r>
          </a:p>
          <a:p>
            <a:r>
              <a:rPr lang="en-US" dirty="0" smtClean="0"/>
              <a:t>	* Due to decreased DM</a:t>
            </a:r>
          </a:p>
          <a:p>
            <a:r>
              <a:rPr lang="en-US" dirty="0" smtClean="0"/>
              <a:t>                  * Concentrates existing CP, does not create more </a:t>
            </a:r>
          </a:p>
          <a:p>
            <a:r>
              <a:rPr lang="en-US" dirty="0"/>
              <a:t>	 </a:t>
            </a:r>
            <a:r>
              <a:rPr lang="en-US" dirty="0" smtClean="0"/>
              <a:t>   unless there is N in the water</a:t>
            </a:r>
          </a:p>
          <a:p>
            <a:r>
              <a:rPr lang="en-US" dirty="0" smtClean="0"/>
              <a:t>        *  Increased fiber (NDF, ADF)</a:t>
            </a:r>
          </a:p>
          <a:p>
            <a:r>
              <a:rPr lang="en-US" dirty="0" smtClean="0"/>
              <a:t>                  * Concentration of nutrients</a:t>
            </a:r>
          </a:p>
          <a:p>
            <a:r>
              <a:rPr lang="en-US" dirty="0" smtClean="0"/>
              <a:t>        * Decreased starch- converted to sugar</a:t>
            </a:r>
          </a:p>
          <a:p>
            <a:r>
              <a:rPr lang="en-US" dirty="0" smtClean="0"/>
              <a:t>                 * </a:t>
            </a:r>
            <a:r>
              <a:rPr lang="en-US" dirty="0"/>
              <a:t>May change feed </a:t>
            </a:r>
            <a:r>
              <a:rPr lang="en-US" dirty="0" smtClean="0"/>
              <a:t>conversion</a:t>
            </a:r>
          </a:p>
          <a:p>
            <a:r>
              <a:rPr lang="en-US" dirty="0" smtClean="0"/>
              <a:t>        * </a:t>
            </a:r>
            <a:r>
              <a:rPr lang="en-US" dirty="0"/>
              <a:t>Increased sugar (ESC &amp; WSC)</a:t>
            </a:r>
          </a:p>
          <a:p>
            <a:r>
              <a:rPr lang="en-US" dirty="0" smtClean="0"/>
              <a:t>* Minerals relatively unchanged and will depend on </a:t>
            </a:r>
          </a:p>
          <a:p>
            <a:r>
              <a:rPr lang="en-US" dirty="0" smtClean="0"/>
              <a:t>            additives in water</a:t>
            </a:r>
          </a:p>
        </p:txBody>
      </p:sp>
      <p:sp>
        <p:nvSpPr>
          <p:cNvPr id="7" name="TextBox 6"/>
          <p:cNvSpPr txBox="1"/>
          <p:nvPr/>
        </p:nvSpPr>
        <p:spPr>
          <a:xfrm>
            <a:off x="65315" y="6400801"/>
            <a:ext cx="1769074" cy="369332"/>
          </a:xfrm>
          <a:prstGeom prst="rect">
            <a:avLst/>
          </a:prstGeom>
          <a:noFill/>
        </p:spPr>
        <p:txBody>
          <a:bodyPr wrap="none" rtlCol="0">
            <a:spAutoFit/>
          </a:bodyPr>
          <a:lstStyle/>
          <a:p>
            <a:r>
              <a:rPr lang="en-US" dirty="0" smtClean="0"/>
              <a:t>Hafla et al., 2014</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733787120"/>
              </p:ext>
            </p:extLst>
          </p:nvPr>
        </p:nvGraphicFramePr>
        <p:xfrm>
          <a:off x="430697" y="1614796"/>
          <a:ext cx="4976190" cy="3545840"/>
        </p:xfrm>
        <a:graphic>
          <a:graphicData uri="http://schemas.openxmlformats.org/drawingml/2006/table">
            <a:tbl>
              <a:tblPr firstRow="1" bandRow="1">
                <a:tableStyleId>{5C22544A-7EE6-4342-B048-85BDC9FD1C3A}</a:tableStyleId>
              </a:tblPr>
              <a:tblGrid>
                <a:gridCol w="1546087"/>
                <a:gridCol w="776356"/>
                <a:gridCol w="974035"/>
                <a:gridCol w="844826"/>
                <a:gridCol w="834886"/>
              </a:tblGrid>
              <a:tr h="370840">
                <a:tc>
                  <a:txBody>
                    <a:bodyPr/>
                    <a:lstStyle/>
                    <a:p>
                      <a:endParaRPr lang="en-US" sz="1600" dirty="0"/>
                    </a:p>
                  </a:txBody>
                  <a:tcPr/>
                </a:tc>
                <a:tc>
                  <a:txBody>
                    <a:bodyPr/>
                    <a:lstStyle/>
                    <a:p>
                      <a:pPr algn="ctr"/>
                      <a:r>
                        <a:rPr lang="en-US" sz="1600" dirty="0" smtClean="0"/>
                        <a:t>Barley Grain</a:t>
                      </a:r>
                      <a:endParaRPr lang="en-US" sz="1600" dirty="0"/>
                    </a:p>
                  </a:txBody>
                  <a:tcPr/>
                </a:tc>
                <a:tc>
                  <a:txBody>
                    <a:bodyPr/>
                    <a:lstStyle/>
                    <a:p>
                      <a:pPr algn="ctr"/>
                      <a:r>
                        <a:rPr lang="en-US" sz="1600" dirty="0" smtClean="0"/>
                        <a:t>Sprouted</a:t>
                      </a:r>
                      <a:r>
                        <a:rPr lang="en-US" sz="1600" baseline="0" dirty="0" smtClean="0"/>
                        <a:t> Barley</a:t>
                      </a:r>
                      <a:endParaRPr lang="en-US" sz="1600" dirty="0"/>
                    </a:p>
                  </a:txBody>
                  <a:tcPr/>
                </a:tc>
                <a:tc>
                  <a:txBody>
                    <a:bodyPr/>
                    <a:lstStyle/>
                    <a:p>
                      <a:pPr algn="ctr"/>
                      <a:r>
                        <a:rPr lang="en-US" sz="1600" dirty="0" smtClean="0"/>
                        <a:t>% Change</a:t>
                      </a:r>
                      <a:endParaRPr lang="en-US" sz="1600" dirty="0"/>
                    </a:p>
                  </a:txBody>
                  <a:tcPr/>
                </a:tc>
                <a:tc>
                  <a:txBody>
                    <a:bodyPr/>
                    <a:lstStyle/>
                    <a:p>
                      <a:pPr algn="ctr"/>
                      <a:endParaRPr lang="en-US" sz="1600" dirty="0" smtClean="0"/>
                    </a:p>
                    <a:p>
                      <a:pPr algn="ctr"/>
                      <a:r>
                        <a:rPr lang="en-US" sz="1600" dirty="0" smtClean="0"/>
                        <a:t>Pasture</a:t>
                      </a:r>
                      <a:endParaRPr lang="en-US" sz="1600" dirty="0"/>
                    </a:p>
                  </a:txBody>
                  <a:tcPr/>
                </a:tc>
              </a:tr>
              <a:tr h="370840">
                <a:tc>
                  <a:txBody>
                    <a:bodyPr/>
                    <a:lstStyle/>
                    <a:p>
                      <a:r>
                        <a:rPr lang="en-US" sz="1600" dirty="0" smtClean="0"/>
                        <a:t>CP, % DM</a:t>
                      </a:r>
                    </a:p>
                  </a:txBody>
                  <a:tcPr/>
                </a:tc>
                <a:tc>
                  <a:txBody>
                    <a:bodyPr/>
                    <a:lstStyle/>
                    <a:p>
                      <a:pPr algn="ctr"/>
                      <a:r>
                        <a:rPr lang="en-US" sz="1600" dirty="0" smtClean="0"/>
                        <a:t>12.9</a:t>
                      </a:r>
                      <a:endParaRPr lang="en-US" sz="1600" dirty="0"/>
                    </a:p>
                  </a:txBody>
                  <a:tcPr/>
                </a:tc>
                <a:tc>
                  <a:txBody>
                    <a:bodyPr/>
                    <a:lstStyle/>
                    <a:p>
                      <a:pPr algn="ctr"/>
                      <a:r>
                        <a:rPr lang="en-US" sz="1600" dirty="0" smtClean="0"/>
                        <a:t>14.7 </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25.5</a:t>
                      </a:r>
                      <a:endParaRPr lang="en-US" sz="1600" dirty="0"/>
                    </a:p>
                  </a:txBody>
                  <a:tcPr/>
                </a:tc>
              </a:tr>
              <a:tr h="370840">
                <a:tc>
                  <a:txBody>
                    <a:bodyPr/>
                    <a:lstStyle/>
                    <a:p>
                      <a:r>
                        <a:rPr lang="en-US" sz="1600" dirty="0" smtClean="0"/>
                        <a:t>NDF, % DM</a:t>
                      </a:r>
                      <a:endParaRPr lang="en-US" sz="1600" dirty="0"/>
                    </a:p>
                  </a:txBody>
                  <a:tcPr/>
                </a:tc>
                <a:tc>
                  <a:txBody>
                    <a:bodyPr/>
                    <a:lstStyle/>
                    <a:p>
                      <a:pPr algn="ctr"/>
                      <a:r>
                        <a:rPr lang="en-US" sz="1600" dirty="0" smtClean="0"/>
                        <a:t>14.4</a:t>
                      </a:r>
                      <a:endParaRPr lang="en-US" sz="1600" dirty="0"/>
                    </a:p>
                  </a:txBody>
                  <a:tcPr/>
                </a:tc>
                <a:tc>
                  <a:txBody>
                    <a:bodyPr/>
                    <a:lstStyle/>
                    <a:p>
                      <a:pPr algn="ctr"/>
                      <a:r>
                        <a:rPr lang="en-US" sz="1600" dirty="0" smtClean="0"/>
                        <a:t>30.5</a:t>
                      </a:r>
                      <a:endParaRPr lang="en-US" sz="1600" dirty="0"/>
                    </a:p>
                  </a:txBody>
                  <a:tcPr/>
                </a:tc>
                <a:tc>
                  <a:txBody>
                    <a:bodyPr/>
                    <a:lstStyle/>
                    <a:p>
                      <a:pPr algn="ctr"/>
                      <a:r>
                        <a:rPr lang="en-US" sz="1600" b="1" dirty="0" smtClean="0">
                          <a:solidFill>
                            <a:srgbClr val="FF0000"/>
                          </a:solidFill>
                        </a:rPr>
                        <a:t>+</a:t>
                      </a:r>
                      <a:r>
                        <a:rPr lang="en-US" sz="1600" b="1" baseline="0" dirty="0" smtClean="0">
                          <a:solidFill>
                            <a:srgbClr val="FF0000"/>
                          </a:solidFill>
                        </a:rPr>
                        <a:t> 112</a:t>
                      </a:r>
                      <a:endParaRPr lang="en-US" sz="1600" b="1" dirty="0">
                        <a:solidFill>
                          <a:srgbClr val="FF0000"/>
                        </a:solidFill>
                      </a:endParaRPr>
                    </a:p>
                  </a:txBody>
                  <a:tcPr/>
                </a:tc>
                <a:tc>
                  <a:txBody>
                    <a:bodyPr/>
                    <a:lstStyle/>
                    <a:p>
                      <a:pPr algn="ctr"/>
                      <a:r>
                        <a:rPr lang="en-US" sz="1600" dirty="0" smtClean="0"/>
                        <a:t>50.0</a:t>
                      </a:r>
                      <a:endParaRPr lang="en-US" sz="1600" dirty="0"/>
                    </a:p>
                  </a:txBody>
                  <a:tcPr/>
                </a:tc>
              </a:tr>
              <a:tr h="370840">
                <a:tc>
                  <a:txBody>
                    <a:bodyPr/>
                    <a:lstStyle/>
                    <a:p>
                      <a:r>
                        <a:rPr lang="en-US" sz="1600" dirty="0" smtClean="0"/>
                        <a:t>ADF, % DM</a:t>
                      </a:r>
                      <a:endParaRPr lang="en-US" sz="1600" dirty="0"/>
                    </a:p>
                  </a:txBody>
                  <a:tcPr/>
                </a:tc>
                <a:tc>
                  <a:txBody>
                    <a:bodyPr/>
                    <a:lstStyle/>
                    <a:p>
                      <a:pPr algn="ctr"/>
                      <a:r>
                        <a:rPr lang="en-US" sz="1600" dirty="0" smtClean="0"/>
                        <a:t>5.30</a:t>
                      </a:r>
                      <a:endParaRPr lang="en-US" sz="1600" dirty="0"/>
                    </a:p>
                  </a:txBody>
                  <a:tcPr/>
                </a:tc>
                <a:tc>
                  <a:txBody>
                    <a:bodyPr/>
                    <a:lstStyle/>
                    <a:p>
                      <a:pPr algn="ctr"/>
                      <a:r>
                        <a:rPr lang="en-US" sz="1600" dirty="0" smtClean="0"/>
                        <a:t>15.5</a:t>
                      </a:r>
                      <a:endParaRPr lang="en-US" sz="1600" dirty="0"/>
                    </a:p>
                  </a:txBody>
                  <a:tcPr/>
                </a:tc>
                <a:tc>
                  <a:txBody>
                    <a:bodyPr/>
                    <a:lstStyle/>
                    <a:p>
                      <a:pPr algn="ctr"/>
                      <a:r>
                        <a:rPr lang="en-US" sz="1600" b="1" dirty="0" smtClean="0">
                          <a:solidFill>
                            <a:srgbClr val="FF0000"/>
                          </a:solidFill>
                        </a:rPr>
                        <a:t>+ 193</a:t>
                      </a:r>
                      <a:endParaRPr lang="en-US" sz="1600" b="1" dirty="0">
                        <a:solidFill>
                          <a:srgbClr val="FF0000"/>
                        </a:solidFill>
                      </a:endParaRPr>
                    </a:p>
                  </a:txBody>
                  <a:tcPr/>
                </a:tc>
                <a:tc>
                  <a:txBody>
                    <a:bodyPr/>
                    <a:lstStyle/>
                    <a:p>
                      <a:pPr algn="ctr"/>
                      <a:r>
                        <a:rPr lang="en-US" sz="1600" dirty="0" smtClean="0"/>
                        <a:t>31.6</a:t>
                      </a:r>
                      <a:endParaRPr lang="en-US" sz="1600" dirty="0"/>
                    </a:p>
                  </a:txBody>
                  <a:tcPr/>
                </a:tc>
              </a:tr>
              <a:tr h="370840">
                <a:tc>
                  <a:txBody>
                    <a:bodyPr/>
                    <a:lstStyle/>
                    <a:p>
                      <a:pPr algn="l"/>
                      <a:r>
                        <a:rPr lang="en-US" sz="1600" dirty="0" smtClean="0"/>
                        <a:t>Starch,</a:t>
                      </a:r>
                      <a:r>
                        <a:rPr lang="en-US" sz="1600" baseline="0" dirty="0" smtClean="0"/>
                        <a:t> % DM</a:t>
                      </a:r>
                      <a:endParaRPr lang="en-US" sz="1600" dirty="0"/>
                    </a:p>
                  </a:txBody>
                  <a:tcPr/>
                </a:tc>
                <a:tc>
                  <a:txBody>
                    <a:bodyPr/>
                    <a:lstStyle/>
                    <a:p>
                      <a:pPr algn="ctr"/>
                      <a:r>
                        <a:rPr lang="en-US" sz="1600" dirty="0" smtClean="0"/>
                        <a:t>58.1</a:t>
                      </a:r>
                      <a:endParaRPr lang="en-US" sz="1600" dirty="0"/>
                    </a:p>
                  </a:txBody>
                  <a:tcPr/>
                </a:tc>
                <a:tc>
                  <a:txBody>
                    <a:bodyPr/>
                    <a:lstStyle/>
                    <a:p>
                      <a:pPr algn="ctr"/>
                      <a:r>
                        <a:rPr lang="en-US" sz="1600" dirty="0" smtClean="0"/>
                        <a:t>27.7</a:t>
                      </a:r>
                      <a:endParaRPr lang="en-US" sz="1600" dirty="0"/>
                    </a:p>
                  </a:txBody>
                  <a:tcPr/>
                </a:tc>
                <a:tc>
                  <a:txBody>
                    <a:bodyPr/>
                    <a:lstStyle/>
                    <a:p>
                      <a:pPr algn="ctr">
                        <a:buFontTx/>
                        <a:buChar char="-"/>
                      </a:pPr>
                      <a:r>
                        <a:rPr lang="en-US" sz="1600" b="1" dirty="0" smtClean="0">
                          <a:solidFill>
                            <a:srgbClr val="FF0000"/>
                          </a:solidFill>
                        </a:rPr>
                        <a:t> 52</a:t>
                      </a:r>
                      <a:endParaRPr lang="en-US" sz="1600" b="1" dirty="0">
                        <a:solidFill>
                          <a:srgbClr val="FF0000"/>
                        </a:solidFill>
                      </a:endParaRPr>
                    </a:p>
                  </a:txBody>
                  <a:tcPr/>
                </a:tc>
                <a:tc>
                  <a:txBody>
                    <a:bodyPr/>
                    <a:lstStyle/>
                    <a:p>
                      <a:pPr algn="ctr"/>
                      <a:r>
                        <a:rPr lang="en-US" sz="1600" dirty="0" smtClean="0"/>
                        <a:t>1.10</a:t>
                      </a:r>
                      <a:endParaRPr lang="en-US" sz="1600" dirty="0"/>
                    </a:p>
                  </a:txBody>
                  <a:tcPr/>
                </a:tc>
              </a:tr>
              <a:tr h="370840">
                <a:tc>
                  <a:txBody>
                    <a:bodyPr/>
                    <a:lstStyle/>
                    <a:p>
                      <a:pPr algn="l"/>
                      <a:r>
                        <a:rPr lang="en-US" sz="1600" dirty="0" smtClean="0"/>
                        <a:t> ESC, % DM</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15.9</a:t>
                      </a:r>
                      <a:endParaRPr lang="en-US" sz="1600" dirty="0"/>
                    </a:p>
                  </a:txBody>
                  <a:tcPr/>
                </a:tc>
                <a:tc>
                  <a:txBody>
                    <a:bodyPr/>
                    <a:lstStyle/>
                    <a:p>
                      <a:pPr algn="ctr"/>
                      <a:r>
                        <a:rPr lang="en-US" sz="1600" b="1" dirty="0" smtClean="0">
                          <a:solidFill>
                            <a:srgbClr val="FF0000"/>
                          </a:solidFill>
                        </a:rPr>
                        <a:t>+695%</a:t>
                      </a:r>
                      <a:endParaRPr lang="en-US" sz="1600" b="1" dirty="0">
                        <a:solidFill>
                          <a:srgbClr val="FF0000"/>
                        </a:solidFill>
                      </a:endParaRPr>
                    </a:p>
                  </a:txBody>
                  <a:tcPr/>
                </a:tc>
                <a:tc>
                  <a:txBody>
                    <a:bodyPr/>
                    <a:lstStyle/>
                    <a:p>
                      <a:pPr algn="ctr"/>
                      <a:r>
                        <a:rPr lang="en-US" sz="1600" dirty="0" smtClean="0"/>
                        <a:t>5.8</a:t>
                      </a:r>
                      <a:endParaRPr lang="en-US" sz="1600" dirty="0"/>
                    </a:p>
                  </a:txBody>
                  <a:tcPr/>
                </a:tc>
              </a:tr>
              <a:tr h="370840">
                <a:tc>
                  <a:txBody>
                    <a:bodyPr/>
                    <a:lstStyle/>
                    <a:p>
                      <a:pPr algn="l"/>
                      <a:r>
                        <a:rPr lang="en-US" sz="1600" dirty="0" smtClean="0"/>
                        <a:t> WSC, % DM</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21.1</a:t>
                      </a:r>
                      <a:endParaRPr lang="en-US" sz="1600" dirty="0"/>
                    </a:p>
                  </a:txBody>
                  <a:tcPr/>
                </a:tc>
                <a:tc>
                  <a:txBody>
                    <a:bodyPr/>
                    <a:lstStyle/>
                    <a:p>
                      <a:pPr algn="ctr"/>
                      <a:r>
                        <a:rPr lang="en-US" sz="1600" b="1" dirty="0" smtClean="0">
                          <a:solidFill>
                            <a:srgbClr val="FF0000"/>
                          </a:solidFill>
                        </a:rPr>
                        <a:t>+428%</a:t>
                      </a:r>
                      <a:endParaRPr lang="en-US" sz="1600" b="1" dirty="0">
                        <a:solidFill>
                          <a:srgbClr val="FF0000"/>
                        </a:solidFill>
                      </a:endParaRPr>
                    </a:p>
                  </a:txBody>
                  <a:tcPr/>
                </a:tc>
                <a:tc>
                  <a:txBody>
                    <a:bodyPr/>
                    <a:lstStyle/>
                    <a:p>
                      <a:pPr algn="ctr"/>
                      <a:r>
                        <a:rPr lang="en-US" sz="1600" dirty="0" smtClean="0"/>
                        <a:t>9.9</a:t>
                      </a:r>
                      <a:endParaRPr lang="en-US" sz="1600" dirty="0"/>
                    </a:p>
                  </a:txBody>
                  <a:tcPr/>
                </a:tc>
              </a:tr>
              <a:tr h="370840">
                <a:tc>
                  <a:txBody>
                    <a:bodyPr/>
                    <a:lstStyle/>
                    <a:p>
                      <a:r>
                        <a:rPr lang="en-US" sz="1600" dirty="0" smtClean="0"/>
                        <a:t>Ca,</a:t>
                      </a:r>
                      <a:r>
                        <a:rPr lang="en-US" sz="1600" baseline="0" dirty="0" smtClean="0"/>
                        <a:t> % DM</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b="1" dirty="0" smtClean="0">
                          <a:solidFill>
                            <a:srgbClr val="FF0000"/>
                          </a:solidFill>
                        </a:rPr>
                        <a:t>0</a:t>
                      </a:r>
                      <a:endParaRPr lang="en-US" sz="1600" b="1" dirty="0">
                        <a:solidFill>
                          <a:srgbClr val="FF0000"/>
                        </a:solidFill>
                      </a:endParaRPr>
                    </a:p>
                  </a:txBody>
                  <a:tcPr/>
                </a:tc>
                <a:tc>
                  <a:txBody>
                    <a:bodyPr/>
                    <a:lstStyle/>
                    <a:p>
                      <a:pPr algn="ctr"/>
                      <a:r>
                        <a:rPr lang="en-US" sz="1600" dirty="0" smtClean="0"/>
                        <a:t>0.67</a:t>
                      </a:r>
                      <a:endParaRPr lang="en-US" sz="1600" dirty="0"/>
                    </a:p>
                  </a:txBody>
                  <a:tcPr/>
                </a:tc>
              </a:tr>
              <a:tr h="370840">
                <a:tc>
                  <a:txBody>
                    <a:bodyPr/>
                    <a:lstStyle/>
                    <a:p>
                      <a:r>
                        <a:rPr lang="en-US" sz="1600" dirty="0" smtClean="0"/>
                        <a:t>P, % DM</a:t>
                      </a:r>
                      <a:endParaRPr lang="en-US" sz="1600" dirty="0"/>
                    </a:p>
                  </a:txBody>
                  <a:tcPr/>
                </a:tc>
                <a:tc>
                  <a:txBody>
                    <a:bodyPr/>
                    <a:lstStyle/>
                    <a:p>
                      <a:pPr algn="ctr"/>
                      <a:r>
                        <a:rPr lang="en-US" sz="1600" dirty="0" smtClean="0"/>
                        <a:t>0.43</a:t>
                      </a:r>
                      <a:endParaRPr lang="en-US" sz="1600" dirty="0"/>
                    </a:p>
                  </a:txBody>
                  <a:tcPr/>
                </a:tc>
                <a:tc>
                  <a:txBody>
                    <a:bodyPr/>
                    <a:lstStyle/>
                    <a:p>
                      <a:pPr algn="ctr"/>
                      <a:r>
                        <a:rPr lang="en-US" sz="1600" dirty="0" smtClean="0"/>
                        <a:t>0.49</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0.51</a:t>
                      </a:r>
                      <a:endParaRPr lang="en-US" sz="1600" dirty="0"/>
                    </a:p>
                  </a:txBody>
                  <a:tcPr/>
                </a:tc>
              </a:tr>
            </a:tbl>
          </a:graphicData>
        </a:graphic>
      </p:graphicFrame>
      <p:sp>
        <p:nvSpPr>
          <p:cNvPr id="2" name="Title 1"/>
          <p:cNvSpPr>
            <a:spLocks noGrp="1"/>
          </p:cNvSpPr>
          <p:nvPr>
            <p:ph type="title"/>
          </p:nvPr>
        </p:nvSpPr>
        <p:spPr/>
        <p:txBody>
          <a:bodyPr/>
          <a:lstStyle/>
          <a:p>
            <a:pPr algn="ctr"/>
            <a:r>
              <a:rPr lang="en-US" dirty="0" smtClean="0"/>
              <a:t>Nutrient Composition</a:t>
            </a:r>
            <a:endParaRPr lang="en-US" dirty="0"/>
          </a:p>
        </p:txBody>
      </p:sp>
      <p:sp>
        <p:nvSpPr>
          <p:cNvPr id="8" name="Oval 7"/>
          <p:cNvSpPr/>
          <p:nvPr/>
        </p:nvSpPr>
        <p:spPr>
          <a:xfrm>
            <a:off x="3754086" y="4734306"/>
            <a:ext cx="825623"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Oval 2"/>
          <p:cNvSpPr/>
          <p:nvPr/>
        </p:nvSpPr>
        <p:spPr>
          <a:xfrm>
            <a:off x="3754086" y="4343278"/>
            <a:ext cx="750566"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xmlns="" val="2541382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13863" y="2338252"/>
            <a:ext cx="5756063" cy="3970318"/>
          </a:xfrm>
          <a:prstGeom prst="rect">
            <a:avLst/>
          </a:prstGeom>
          <a:noFill/>
        </p:spPr>
        <p:txBody>
          <a:bodyPr wrap="none" rtlCol="0">
            <a:spAutoFit/>
          </a:bodyPr>
          <a:lstStyle/>
          <a:p>
            <a:r>
              <a:rPr lang="en-US" dirty="0" smtClean="0"/>
              <a:t>Sprouting: </a:t>
            </a:r>
          </a:p>
          <a:p>
            <a:r>
              <a:rPr lang="en-US" dirty="0" smtClean="0"/>
              <a:t>        *  Slightly increased CP </a:t>
            </a:r>
          </a:p>
          <a:p>
            <a:r>
              <a:rPr lang="en-US" dirty="0" smtClean="0"/>
              <a:t>	* Due to decreased DM</a:t>
            </a:r>
          </a:p>
          <a:p>
            <a:r>
              <a:rPr lang="en-US" dirty="0" smtClean="0"/>
              <a:t>                  * Concentrates existing CP, does not create more </a:t>
            </a:r>
          </a:p>
          <a:p>
            <a:r>
              <a:rPr lang="en-US" dirty="0"/>
              <a:t>	 </a:t>
            </a:r>
            <a:r>
              <a:rPr lang="en-US" dirty="0" smtClean="0"/>
              <a:t>   unless there is N in the water</a:t>
            </a:r>
          </a:p>
          <a:p>
            <a:r>
              <a:rPr lang="en-US" dirty="0" smtClean="0"/>
              <a:t>        *  Increased fiber (NDF, ADF)</a:t>
            </a:r>
          </a:p>
          <a:p>
            <a:r>
              <a:rPr lang="en-US" dirty="0" smtClean="0"/>
              <a:t>                  * Concentration of nutrients</a:t>
            </a:r>
          </a:p>
          <a:p>
            <a:r>
              <a:rPr lang="en-US" dirty="0" smtClean="0"/>
              <a:t>        * Decreased starch- converted to sugar</a:t>
            </a:r>
          </a:p>
          <a:p>
            <a:r>
              <a:rPr lang="en-US" dirty="0"/>
              <a:t>	</a:t>
            </a:r>
            <a:r>
              <a:rPr lang="en-US" dirty="0" smtClean="0"/>
              <a:t>* May change feed conversion</a:t>
            </a:r>
          </a:p>
          <a:p>
            <a:r>
              <a:rPr lang="en-US" dirty="0" smtClean="0"/>
              <a:t>        * </a:t>
            </a:r>
            <a:r>
              <a:rPr lang="en-US" dirty="0"/>
              <a:t>Increased sugar (ESC &amp; WSC)</a:t>
            </a:r>
          </a:p>
          <a:p>
            <a:r>
              <a:rPr lang="en-US" dirty="0" smtClean="0"/>
              <a:t>* Minerals relatively unchanged and will depend on </a:t>
            </a:r>
          </a:p>
          <a:p>
            <a:r>
              <a:rPr lang="en-US" dirty="0" smtClean="0"/>
              <a:t>            additives in water</a:t>
            </a:r>
          </a:p>
          <a:p>
            <a:r>
              <a:rPr lang="en-US" dirty="0"/>
              <a:t> *  </a:t>
            </a:r>
            <a:r>
              <a:rPr lang="en-US" dirty="0" err="1"/>
              <a:t>Fazaeli</a:t>
            </a:r>
            <a:r>
              <a:rPr lang="en-US" dirty="0"/>
              <a:t> et al. (2012)</a:t>
            </a:r>
          </a:p>
          <a:p>
            <a:r>
              <a:rPr lang="en-US" dirty="0"/>
              <a:t>	- ↓ True protein, DM, NFC, ME, gas production</a:t>
            </a:r>
            <a:endParaRPr lang="en-US" dirty="0" smtClean="0"/>
          </a:p>
        </p:txBody>
      </p:sp>
      <p:sp>
        <p:nvSpPr>
          <p:cNvPr id="7" name="TextBox 6"/>
          <p:cNvSpPr txBox="1"/>
          <p:nvPr/>
        </p:nvSpPr>
        <p:spPr>
          <a:xfrm>
            <a:off x="65315" y="6400801"/>
            <a:ext cx="1769074" cy="369332"/>
          </a:xfrm>
          <a:prstGeom prst="rect">
            <a:avLst/>
          </a:prstGeom>
          <a:noFill/>
        </p:spPr>
        <p:txBody>
          <a:bodyPr wrap="none" rtlCol="0">
            <a:spAutoFit/>
          </a:bodyPr>
          <a:lstStyle/>
          <a:p>
            <a:r>
              <a:rPr lang="en-US" dirty="0" smtClean="0"/>
              <a:t>Hafla et al., 2014</a:t>
            </a:r>
            <a:endParaRPr lang="en-US" dirty="0"/>
          </a:p>
        </p:txBody>
      </p:sp>
      <p:graphicFrame>
        <p:nvGraphicFramePr>
          <p:cNvPr id="9" name="Table 8"/>
          <p:cNvGraphicFramePr>
            <a:graphicFrameLocks noGrp="1"/>
          </p:cNvGraphicFramePr>
          <p:nvPr/>
        </p:nvGraphicFramePr>
        <p:xfrm>
          <a:off x="430697" y="1614796"/>
          <a:ext cx="4976190" cy="3545840"/>
        </p:xfrm>
        <a:graphic>
          <a:graphicData uri="http://schemas.openxmlformats.org/drawingml/2006/table">
            <a:tbl>
              <a:tblPr firstRow="1" bandRow="1">
                <a:tableStyleId>{5C22544A-7EE6-4342-B048-85BDC9FD1C3A}</a:tableStyleId>
              </a:tblPr>
              <a:tblGrid>
                <a:gridCol w="1546087"/>
                <a:gridCol w="776356"/>
                <a:gridCol w="974035"/>
                <a:gridCol w="844826"/>
                <a:gridCol w="834886"/>
              </a:tblGrid>
              <a:tr h="370840">
                <a:tc>
                  <a:txBody>
                    <a:bodyPr/>
                    <a:lstStyle/>
                    <a:p>
                      <a:endParaRPr lang="en-US" sz="1600" dirty="0"/>
                    </a:p>
                  </a:txBody>
                  <a:tcPr/>
                </a:tc>
                <a:tc>
                  <a:txBody>
                    <a:bodyPr/>
                    <a:lstStyle/>
                    <a:p>
                      <a:pPr algn="ctr"/>
                      <a:r>
                        <a:rPr lang="en-US" sz="1600" dirty="0" smtClean="0"/>
                        <a:t>Barley Grain</a:t>
                      </a:r>
                      <a:endParaRPr lang="en-US" sz="1600" dirty="0"/>
                    </a:p>
                  </a:txBody>
                  <a:tcPr/>
                </a:tc>
                <a:tc>
                  <a:txBody>
                    <a:bodyPr/>
                    <a:lstStyle/>
                    <a:p>
                      <a:pPr algn="ctr"/>
                      <a:r>
                        <a:rPr lang="en-US" sz="1600" dirty="0" smtClean="0"/>
                        <a:t>Sprouted</a:t>
                      </a:r>
                      <a:r>
                        <a:rPr lang="en-US" sz="1600" baseline="0" dirty="0" smtClean="0"/>
                        <a:t> Barley</a:t>
                      </a:r>
                      <a:endParaRPr lang="en-US" sz="1600" dirty="0"/>
                    </a:p>
                  </a:txBody>
                  <a:tcPr/>
                </a:tc>
                <a:tc>
                  <a:txBody>
                    <a:bodyPr/>
                    <a:lstStyle/>
                    <a:p>
                      <a:pPr algn="ctr"/>
                      <a:r>
                        <a:rPr lang="en-US" sz="1600" dirty="0" smtClean="0"/>
                        <a:t>% Change</a:t>
                      </a:r>
                      <a:endParaRPr lang="en-US" sz="1600" dirty="0"/>
                    </a:p>
                  </a:txBody>
                  <a:tcPr/>
                </a:tc>
                <a:tc>
                  <a:txBody>
                    <a:bodyPr/>
                    <a:lstStyle/>
                    <a:p>
                      <a:pPr algn="ctr"/>
                      <a:endParaRPr lang="en-US" sz="1600" dirty="0" smtClean="0"/>
                    </a:p>
                    <a:p>
                      <a:pPr algn="ctr"/>
                      <a:r>
                        <a:rPr lang="en-US" sz="1600" dirty="0" smtClean="0"/>
                        <a:t>Pasture</a:t>
                      </a:r>
                      <a:endParaRPr lang="en-US" sz="1600" dirty="0"/>
                    </a:p>
                  </a:txBody>
                  <a:tcPr/>
                </a:tc>
              </a:tr>
              <a:tr h="370840">
                <a:tc>
                  <a:txBody>
                    <a:bodyPr/>
                    <a:lstStyle/>
                    <a:p>
                      <a:r>
                        <a:rPr lang="en-US" sz="1600" dirty="0" smtClean="0"/>
                        <a:t>CP, % DM</a:t>
                      </a:r>
                    </a:p>
                  </a:txBody>
                  <a:tcPr/>
                </a:tc>
                <a:tc>
                  <a:txBody>
                    <a:bodyPr/>
                    <a:lstStyle/>
                    <a:p>
                      <a:pPr algn="ctr"/>
                      <a:r>
                        <a:rPr lang="en-US" sz="1600" dirty="0" smtClean="0"/>
                        <a:t>12.9</a:t>
                      </a:r>
                      <a:endParaRPr lang="en-US" sz="1600" dirty="0"/>
                    </a:p>
                  </a:txBody>
                  <a:tcPr/>
                </a:tc>
                <a:tc>
                  <a:txBody>
                    <a:bodyPr/>
                    <a:lstStyle/>
                    <a:p>
                      <a:pPr algn="ctr"/>
                      <a:r>
                        <a:rPr lang="en-US" sz="1600" dirty="0" smtClean="0"/>
                        <a:t>14.7 </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25.5</a:t>
                      </a:r>
                      <a:endParaRPr lang="en-US" sz="1600" dirty="0"/>
                    </a:p>
                  </a:txBody>
                  <a:tcPr/>
                </a:tc>
              </a:tr>
              <a:tr h="370840">
                <a:tc>
                  <a:txBody>
                    <a:bodyPr/>
                    <a:lstStyle/>
                    <a:p>
                      <a:r>
                        <a:rPr lang="en-US" sz="1600" dirty="0" smtClean="0"/>
                        <a:t>NDF, % DM</a:t>
                      </a:r>
                      <a:endParaRPr lang="en-US" sz="1600" dirty="0"/>
                    </a:p>
                  </a:txBody>
                  <a:tcPr/>
                </a:tc>
                <a:tc>
                  <a:txBody>
                    <a:bodyPr/>
                    <a:lstStyle/>
                    <a:p>
                      <a:pPr algn="ctr"/>
                      <a:r>
                        <a:rPr lang="en-US" sz="1600" dirty="0" smtClean="0"/>
                        <a:t>14.4</a:t>
                      </a:r>
                      <a:endParaRPr lang="en-US" sz="1600" dirty="0"/>
                    </a:p>
                  </a:txBody>
                  <a:tcPr/>
                </a:tc>
                <a:tc>
                  <a:txBody>
                    <a:bodyPr/>
                    <a:lstStyle/>
                    <a:p>
                      <a:pPr algn="ctr"/>
                      <a:r>
                        <a:rPr lang="en-US" sz="1600" dirty="0" smtClean="0"/>
                        <a:t>30.5</a:t>
                      </a:r>
                      <a:endParaRPr lang="en-US" sz="1600" dirty="0"/>
                    </a:p>
                  </a:txBody>
                  <a:tcPr/>
                </a:tc>
                <a:tc>
                  <a:txBody>
                    <a:bodyPr/>
                    <a:lstStyle/>
                    <a:p>
                      <a:pPr algn="ctr"/>
                      <a:r>
                        <a:rPr lang="en-US" sz="1600" b="1" dirty="0" smtClean="0">
                          <a:solidFill>
                            <a:srgbClr val="FF0000"/>
                          </a:solidFill>
                        </a:rPr>
                        <a:t>+</a:t>
                      </a:r>
                      <a:r>
                        <a:rPr lang="en-US" sz="1600" b="1" baseline="0" dirty="0" smtClean="0">
                          <a:solidFill>
                            <a:srgbClr val="FF0000"/>
                          </a:solidFill>
                        </a:rPr>
                        <a:t> 112</a:t>
                      </a:r>
                      <a:endParaRPr lang="en-US" sz="1600" b="1" dirty="0">
                        <a:solidFill>
                          <a:srgbClr val="FF0000"/>
                        </a:solidFill>
                      </a:endParaRPr>
                    </a:p>
                  </a:txBody>
                  <a:tcPr/>
                </a:tc>
                <a:tc>
                  <a:txBody>
                    <a:bodyPr/>
                    <a:lstStyle/>
                    <a:p>
                      <a:pPr algn="ctr"/>
                      <a:r>
                        <a:rPr lang="en-US" sz="1600" dirty="0" smtClean="0"/>
                        <a:t>50.0</a:t>
                      </a:r>
                      <a:endParaRPr lang="en-US" sz="1600" dirty="0"/>
                    </a:p>
                  </a:txBody>
                  <a:tcPr/>
                </a:tc>
              </a:tr>
              <a:tr h="370840">
                <a:tc>
                  <a:txBody>
                    <a:bodyPr/>
                    <a:lstStyle/>
                    <a:p>
                      <a:r>
                        <a:rPr lang="en-US" sz="1600" dirty="0" smtClean="0"/>
                        <a:t>ADF, % DM</a:t>
                      </a:r>
                      <a:endParaRPr lang="en-US" sz="1600" dirty="0"/>
                    </a:p>
                  </a:txBody>
                  <a:tcPr/>
                </a:tc>
                <a:tc>
                  <a:txBody>
                    <a:bodyPr/>
                    <a:lstStyle/>
                    <a:p>
                      <a:pPr algn="ctr"/>
                      <a:r>
                        <a:rPr lang="en-US" sz="1600" dirty="0" smtClean="0"/>
                        <a:t>5.30</a:t>
                      </a:r>
                      <a:endParaRPr lang="en-US" sz="1600" dirty="0"/>
                    </a:p>
                  </a:txBody>
                  <a:tcPr/>
                </a:tc>
                <a:tc>
                  <a:txBody>
                    <a:bodyPr/>
                    <a:lstStyle/>
                    <a:p>
                      <a:pPr algn="ctr"/>
                      <a:r>
                        <a:rPr lang="en-US" sz="1600" dirty="0" smtClean="0"/>
                        <a:t>15.5</a:t>
                      </a:r>
                      <a:endParaRPr lang="en-US" sz="1600" dirty="0"/>
                    </a:p>
                  </a:txBody>
                  <a:tcPr/>
                </a:tc>
                <a:tc>
                  <a:txBody>
                    <a:bodyPr/>
                    <a:lstStyle/>
                    <a:p>
                      <a:pPr algn="ctr"/>
                      <a:r>
                        <a:rPr lang="en-US" sz="1600" b="1" dirty="0" smtClean="0">
                          <a:solidFill>
                            <a:srgbClr val="FF0000"/>
                          </a:solidFill>
                        </a:rPr>
                        <a:t>+ 193</a:t>
                      </a:r>
                      <a:endParaRPr lang="en-US" sz="1600" b="1" dirty="0">
                        <a:solidFill>
                          <a:srgbClr val="FF0000"/>
                        </a:solidFill>
                      </a:endParaRPr>
                    </a:p>
                  </a:txBody>
                  <a:tcPr/>
                </a:tc>
                <a:tc>
                  <a:txBody>
                    <a:bodyPr/>
                    <a:lstStyle/>
                    <a:p>
                      <a:pPr algn="ctr"/>
                      <a:r>
                        <a:rPr lang="en-US" sz="1600" dirty="0" smtClean="0"/>
                        <a:t>31.6</a:t>
                      </a:r>
                      <a:endParaRPr lang="en-US" sz="1600" dirty="0"/>
                    </a:p>
                  </a:txBody>
                  <a:tcPr/>
                </a:tc>
              </a:tr>
              <a:tr h="370840">
                <a:tc>
                  <a:txBody>
                    <a:bodyPr/>
                    <a:lstStyle/>
                    <a:p>
                      <a:pPr algn="l"/>
                      <a:r>
                        <a:rPr lang="en-US" sz="1600" dirty="0" smtClean="0"/>
                        <a:t>Starch,</a:t>
                      </a:r>
                      <a:r>
                        <a:rPr lang="en-US" sz="1600" baseline="0" dirty="0" smtClean="0"/>
                        <a:t> % DM</a:t>
                      </a:r>
                      <a:endParaRPr lang="en-US" sz="1600" dirty="0"/>
                    </a:p>
                  </a:txBody>
                  <a:tcPr/>
                </a:tc>
                <a:tc>
                  <a:txBody>
                    <a:bodyPr/>
                    <a:lstStyle/>
                    <a:p>
                      <a:pPr algn="ctr"/>
                      <a:r>
                        <a:rPr lang="en-US" sz="1600" dirty="0" smtClean="0"/>
                        <a:t>58.1</a:t>
                      </a:r>
                      <a:endParaRPr lang="en-US" sz="1600" dirty="0"/>
                    </a:p>
                  </a:txBody>
                  <a:tcPr/>
                </a:tc>
                <a:tc>
                  <a:txBody>
                    <a:bodyPr/>
                    <a:lstStyle/>
                    <a:p>
                      <a:pPr algn="ctr"/>
                      <a:r>
                        <a:rPr lang="en-US" sz="1600" dirty="0" smtClean="0"/>
                        <a:t>27.7</a:t>
                      </a:r>
                      <a:endParaRPr lang="en-US" sz="1600" dirty="0"/>
                    </a:p>
                  </a:txBody>
                  <a:tcPr/>
                </a:tc>
                <a:tc>
                  <a:txBody>
                    <a:bodyPr/>
                    <a:lstStyle/>
                    <a:p>
                      <a:pPr algn="ctr">
                        <a:buFontTx/>
                        <a:buChar char="-"/>
                      </a:pPr>
                      <a:r>
                        <a:rPr lang="en-US" sz="1600" b="1" dirty="0" smtClean="0">
                          <a:solidFill>
                            <a:srgbClr val="FF0000"/>
                          </a:solidFill>
                        </a:rPr>
                        <a:t> 52</a:t>
                      </a:r>
                      <a:endParaRPr lang="en-US" sz="1600" b="1" dirty="0">
                        <a:solidFill>
                          <a:srgbClr val="FF0000"/>
                        </a:solidFill>
                      </a:endParaRPr>
                    </a:p>
                  </a:txBody>
                  <a:tcPr/>
                </a:tc>
                <a:tc>
                  <a:txBody>
                    <a:bodyPr/>
                    <a:lstStyle/>
                    <a:p>
                      <a:pPr algn="ctr"/>
                      <a:r>
                        <a:rPr lang="en-US" sz="1600" dirty="0" smtClean="0"/>
                        <a:t>1.10</a:t>
                      </a:r>
                      <a:endParaRPr lang="en-US" sz="1600" dirty="0"/>
                    </a:p>
                  </a:txBody>
                  <a:tcPr/>
                </a:tc>
              </a:tr>
              <a:tr h="370840">
                <a:tc>
                  <a:txBody>
                    <a:bodyPr/>
                    <a:lstStyle/>
                    <a:p>
                      <a:pPr algn="l"/>
                      <a:r>
                        <a:rPr lang="en-US" sz="1600" dirty="0" smtClean="0"/>
                        <a:t> ESC, % DM</a:t>
                      </a:r>
                      <a:endParaRPr lang="en-US" sz="1600" dirty="0"/>
                    </a:p>
                  </a:txBody>
                  <a:tcPr/>
                </a:tc>
                <a:tc>
                  <a:txBody>
                    <a:bodyPr/>
                    <a:lstStyle/>
                    <a:p>
                      <a:pPr algn="ctr"/>
                      <a:r>
                        <a:rPr lang="en-US" sz="1600" dirty="0" smtClean="0"/>
                        <a:t>2.0</a:t>
                      </a:r>
                      <a:endParaRPr lang="en-US" sz="1600" dirty="0"/>
                    </a:p>
                  </a:txBody>
                  <a:tcPr/>
                </a:tc>
                <a:tc>
                  <a:txBody>
                    <a:bodyPr/>
                    <a:lstStyle/>
                    <a:p>
                      <a:pPr algn="ctr"/>
                      <a:r>
                        <a:rPr lang="en-US" sz="1600" dirty="0" smtClean="0"/>
                        <a:t>15.9</a:t>
                      </a:r>
                      <a:endParaRPr lang="en-US" sz="1600" dirty="0"/>
                    </a:p>
                  </a:txBody>
                  <a:tcPr/>
                </a:tc>
                <a:tc>
                  <a:txBody>
                    <a:bodyPr/>
                    <a:lstStyle/>
                    <a:p>
                      <a:pPr algn="ctr"/>
                      <a:r>
                        <a:rPr lang="en-US" sz="1600" b="1" dirty="0" smtClean="0">
                          <a:solidFill>
                            <a:srgbClr val="FF0000"/>
                          </a:solidFill>
                        </a:rPr>
                        <a:t>+695%</a:t>
                      </a:r>
                      <a:endParaRPr lang="en-US" sz="1600" b="1" dirty="0">
                        <a:solidFill>
                          <a:srgbClr val="FF0000"/>
                        </a:solidFill>
                      </a:endParaRPr>
                    </a:p>
                  </a:txBody>
                  <a:tcPr/>
                </a:tc>
                <a:tc>
                  <a:txBody>
                    <a:bodyPr/>
                    <a:lstStyle/>
                    <a:p>
                      <a:pPr algn="ctr"/>
                      <a:r>
                        <a:rPr lang="en-US" sz="1600" dirty="0" smtClean="0"/>
                        <a:t>5.8</a:t>
                      </a:r>
                      <a:endParaRPr lang="en-US" sz="1600" dirty="0"/>
                    </a:p>
                  </a:txBody>
                  <a:tcPr/>
                </a:tc>
              </a:tr>
              <a:tr h="370840">
                <a:tc>
                  <a:txBody>
                    <a:bodyPr/>
                    <a:lstStyle/>
                    <a:p>
                      <a:pPr algn="l"/>
                      <a:r>
                        <a:rPr lang="en-US" sz="1600" dirty="0" smtClean="0"/>
                        <a:t> WSC, % DM</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21.1</a:t>
                      </a:r>
                      <a:endParaRPr lang="en-US" sz="1600" dirty="0"/>
                    </a:p>
                  </a:txBody>
                  <a:tcPr/>
                </a:tc>
                <a:tc>
                  <a:txBody>
                    <a:bodyPr/>
                    <a:lstStyle/>
                    <a:p>
                      <a:pPr algn="ctr"/>
                      <a:r>
                        <a:rPr lang="en-US" sz="1600" b="1" dirty="0" smtClean="0">
                          <a:solidFill>
                            <a:srgbClr val="FF0000"/>
                          </a:solidFill>
                        </a:rPr>
                        <a:t>+428%</a:t>
                      </a:r>
                      <a:endParaRPr lang="en-US" sz="1600" b="1" dirty="0">
                        <a:solidFill>
                          <a:srgbClr val="FF0000"/>
                        </a:solidFill>
                      </a:endParaRPr>
                    </a:p>
                  </a:txBody>
                  <a:tcPr/>
                </a:tc>
                <a:tc>
                  <a:txBody>
                    <a:bodyPr/>
                    <a:lstStyle/>
                    <a:p>
                      <a:pPr algn="ctr"/>
                      <a:r>
                        <a:rPr lang="en-US" sz="1600" dirty="0" smtClean="0"/>
                        <a:t>9.9</a:t>
                      </a:r>
                      <a:endParaRPr lang="en-US" sz="1600" dirty="0"/>
                    </a:p>
                  </a:txBody>
                  <a:tcPr/>
                </a:tc>
              </a:tr>
              <a:tr h="370840">
                <a:tc>
                  <a:txBody>
                    <a:bodyPr/>
                    <a:lstStyle/>
                    <a:p>
                      <a:r>
                        <a:rPr lang="en-US" sz="1600" dirty="0" smtClean="0"/>
                        <a:t>Ca,</a:t>
                      </a:r>
                      <a:r>
                        <a:rPr lang="en-US" sz="1600" baseline="0" dirty="0" smtClean="0"/>
                        <a:t> % DM</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b="1" dirty="0" smtClean="0">
                          <a:solidFill>
                            <a:srgbClr val="FF0000"/>
                          </a:solidFill>
                        </a:rPr>
                        <a:t>0</a:t>
                      </a:r>
                      <a:endParaRPr lang="en-US" sz="1600" b="1" dirty="0">
                        <a:solidFill>
                          <a:srgbClr val="FF0000"/>
                        </a:solidFill>
                      </a:endParaRPr>
                    </a:p>
                  </a:txBody>
                  <a:tcPr/>
                </a:tc>
                <a:tc>
                  <a:txBody>
                    <a:bodyPr/>
                    <a:lstStyle/>
                    <a:p>
                      <a:pPr algn="ctr"/>
                      <a:r>
                        <a:rPr lang="en-US" sz="1600" dirty="0" smtClean="0"/>
                        <a:t>0.67</a:t>
                      </a:r>
                      <a:endParaRPr lang="en-US" sz="1600" dirty="0"/>
                    </a:p>
                  </a:txBody>
                  <a:tcPr/>
                </a:tc>
              </a:tr>
              <a:tr h="370840">
                <a:tc>
                  <a:txBody>
                    <a:bodyPr/>
                    <a:lstStyle/>
                    <a:p>
                      <a:r>
                        <a:rPr lang="en-US" sz="1600" dirty="0" smtClean="0"/>
                        <a:t>P, % DM</a:t>
                      </a:r>
                      <a:endParaRPr lang="en-US" sz="1600" dirty="0"/>
                    </a:p>
                  </a:txBody>
                  <a:tcPr/>
                </a:tc>
                <a:tc>
                  <a:txBody>
                    <a:bodyPr/>
                    <a:lstStyle/>
                    <a:p>
                      <a:pPr algn="ctr"/>
                      <a:r>
                        <a:rPr lang="en-US" sz="1600" dirty="0" smtClean="0"/>
                        <a:t>0.43</a:t>
                      </a:r>
                      <a:endParaRPr lang="en-US" sz="1600" dirty="0"/>
                    </a:p>
                  </a:txBody>
                  <a:tcPr/>
                </a:tc>
                <a:tc>
                  <a:txBody>
                    <a:bodyPr/>
                    <a:lstStyle/>
                    <a:p>
                      <a:pPr algn="ctr"/>
                      <a:r>
                        <a:rPr lang="en-US" sz="1600" dirty="0" smtClean="0"/>
                        <a:t>0.49</a:t>
                      </a:r>
                      <a:endParaRPr lang="en-US" sz="1600" dirty="0"/>
                    </a:p>
                  </a:txBody>
                  <a:tcPr/>
                </a:tc>
                <a:tc>
                  <a:txBody>
                    <a:bodyPr/>
                    <a:lstStyle/>
                    <a:p>
                      <a:pPr algn="ctr"/>
                      <a:r>
                        <a:rPr lang="en-US" sz="1600" b="1" dirty="0" smtClean="0">
                          <a:solidFill>
                            <a:srgbClr val="FF0000"/>
                          </a:solidFill>
                        </a:rPr>
                        <a:t>+ 14</a:t>
                      </a:r>
                      <a:endParaRPr lang="en-US" sz="1600" b="1" dirty="0">
                        <a:solidFill>
                          <a:srgbClr val="FF0000"/>
                        </a:solidFill>
                      </a:endParaRPr>
                    </a:p>
                  </a:txBody>
                  <a:tcPr/>
                </a:tc>
                <a:tc>
                  <a:txBody>
                    <a:bodyPr/>
                    <a:lstStyle/>
                    <a:p>
                      <a:pPr algn="ctr"/>
                      <a:r>
                        <a:rPr lang="en-US" sz="1600" dirty="0" smtClean="0"/>
                        <a:t>0.51</a:t>
                      </a:r>
                      <a:endParaRPr lang="en-US" sz="1600" dirty="0"/>
                    </a:p>
                  </a:txBody>
                  <a:tcPr/>
                </a:tc>
              </a:tr>
            </a:tbl>
          </a:graphicData>
        </a:graphic>
      </p:graphicFrame>
      <p:sp>
        <p:nvSpPr>
          <p:cNvPr id="2" name="Title 1"/>
          <p:cNvSpPr>
            <a:spLocks noGrp="1"/>
          </p:cNvSpPr>
          <p:nvPr>
            <p:ph type="title"/>
          </p:nvPr>
        </p:nvSpPr>
        <p:spPr/>
        <p:txBody>
          <a:bodyPr/>
          <a:lstStyle/>
          <a:p>
            <a:pPr algn="ctr"/>
            <a:r>
              <a:rPr lang="en-US" dirty="0" smtClean="0"/>
              <a:t>Nutrient Composition</a:t>
            </a:r>
            <a:endParaRPr lang="en-US" dirty="0"/>
          </a:p>
        </p:txBody>
      </p:sp>
      <p:sp>
        <p:nvSpPr>
          <p:cNvPr id="8" name="Oval 7"/>
          <p:cNvSpPr/>
          <p:nvPr/>
        </p:nvSpPr>
        <p:spPr>
          <a:xfrm>
            <a:off x="3754086" y="4734306"/>
            <a:ext cx="825623"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Oval 2"/>
          <p:cNvSpPr/>
          <p:nvPr/>
        </p:nvSpPr>
        <p:spPr>
          <a:xfrm>
            <a:off x="3754086" y="4343278"/>
            <a:ext cx="750566" cy="47939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xmlns="" val="281154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3" y="0"/>
            <a:ext cx="10515600" cy="1325563"/>
          </a:xfrm>
        </p:spPr>
        <p:txBody>
          <a:bodyPr/>
          <a:lstStyle/>
          <a:p>
            <a:pPr algn="ctr"/>
            <a:r>
              <a:rPr lang="en-US" dirty="0" smtClean="0"/>
              <a:t>Sprouted Grain Fodder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42355" y="4124448"/>
            <a:ext cx="3316916" cy="2487687"/>
          </a:xfrm>
        </p:spPr>
      </p:pic>
      <p:pic>
        <p:nvPicPr>
          <p:cNvPr id="1028" name="Picture 4" descr="C:\Users\Kathy\Dropbox\ARS\Research Projects\Barley Fodder 2013-2016\Pictures\052013_OP.Dykstra.Cows.Fodder.jpg"/>
          <p:cNvPicPr>
            <a:picLocks noChangeAspect="1" noChangeArrowheads="1"/>
          </p:cNvPicPr>
          <p:nvPr/>
        </p:nvPicPr>
        <p:blipFill>
          <a:blip r:embed="rId3" cstate="print"/>
          <a:srcRect/>
          <a:stretch>
            <a:fillRect/>
          </a:stretch>
        </p:blipFill>
        <p:spPr bwMode="auto">
          <a:xfrm>
            <a:off x="309545" y="3944984"/>
            <a:ext cx="3345237" cy="2508928"/>
          </a:xfrm>
          <a:prstGeom prst="rect">
            <a:avLst/>
          </a:prstGeom>
          <a:noFill/>
        </p:spPr>
      </p:pic>
      <p:sp>
        <p:nvSpPr>
          <p:cNvPr id="7" name="TextBox 6"/>
          <p:cNvSpPr txBox="1"/>
          <p:nvPr/>
        </p:nvSpPr>
        <p:spPr>
          <a:xfrm>
            <a:off x="182879" y="6400801"/>
            <a:ext cx="1250279" cy="276999"/>
          </a:xfrm>
          <a:prstGeom prst="rect">
            <a:avLst/>
          </a:prstGeom>
          <a:noFill/>
        </p:spPr>
        <p:txBody>
          <a:bodyPr wrap="none" rtlCol="0">
            <a:spAutoFit/>
          </a:bodyPr>
          <a:lstStyle/>
          <a:p>
            <a:r>
              <a:rPr lang="en-US" sz="1200" dirty="0" smtClean="0"/>
              <a:t>www.nodpa.com</a:t>
            </a:r>
            <a:endParaRPr lang="en-US" sz="1200" dirty="0"/>
          </a:p>
        </p:txBody>
      </p:sp>
      <p:pic>
        <p:nvPicPr>
          <p:cNvPr id="1029" name="Picture 5" descr="C:\Users\Kathy\Dropbox\ARS\Research Projects\Barley Fodder 2013-2016\Pictures\Dwight Stoltzfoos\IMG_3359.JPG"/>
          <p:cNvPicPr>
            <a:picLocks noChangeAspect="1" noChangeArrowheads="1"/>
          </p:cNvPicPr>
          <p:nvPr/>
        </p:nvPicPr>
        <p:blipFill>
          <a:blip r:embed="rId4" cstate="print"/>
          <a:srcRect/>
          <a:stretch>
            <a:fillRect/>
          </a:stretch>
        </p:blipFill>
        <p:spPr bwMode="auto">
          <a:xfrm>
            <a:off x="8169600" y="3931920"/>
            <a:ext cx="3573332" cy="2680215"/>
          </a:xfrm>
          <a:prstGeom prst="rect">
            <a:avLst/>
          </a:prstGeom>
          <a:noFill/>
        </p:spPr>
      </p:pic>
      <p:pic>
        <p:nvPicPr>
          <p:cNvPr id="1030" name="Picture 6" descr="C:\Users\Kathy\Dropbox\ARS\Research Projects\Barley Fodder 2013-2016\Pictures\Sprouting\IMG_20130502_153352.jpg"/>
          <p:cNvPicPr>
            <a:picLocks noChangeAspect="1" noChangeArrowheads="1"/>
          </p:cNvPicPr>
          <p:nvPr/>
        </p:nvPicPr>
        <p:blipFill>
          <a:blip r:embed="rId5" cstate="print"/>
          <a:srcRect/>
          <a:stretch>
            <a:fillRect/>
          </a:stretch>
        </p:blipFill>
        <p:spPr bwMode="auto">
          <a:xfrm>
            <a:off x="363690" y="1222706"/>
            <a:ext cx="3455530" cy="2591648"/>
          </a:xfrm>
          <a:prstGeom prst="rect">
            <a:avLst/>
          </a:prstGeom>
          <a:noFill/>
        </p:spPr>
      </p:pic>
      <p:pic>
        <p:nvPicPr>
          <p:cNvPr id="1026" name="Picture 2" descr="C:\Users\Kathy\Dropbox\ARS\Research Projects\Barley Fodder 2013-2016\Pictures\DSC02144.JPG"/>
          <p:cNvPicPr>
            <a:picLocks noChangeAspect="1" noChangeArrowheads="1"/>
          </p:cNvPicPr>
          <p:nvPr/>
        </p:nvPicPr>
        <p:blipFill>
          <a:blip r:embed="rId6" cstate="print"/>
          <a:srcRect/>
          <a:stretch>
            <a:fillRect/>
          </a:stretch>
        </p:blipFill>
        <p:spPr bwMode="auto">
          <a:xfrm>
            <a:off x="4142355" y="1167854"/>
            <a:ext cx="3704110" cy="2778084"/>
          </a:xfrm>
          <a:prstGeom prst="rect">
            <a:avLst/>
          </a:prstGeom>
          <a:noFill/>
        </p:spPr>
      </p:pic>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98196" y="1080802"/>
            <a:ext cx="3644736" cy="2733552"/>
          </a:xfrm>
          <a:prstGeom prst="rect">
            <a:avLst/>
          </a:prstGeom>
        </p:spPr>
      </p:pic>
    </p:spTree>
    <p:extLst>
      <p:ext uri="{BB962C8B-B14F-4D97-AF65-F5344CB8AC3E}">
        <p14:creationId xmlns:p14="http://schemas.microsoft.com/office/powerpoint/2010/main" xmlns="" val="278134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Yield</a:t>
            </a:r>
            <a:endParaRPr lang="en-US" dirty="0"/>
          </a:p>
        </p:txBody>
      </p:sp>
      <p:graphicFrame>
        <p:nvGraphicFramePr>
          <p:cNvPr id="5" name="Content Placeholder 3"/>
          <p:cNvGraphicFramePr>
            <a:graphicFrameLocks/>
          </p:cNvGraphicFramePr>
          <p:nvPr/>
        </p:nvGraphicFramePr>
        <p:xfrm>
          <a:off x="664029" y="1904728"/>
          <a:ext cx="5027024" cy="2641600"/>
        </p:xfrm>
        <a:graphic>
          <a:graphicData uri="http://schemas.openxmlformats.org/drawingml/2006/table">
            <a:tbl>
              <a:tblPr firstRow="1" bandRow="1">
                <a:tableStyleId>{5C22544A-7EE6-4342-B048-85BDC9FD1C3A}</a:tableStyleId>
              </a:tblPr>
              <a:tblGrid>
                <a:gridCol w="1552304"/>
                <a:gridCol w="770708"/>
                <a:gridCol w="1005840"/>
                <a:gridCol w="875212"/>
                <a:gridCol w="822960"/>
              </a:tblGrid>
              <a:tr h="0">
                <a:tc>
                  <a:txBody>
                    <a:bodyPr/>
                    <a:lstStyle/>
                    <a:p>
                      <a:endParaRPr lang="en-US" sz="1600" dirty="0"/>
                    </a:p>
                  </a:txBody>
                  <a:tcPr/>
                </a:tc>
                <a:tc>
                  <a:txBody>
                    <a:bodyPr/>
                    <a:lstStyle/>
                    <a:p>
                      <a:pPr algn="ctr"/>
                      <a:r>
                        <a:rPr lang="en-US" sz="1600" dirty="0" smtClean="0"/>
                        <a:t>Barley Grain</a:t>
                      </a:r>
                      <a:endParaRPr lang="en-US" sz="1600" dirty="0"/>
                    </a:p>
                  </a:txBody>
                  <a:tcPr/>
                </a:tc>
                <a:tc>
                  <a:txBody>
                    <a:bodyPr/>
                    <a:lstStyle/>
                    <a:p>
                      <a:pPr algn="ctr"/>
                      <a:r>
                        <a:rPr lang="en-US" sz="1600" dirty="0" smtClean="0"/>
                        <a:t>Sprouted</a:t>
                      </a:r>
                      <a:r>
                        <a:rPr lang="en-US" sz="1600" baseline="0" dirty="0" smtClean="0"/>
                        <a:t> Barley</a:t>
                      </a:r>
                      <a:endParaRPr lang="en-US" sz="1600" dirty="0"/>
                    </a:p>
                  </a:txBody>
                  <a:tcPr/>
                </a:tc>
                <a:tc>
                  <a:txBody>
                    <a:bodyPr/>
                    <a:lstStyle/>
                    <a:p>
                      <a:pPr algn="ctr"/>
                      <a:r>
                        <a:rPr lang="en-US" sz="1600" dirty="0" smtClean="0"/>
                        <a:t>% Change</a:t>
                      </a:r>
                      <a:endParaRPr lang="en-US" sz="1600" dirty="0"/>
                    </a:p>
                  </a:txBody>
                  <a:tcPr/>
                </a:tc>
                <a:tc>
                  <a:txBody>
                    <a:bodyPr/>
                    <a:lstStyle/>
                    <a:p>
                      <a:pPr algn="ctr"/>
                      <a:endParaRPr lang="en-US" sz="1600" dirty="0" smtClean="0"/>
                    </a:p>
                    <a:p>
                      <a:pPr algn="ctr"/>
                      <a:r>
                        <a:rPr lang="en-US" sz="1600" dirty="0" smtClean="0"/>
                        <a:t>Pasture</a:t>
                      </a:r>
                      <a:endParaRPr lang="en-US" sz="1600" dirty="0"/>
                    </a:p>
                  </a:txBody>
                  <a:tcPr/>
                </a:tc>
              </a:tr>
              <a:tr h="370840">
                <a:tc>
                  <a:txBody>
                    <a:bodyPr/>
                    <a:lstStyle/>
                    <a:p>
                      <a:r>
                        <a:rPr lang="en-US" sz="1600" dirty="0" smtClean="0"/>
                        <a:t>Yield</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pPr algn="ctr"/>
                      <a:endParaRPr lang="en-US" sz="1600" dirty="0"/>
                    </a:p>
                  </a:txBody>
                  <a:tcPr/>
                </a:tc>
              </a:tr>
              <a:tr h="370840">
                <a:tc>
                  <a:txBody>
                    <a:bodyPr/>
                    <a:lstStyle/>
                    <a:p>
                      <a:r>
                        <a:rPr lang="en-US" sz="1600" dirty="0" smtClean="0"/>
                        <a:t>     DM, %</a:t>
                      </a:r>
                      <a:endParaRPr lang="en-US" sz="1600" dirty="0"/>
                    </a:p>
                  </a:txBody>
                  <a:tcPr/>
                </a:tc>
                <a:tc>
                  <a:txBody>
                    <a:bodyPr/>
                    <a:lstStyle/>
                    <a:p>
                      <a:pPr algn="ctr"/>
                      <a:r>
                        <a:rPr lang="en-US" sz="1600" dirty="0" smtClean="0"/>
                        <a:t>95</a:t>
                      </a:r>
                      <a:endParaRPr lang="en-US" sz="1600" dirty="0"/>
                    </a:p>
                  </a:txBody>
                  <a:tcPr/>
                </a:tc>
                <a:tc>
                  <a:txBody>
                    <a:bodyPr/>
                    <a:lstStyle/>
                    <a:p>
                      <a:pPr algn="ctr"/>
                      <a:r>
                        <a:rPr lang="en-US" sz="1600" dirty="0" smtClean="0"/>
                        <a:t>18 </a:t>
                      </a:r>
                      <a:endParaRPr lang="en-US" sz="1600" dirty="0"/>
                    </a:p>
                  </a:txBody>
                  <a:tcPr/>
                </a:tc>
                <a:tc>
                  <a:txBody>
                    <a:bodyPr/>
                    <a:lstStyle/>
                    <a:p>
                      <a:pPr algn="ctr"/>
                      <a:r>
                        <a:rPr lang="en-US" sz="1600" b="1" dirty="0" smtClean="0">
                          <a:solidFill>
                            <a:srgbClr val="FF0000"/>
                          </a:solidFill>
                        </a:rPr>
                        <a:t>- 81</a:t>
                      </a:r>
                      <a:endParaRPr lang="en-US" sz="1600" b="1" dirty="0">
                        <a:solidFill>
                          <a:srgbClr val="FF0000"/>
                        </a:solidFill>
                      </a:endParaRPr>
                    </a:p>
                  </a:txBody>
                  <a:tcPr/>
                </a:tc>
                <a:tc>
                  <a:txBody>
                    <a:bodyPr/>
                    <a:lstStyle/>
                    <a:p>
                      <a:pPr algn="ctr"/>
                      <a:endParaRPr lang="en-US" sz="1600" dirty="0"/>
                    </a:p>
                  </a:txBody>
                  <a:tcPr/>
                </a:tc>
              </a:tr>
              <a:tr h="370840">
                <a:tc>
                  <a:txBody>
                    <a:bodyPr/>
                    <a:lstStyle/>
                    <a:p>
                      <a:r>
                        <a:rPr lang="en-US" sz="1600" baseline="0" dirty="0" smtClean="0"/>
                        <a:t>     Fresh wt, lb</a:t>
                      </a:r>
                      <a:endParaRPr lang="en-US" sz="1600" dirty="0"/>
                    </a:p>
                  </a:txBody>
                  <a:tcPr/>
                </a:tc>
                <a:tc>
                  <a:txBody>
                    <a:bodyPr/>
                    <a:lstStyle/>
                    <a:p>
                      <a:pPr algn="ctr"/>
                      <a:r>
                        <a:rPr lang="en-US" sz="1600" dirty="0" smtClean="0"/>
                        <a:t>0.29</a:t>
                      </a:r>
                      <a:endParaRPr lang="en-US" sz="1600" dirty="0"/>
                    </a:p>
                  </a:txBody>
                  <a:tcPr/>
                </a:tc>
                <a:tc>
                  <a:txBody>
                    <a:bodyPr/>
                    <a:lstStyle/>
                    <a:p>
                      <a:pPr algn="ctr"/>
                      <a:r>
                        <a:rPr lang="en-US" sz="1600" dirty="0" smtClean="0"/>
                        <a:t>1.22</a:t>
                      </a:r>
                      <a:endParaRPr lang="en-US" sz="1600" dirty="0"/>
                    </a:p>
                  </a:txBody>
                  <a:tcPr/>
                </a:tc>
                <a:tc>
                  <a:txBody>
                    <a:bodyPr/>
                    <a:lstStyle/>
                    <a:p>
                      <a:pPr algn="ctr"/>
                      <a:r>
                        <a:rPr lang="en-US" sz="1600" b="1" dirty="0" smtClean="0">
                          <a:solidFill>
                            <a:srgbClr val="FF0000"/>
                          </a:solidFill>
                        </a:rPr>
                        <a:t>+ 327</a:t>
                      </a:r>
                      <a:endParaRPr lang="en-US" sz="1600" b="1" dirty="0">
                        <a:solidFill>
                          <a:srgbClr val="FF0000"/>
                        </a:solidFill>
                      </a:endParaRPr>
                    </a:p>
                  </a:txBody>
                  <a:tcPr/>
                </a:tc>
                <a:tc>
                  <a:txBody>
                    <a:bodyPr/>
                    <a:lstStyle/>
                    <a:p>
                      <a:pPr algn="ctr"/>
                      <a:endParaRPr lang="en-US" sz="1600" dirty="0"/>
                    </a:p>
                  </a:txBody>
                  <a:tcPr/>
                </a:tc>
              </a:tr>
              <a:tr h="370840">
                <a:tc>
                  <a:txBody>
                    <a:bodyPr/>
                    <a:lstStyle/>
                    <a:p>
                      <a:r>
                        <a:rPr lang="en-US" sz="1600" baseline="0" dirty="0" smtClean="0"/>
                        <a:t>     DM yield, lb</a:t>
                      </a:r>
                      <a:endParaRPr lang="en-US" sz="1600" dirty="0"/>
                    </a:p>
                  </a:txBody>
                  <a:tcPr/>
                </a:tc>
                <a:tc>
                  <a:txBody>
                    <a:bodyPr/>
                    <a:lstStyle/>
                    <a:p>
                      <a:pPr algn="ctr"/>
                      <a:r>
                        <a:rPr lang="en-US" sz="1600" dirty="0" smtClean="0"/>
                        <a:t>0.27</a:t>
                      </a:r>
                      <a:endParaRPr lang="en-US" sz="1600" dirty="0"/>
                    </a:p>
                  </a:txBody>
                  <a:tcPr/>
                </a:tc>
                <a:tc>
                  <a:txBody>
                    <a:bodyPr/>
                    <a:lstStyle/>
                    <a:p>
                      <a:pPr algn="ctr"/>
                      <a:r>
                        <a:rPr lang="en-US" sz="1600" dirty="0" smtClean="0"/>
                        <a:t>0.23</a:t>
                      </a:r>
                      <a:endParaRPr lang="en-US" sz="1600" dirty="0"/>
                    </a:p>
                  </a:txBody>
                  <a:tcPr/>
                </a:tc>
                <a:tc>
                  <a:txBody>
                    <a:bodyPr/>
                    <a:lstStyle/>
                    <a:p>
                      <a:pPr algn="ctr">
                        <a:buFontTx/>
                        <a:buChar char="-"/>
                      </a:pPr>
                      <a:r>
                        <a:rPr lang="en-US" sz="1600" b="1" dirty="0" smtClean="0">
                          <a:solidFill>
                            <a:srgbClr val="FF0000"/>
                          </a:solidFill>
                        </a:rPr>
                        <a:t> 17</a:t>
                      </a:r>
                      <a:endParaRPr lang="en-US" sz="1600" b="1" dirty="0">
                        <a:solidFill>
                          <a:srgbClr val="FF0000"/>
                        </a:solidFill>
                      </a:endParaRPr>
                    </a:p>
                  </a:txBody>
                  <a:tcPr/>
                </a:tc>
                <a:tc>
                  <a:txBody>
                    <a:bodyPr/>
                    <a:lstStyle/>
                    <a:p>
                      <a:pPr algn="ctr"/>
                      <a:endParaRPr lang="en-US" sz="1600" dirty="0"/>
                    </a:p>
                  </a:txBody>
                  <a:tcPr/>
                </a:tc>
              </a:tr>
              <a:tr h="370840">
                <a:tc>
                  <a:txBody>
                    <a:bodyPr/>
                    <a:lstStyle/>
                    <a:p>
                      <a:r>
                        <a:rPr lang="en-US" sz="1600" baseline="0" dirty="0" smtClean="0"/>
                        <a:t>     Total NE</a:t>
                      </a:r>
                      <a:r>
                        <a:rPr lang="en-US" sz="1600" baseline="-25000" dirty="0" smtClean="0"/>
                        <a:t>L</a:t>
                      </a:r>
                      <a:r>
                        <a:rPr lang="en-US" sz="1600" baseline="0" dirty="0" smtClean="0"/>
                        <a:t> for  </a:t>
                      </a:r>
                    </a:p>
                    <a:p>
                      <a:r>
                        <a:rPr lang="en-US" sz="1600" baseline="0" dirty="0" smtClean="0"/>
                        <a:t>         1 tray, </a:t>
                      </a:r>
                      <a:r>
                        <a:rPr lang="en-US" sz="1600" baseline="0" dirty="0" err="1" smtClean="0"/>
                        <a:t>Mcal</a:t>
                      </a:r>
                      <a:endParaRPr lang="en-US" sz="1600" dirty="0"/>
                    </a:p>
                  </a:txBody>
                  <a:tcPr/>
                </a:tc>
                <a:tc>
                  <a:txBody>
                    <a:bodyPr/>
                    <a:lstStyle/>
                    <a:p>
                      <a:pPr algn="ctr"/>
                      <a:endParaRPr lang="en-US" sz="1600" dirty="0" smtClean="0"/>
                    </a:p>
                    <a:p>
                      <a:pPr algn="ctr"/>
                      <a:r>
                        <a:rPr lang="en-US" sz="1600" dirty="0" smtClean="0"/>
                        <a:t>0.24</a:t>
                      </a:r>
                      <a:endParaRPr lang="en-US" sz="1600" dirty="0"/>
                    </a:p>
                  </a:txBody>
                  <a:tcPr/>
                </a:tc>
                <a:tc>
                  <a:txBody>
                    <a:bodyPr/>
                    <a:lstStyle/>
                    <a:p>
                      <a:pPr algn="ctr"/>
                      <a:endParaRPr lang="en-US" sz="1600" dirty="0" smtClean="0"/>
                    </a:p>
                    <a:p>
                      <a:pPr algn="ctr"/>
                      <a:r>
                        <a:rPr lang="en-US" sz="1600" dirty="0" smtClean="0"/>
                        <a:t>0.19</a:t>
                      </a:r>
                      <a:endParaRPr lang="en-US" sz="1600" dirty="0"/>
                    </a:p>
                  </a:txBody>
                  <a:tcPr/>
                </a:tc>
                <a:tc>
                  <a:txBody>
                    <a:bodyPr/>
                    <a:lstStyle/>
                    <a:p>
                      <a:pPr algn="ctr">
                        <a:buFontTx/>
                        <a:buChar char="-"/>
                      </a:pPr>
                      <a:endParaRPr lang="en-US" sz="1600" b="1" dirty="0" smtClean="0">
                        <a:solidFill>
                          <a:srgbClr val="FF0000"/>
                        </a:solidFill>
                      </a:endParaRPr>
                    </a:p>
                    <a:p>
                      <a:pPr algn="ctr">
                        <a:buFontTx/>
                        <a:buChar char="-"/>
                      </a:pPr>
                      <a:r>
                        <a:rPr lang="en-US" sz="1600" b="1" dirty="0" smtClean="0">
                          <a:solidFill>
                            <a:srgbClr val="FF0000"/>
                          </a:solidFill>
                        </a:rPr>
                        <a:t> 21</a:t>
                      </a:r>
                      <a:endParaRPr lang="en-US" sz="1600" b="1" dirty="0">
                        <a:solidFill>
                          <a:srgbClr val="FF0000"/>
                        </a:solidFill>
                      </a:endParaRPr>
                    </a:p>
                  </a:txBody>
                  <a:tcPr/>
                </a:tc>
                <a:tc>
                  <a:txBody>
                    <a:bodyPr/>
                    <a:lstStyle/>
                    <a:p>
                      <a:pPr algn="ctr"/>
                      <a:endParaRPr lang="en-US" sz="1600" dirty="0"/>
                    </a:p>
                  </a:txBody>
                  <a:tcPr/>
                </a:tc>
              </a:tr>
            </a:tbl>
          </a:graphicData>
        </a:graphic>
      </p:graphicFrame>
      <p:sp>
        <p:nvSpPr>
          <p:cNvPr id="7" name="TextBox 6"/>
          <p:cNvSpPr txBox="1"/>
          <p:nvPr/>
        </p:nvSpPr>
        <p:spPr>
          <a:xfrm>
            <a:off x="6413863" y="2325189"/>
            <a:ext cx="4177169" cy="1477328"/>
          </a:xfrm>
          <a:prstGeom prst="rect">
            <a:avLst/>
          </a:prstGeom>
          <a:noFill/>
        </p:spPr>
        <p:txBody>
          <a:bodyPr wrap="none" rtlCol="0">
            <a:spAutoFit/>
          </a:bodyPr>
          <a:lstStyle/>
          <a:p>
            <a:r>
              <a:rPr lang="en-US" dirty="0" smtClean="0"/>
              <a:t>Sprouting: </a:t>
            </a:r>
          </a:p>
          <a:p>
            <a:r>
              <a:rPr lang="en-US" dirty="0" smtClean="0"/>
              <a:t>        *  81%  decrease in DM %</a:t>
            </a:r>
          </a:p>
          <a:p>
            <a:r>
              <a:rPr lang="en-US" dirty="0" smtClean="0"/>
              <a:t>        *  327 % increase in fresh weight yield</a:t>
            </a:r>
          </a:p>
          <a:p>
            <a:r>
              <a:rPr lang="en-US" dirty="0" smtClean="0"/>
              <a:t>        *  17% decrease in DM yield</a:t>
            </a:r>
          </a:p>
          <a:p>
            <a:r>
              <a:rPr lang="en-US" dirty="0" smtClean="0"/>
              <a:t>        *  21 % loss of total energy per tray</a:t>
            </a:r>
            <a:endParaRPr lang="en-US" dirty="0"/>
          </a:p>
        </p:txBody>
      </p:sp>
      <p:sp>
        <p:nvSpPr>
          <p:cNvPr id="8" name="TextBox 7"/>
          <p:cNvSpPr txBox="1"/>
          <p:nvPr/>
        </p:nvSpPr>
        <p:spPr>
          <a:xfrm>
            <a:off x="65315" y="6400801"/>
            <a:ext cx="1769074" cy="369332"/>
          </a:xfrm>
          <a:prstGeom prst="rect">
            <a:avLst/>
          </a:prstGeom>
          <a:noFill/>
        </p:spPr>
        <p:txBody>
          <a:bodyPr wrap="none" rtlCol="0">
            <a:spAutoFit/>
          </a:bodyPr>
          <a:lstStyle/>
          <a:p>
            <a:r>
              <a:rPr lang="en-US" dirty="0" smtClean="0"/>
              <a:t>Hafla et al., 2014</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704"/>
            <a:ext cx="10515600" cy="1325563"/>
          </a:xfrm>
        </p:spPr>
        <p:txBody>
          <a:bodyPr/>
          <a:lstStyle/>
          <a:p>
            <a:pPr algn="ctr"/>
            <a:r>
              <a:rPr lang="en-US" dirty="0" smtClean="0"/>
              <a:t>DM vs. As Fed</a:t>
            </a:r>
            <a:br>
              <a:rPr lang="en-US" dirty="0" smtClean="0"/>
            </a:br>
            <a:r>
              <a:rPr lang="en-US" dirty="0"/>
              <a:t> </a:t>
            </a:r>
            <a:endParaRPr lang="en-US" sz="2000" dirty="0"/>
          </a:p>
        </p:txBody>
      </p:sp>
      <p:sp>
        <p:nvSpPr>
          <p:cNvPr id="3" name="Content Placeholder 2"/>
          <p:cNvSpPr>
            <a:spLocks noGrp="1"/>
          </p:cNvSpPr>
          <p:nvPr>
            <p:ph idx="1"/>
          </p:nvPr>
        </p:nvSpPr>
        <p:spPr/>
        <p:txBody>
          <a:bodyPr/>
          <a:lstStyle/>
          <a:p>
            <a:r>
              <a:rPr lang="en-US" dirty="0" smtClean="0"/>
              <a:t>9.7% DM (90.3% water!)</a:t>
            </a:r>
          </a:p>
          <a:p>
            <a:pPr lvl="1"/>
            <a:r>
              <a:rPr lang="en-US" dirty="0" smtClean="0"/>
              <a:t>2 lb. of seed (1.91 </a:t>
            </a:r>
            <a:r>
              <a:rPr lang="en-US" dirty="0" err="1" smtClean="0"/>
              <a:t>lb</a:t>
            </a:r>
            <a:r>
              <a:rPr lang="en-US" dirty="0" smtClean="0"/>
              <a:t> DM) resulted in 1.44 </a:t>
            </a:r>
            <a:r>
              <a:rPr lang="en-US" dirty="0" err="1" smtClean="0"/>
              <a:t>lb</a:t>
            </a:r>
            <a:r>
              <a:rPr lang="en-US" dirty="0" smtClean="0"/>
              <a:t> of fodder DM </a:t>
            </a:r>
          </a:p>
          <a:p>
            <a:pPr lvl="1"/>
            <a:r>
              <a:rPr lang="en-US" dirty="0" smtClean="0"/>
              <a:t>Loss of 0.46 </a:t>
            </a:r>
            <a:r>
              <a:rPr lang="en-US" dirty="0" err="1" smtClean="0"/>
              <a:t>lb</a:t>
            </a:r>
            <a:r>
              <a:rPr lang="en-US" dirty="0" smtClean="0"/>
              <a:t>, or 24.2% DM after 6 days growth</a:t>
            </a:r>
          </a:p>
          <a:p>
            <a:pPr lvl="1"/>
            <a:r>
              <a:rPr lang="en-US" dirty="0" smtClean="0"/>
              <a:t>Loss of 0.57 </a:t>
            </a:r>
            <a:r>
              <a:rPr lang="en-US" dirty="0" err="1" smtClean="0"/>
              <a:t>lb</a:t>
            </a:r>
            <a:r>
              <a:rPr lang="en-US" dirty="0" smtClean="0"/>
              <a:t>, or 30% DM after 7 days growth</a:t>
            </a:r>
          </a:p>
          <a:p>
            <a:pPr lvl="1"/>
            <a:r>
              <a:rPr lang="en-US" dirty="0" smtClean="0"/>
              <a:t>Most of the weight was in the seed/root mass (not green shoots)</a:t>
            </a:r>
          </a:p>
          <a:p>
            <a:r>
              <a:rPr lang="en-US" dirty="0" smtClean="0"/>
              <a:t>How can we NOT talk in terms of DM?</a:t>
            </a:r>
          </a:p>
          <a:p>
            <a:endParaRPr lang="en-US" dirty="0"/>
          </a:p>
        </p:txBody>
      </p:sp>
      <p:sp>
        <p:nvSpPr>
          <p:cNvPr id="4" name="TextBox 3"/>
          <p:cNvSpPr txBox="1"/>
          <p:nvPr/>
        </p:nvSpPr>
        <p:spPr>
          <a:xfrm>
            <a:off x="62144" y="6409678"/>
            <a:ext cx="7421071" cy="338554"/>
          </a:xfrm>
          <a:prstGeom prst="rect">
            <a:avLst/>
          </a:prstGeom>
          <a:noFill/>
        </p:spPr>
        <p:txBody>
          <a:bodyPr wrap="none" rtlCol="0">
            <a:spAutoFit/>
          </a:bodyPr>
          <a:lstStyle/>
          <a:p>
            <a:r>
              <a:rPr lang="en-US" sz="1600" dirty="0"/>
              <a:t>Putnam et al., </a:t>
            </a:r>
            <a:r>
              <a:rPr lang="en-US" sz="1600" dirty="0" smtClean="0"/>
              <a:t>2013    http</a:t>
            </a:r>
            <a:r>
              <a:rPr lang="en-US" sz="1600" dirty="0"/>
              <a:t>://ucanr.edu/blogs/blogcore/postdetail.cfm?postnum=11721</a:t>
            </a:r>
          </a:p>
        </p:txBody>
      </p:sp>
    </p:spTree>
    <p:extLst>
      <p:ext uri="{BB962C8B-B14F-4D97-AF65-F5344CB8AC3E}">
        <p14:creationId xmlns:p14="http://schemas.microsoft.com/office/powerpoint/2010/main" xmlns="" val="3435570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704"/>
            <a:ext cx="10515600" cy="1325563"/>
          </a:xfrm>
        </p:spPr>
        <p:txBody>
          <a:bodyPr/>
          <a:lstStyle/>
          <a:p>
            <a:pPr algn="ctr"/>
            <a:r>
              <a:rPr lang="en-US" dirty="0" smtClean="0"/>
              <a:t>Why is DM/Energy  Lost? </a:t>
            </a:r>
            <a:endParaRPr lang="en-US" sz="2000" dirty="0"/>
          </a:p>
        </p:txBody>
      </p:sp>
      <p:sp>
        <p:nvSpPr>
          <p:cNvPr id="3" name="Content Placeholder 2"/>
          <p:cNvSpPr>
            <a:spLocks noGrp="1"/>
          </p:cNvSpPr>
          <p:nvPr>
            <p:ph idx="1"/>
          </p:nvPr>
        </p:nvSpPr>
        <p:spPr/>
        <p:txBody>
          <a:bodyPr>
            <a:normAutofit/>
          </a:bodyPr>
          <a:lstStyle/>
          <a:p>
            <a:r>
              <a:rPr lang="en-US" dirty="0" smtClean="0"/>
              <a:t>Seeds utilize stored energy (starch) during the first week of growth to germinate</a:t>
            </a:r>
          </a:p>
          <a:p>
            <a:pPr lvl="1"/>
            <a:r>
              <a:rPr lang="en-US" dirty="0" smtClean="0"/>
              <a:t>Photosynthesis doesn’t really kick in until 2</a:t>
            </a:r>
            <a:r>
              <a:rPr lang="en-US" baseline="30000" dirty="0" smtClean="0"/>
              <a:t>nd</a:t>
            </a:r>
            <a:r>
              <a:rPr lang="en-US" dirty="0" smtClean="0"/>
              <a:t> week of growth </a:t>
            </a:r>
          </a:p>
          <a:p>
            <a:pPr lvl="1"/>
            <a:r>
              <a:rPr lang="en-US" dirty="0" smtClean="0"/>
              <a:t>Harvesting fodder before photosynthesis really takes effect</a:t>
            </a:r>
          </a:p>
          <a:p>
            <a:pPr lvl="1"/>
            <a:r>
              <a:rPr lang="en-US" dirty="0" smtClean="0"/>
              <a:t>Net loss of energy that seed uses to germinate and get established</a:t>
            </a:r>
          </a:p>
          <a:p>
            <a:pPr lvl="1"/>
            <a:r>
              <a:rPr lang="en-US" dirty="0" smtClean="0"/>
              <a:t>Never let fodder get to the stage of growth where nutrients start to accumulate</a:t>
            </a:r>
          </a:p>
          <a:p>
            <a:endParaRPr lang="en-US" dirty="0" smtClean="0"/>
          </a:p>
          <a:p>
            <a:endParaRPr lang="en-US" dirty="0"/>
          </a:p>
        </p:txBody>
      </p:sp>
      <p:sp>
        <p:nvSpPr>
          <p:cNvPr id="4" name="TextBox 3"/>
          <p:cNvSpPr txBox="1"/>
          <p:nvPr/>
        </p:nvSpPr>
        <p:spPr>
          <a:xfrm>
            <a:off x="62144" y="6409678"/>
            <a:ext cx="7421071" cy="338554"/>
          </a:xfrm>
          <a:prstGeom prst="rect">
            <a:avLst/>
          </a:prstGeom>
          <a:noFill/>
        </p:spPr>
        <p:txBody>
          <a:bodyPr wrap="none" rtlCol="0">
            <a:spAutoFit/>
          </a:bodyPr>
          <a:lstStyle/>
          <a:p>
            <a:r>
              <a:rPr lang="en-US" sz="1600" dirty="0"/>
              <a:t>Putnam et al., </a:t>
            </a:r>
            <a:r>
              <a:rPr lang="en-US" sz="1600" dirty="0" smtClean="0"/>
              <a:t>2013    http</a:t>
            </a:r>
            <a:r>
              <a:rPr lang="en-US" sz="1600" dirty="0"/>
              <a:t>://ucanr.edu/blogs/blogcore/postdetail.cfm?postnum=11721</a:t>
            </a:r>
          </a:p>
        </p:txBody>
      </p:sp>
    </p:spTree>
    <p:extLst>
      <p:ext uri="{BB962C8B-B14F-4D97-AF65-F5344CB8AC3E}">
        <p14:creationId xmlns:p14="http://schemas.microsoft.com/office/powerpoint/2010/main" xmlns="" val="2514341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DM and Fiber (NDF) Digestibility</a:t>
            </a:r>
            <a:br>
              <a:rPr lang="en-US" dirty="0" smtClean="0"/>
            </a:br>
            <a:r>
              <a:rPr lang="en-US" sz="2400" dirty="0" smtClean="0"/>
              <a:t>CCF study</a:t>
            </a:r>
            <a:r>
              <a:rPr lang="en-US" dirty="0" smtClean="0"/>
              <a:t> </a:t>
            </a:r>
            <a:endParaRPr lang="en-US" dirty="0"/>
          </a:p>
        </p:txBody>
      </p:sp>
      <p:graphicFrame>
        <p:nvGraphicFramePr>
          <p:cNvPr id="4" name="Content Placeholder 3"/>
          <p:cNvGraphicFramePr>
            <a:graphicFrameLocks noGrp="1"/>
          </p:cNvGraphicFramePr>
          <p:nvPr>
            <p:ph idx="1"/>
          </p:nvPr>
        </p:nvGraphicFramePr>
        <p:xfrm>
          <a:off x="838200" y="1825625"/>
          <a:ext cx="554953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439989" y="3553097"/>
            <a:ext cx="5506636" cy="646331"/>
          </a:xfrm>
          <a:prstGeom prst="rect">
            <a:avLst/>
          </a:prstGeom>
          <a:noFill/>
        </p:spPr>
        <p:txBody>
          <a:bodyPr wrap="none" rtlCol="0">
            <a:spAutoFit/>
          </a:bodyPr>
          <a:lstStyle/>
          <a:p>
            <a:r>
              <a:rPr lang="en-US" dirty="0" smtClean="0"/>
              <a:t>        *  Pasture had greater NDF digestibility than </a:t>
            </a:r>
            <a:r>
              <a:rPr lang="en-US" dirty="0" err="1" smtClean="0"/>
              <a:t>haylage</a:t>
            </a:r>
            <a:endParaRPr lang="en-US" dirty="0" smtClean="0"/>
          </a:p>
          <a:p>
            <a:r>
              <a:rPr lang="en-US" dirty="0" smtClean="0"/>
              <a:t>        *  Fodder increased DM digestibility by 5% </a:t>
            </a:r>
          </a:p>
        </p:txBody>
      </p:sp>
      <p:sp>
        <p:nvSpPr>
          <p:cNvPr id="6" name="TextBox 5"/>
          <p:cNvSpPr txBox="1"/>
          <p:nvPr/>
        </p:nvSpPr>
        <p:spPr>
          <a:xfrm>
            <a:off x="65315" y="6400801"/>
            <a:ext cx="1769074" cy="369332"/>
          </a:xfrm>
          <a:prstGeom prst="rect">
            <a:avLst/>
          </a:prstGeom>
          <a:noFill/>
        </p:spPr>
        <p:txBody>
          <a:bodyPr wrap="none" rtlCol="0">
            <a:spAutoFit/>
          </a:bodyPr>
          <a:lstStyle/>
          <a:p>
            <a:r>
              <a:rPr lang="en-US" dirty="0" smtClean="0"/>
              <a:t>Hafla et al., 2014</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9556313" y="706598"/>
            <a:ext cx="2731785" cy="20488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53732" y="4492101"/>
            <a:ext cx="2692893" cy="20196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24680" y="4492101"/>
            <a:ext cx="2692894" cy="201967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3" y="365125"/>
            <a:ext cx="10794507" cy="1325563"/>
          </a:xfrm>
        </p:spPr>
        <p:txBody>
          <a:bodyPr/>
          <a:lstStyle/>
          <a:p>
            <a:r>
              <a:rPr lang="en-US" dirty="0" smtClean="0"/>
              <a:t>Digestibility of Barley Sprouts of Differing 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16185249"/>
              </p:ext>
            </p:extLst>
          </p:nvPr>
        </p:nvGraphicFramePr>
        <p:xfrm>
          <a:off x="376561" y="2126977"/>
          <a:ext cx="10515600" cy="185420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endParaRPr lang="en-US" dirty="0"/>
                    </a:p>
                  </a:txBody>
                  <a:tcPr/>
                </a:tc>
                <a:tc>
                  <a:txBody>
                    <a:bodyPr/>
                    <a:lstStyle/>
                    <a:p>
                      <a:r>
                        <a:rPr lang="en-US" dirty="0" smtClean="0"/>
                        <a:t>Organic Matter</a:t>
                      </a:r>
                      <a:endParaRPr lang="en-US" dirty="0"/>
                    </a:p>
                  </a:txBody>
                  <a:tcPr/>
                </a:tc>
                <a:tc>
                  <a:txBody>
                    <a:bodyPr/>
                    <a:lstStyle/>
                    <a:p>
                      <a:r>
                        <a:rPr lang="en-US" dirty="0" smtClean="0"/>
                        <a:t>Dry Matter</a:t>
                      </a:r>
                      <a:endParaRPr lang="en-US" dirty="0"/>
                    </a:p>
                  </a:txBody>
                  <a:tcPr/>
                </a:tc>
                <a:tc>
                  <a:txBody>
                    <a:bodyPr/>
                    <a:lstStyle/>
                    <a:p>
                      <a:r>
                        <a:rPr lang="en-US" dirty="0" smtClean="0"/>
                        <a:t>In Vivo</a:t>
                      </a:r>
                      <a:endParaRPr lang="en-US" dirty="0"/>
                    </a:p>
                  </a:txBody>
                  <a:tcPr/>
                </a:tc>
              </a:tr>
              <a:tr h="370840">
                <a:tc>
                  <a:txBody>
                    <a:bodyPr/>
                    <a:lstStyle/>
                    <a:p>
                      <a:r>
                        <a:rPr lang="en-US" dirty="0" smtClean="0"/>
                        <a:t>Grain</a:t>
                      </a:r>
                      <a:endParaRPr lang="en-US" dirty="0"/>
                    </a:p>
                  </a:txBody>
                  <a:tcPr/>
                </a:tc>
                <a:tc>
                  <a:txBody>
                    <a:bodyPr/>
                    <a:lstStyle/>
                    <a:p>
                      <a:r>
                        <a:rPr lang="en-US" dirty="0" smtClean="0"/>
                        <a:t>88.8%</a:t>
                      </a:r>
                      <a:endParaRPr lang="en-US" dirty="0"/>
                    </a:p>
                  </a:txBody>
                  <a:tcPr/>
                </a:tc>
                <a:tc>
                  <a:txBody>
                    <a:bodyPr/>
                    <a:lstStyle/>
                    <a:p>
                      <a:r>
                        <a:rPr lang="en-US" dirty="0" smtClean="0"/>
                        <a:t>89.9%</a:t>
                      </a:r>
                      <a:endParaRPr lang="en-US" dirty="0"/>
                    </a:p>
                  </a:txBody>
                  <a:tcPr/>
                </a:tc>
                <a:tc>
                  <a:txBody>
                    <a:bodyPr/>
                    <a:lstStyle/>
                    <a:p>
                      <a:r>
                        <a:rPr lang="en-US" dirty="0" smtClean="0"/>
                        <a:t>83.9%</a:t>
                      </a:r>
                      <a:endParaRPr lang="en-US" dirty="0"/>
                    </a:p>
                  </a:txBody>
                  <a:tcPr/>
                </a:tc>
              </a:tr>
              <a:tr h="370840">
                <a:tc>
                  <a:txBody>
                    <a:bodyPr/>
                    <a:lstStyle/>
                    <a:p>
                      <a:r>
                        <a:rPr lang="en-US" dirty="0" smtClean="0"/>
                        <a:t>4-day</a:t>
                      </a:r>
                      <a:endParaRPr lang="en-US" dirty="0"/>
                    </a:p>
                  </a:txBody>
                  <a:tcPr/>
                </a:tc>
                <a:tc>
                  <a:txBody>
                    <a:bodyPr/>
                    <a:lstStyle/>
                    <a:p>
                      <a:r>
                        <a:rPr lang="en-US" dirty="0" smtClean="0"/>
                        <a:t>91.8%</a:t>
                      </a:r>
                      <a:endParaRPr lang="en-US" dirty="0"/>
                    </a:p>
                  </a:txBody>
                  <a:tcPr/>
                </a:tc>
                <a:tc>
                  <a:txBody>
                    <a:bodyPr/>
                    <a:lstStyle/>
                    <a:p>
                      <a:r>
                        <a:rPr lang="en-US" dirty="0" smtClean="0"/>
                        <a:t>92.2%</a:t>
                      </a:r>
                      <a:endParaRPr lang="en-US" dirty="0"/>
                    </a:p>
                  </a:txBody>
                  <a:tcPr/>
                </a:tc>
                <a:tc>
                  <a:txBody>
                    <a:bodyPr/>
                    <a:lstStyle/>
                    <a:p>
                      <a:r>
                        <a:rPr lang="en-US" dirty="0" smtClean="0"/>
                        <a:t>85.8%</a:t>
                      </a:r>
                      <a:endParaRPr lang="en-US" dirty="0"/>
                    </a:p>
                  </a:txBody>
                  <a:tcPr/>
                </a:tc>
              </a:tr>
              <a:tr h="370840">
                <a:tc>
                  <a:txBody>
                    <a:bodyPr/>
                    <a:lstStyle/>
                    <a:p>
                      <a:r>
                        <a:rPr lang="en-US" dirty="0" smtClean="0"/>
                        <a:t>6-day</a:t>
                      </a:r>
                    </a:p>
                  </a:txBody>
                  <a:tcPr/>
                </a:tc>
                <a:tc>
                  <a:txBody>
                    <a:bodyPr/>
                    <a:lstStyle/>
                    <a:p>
                      <a:r>
                        <a:rPr lang="en-US" dirty="0" smtClean="0"/>
                        <a:t>87.9%</a:t>
                      </a:r>
                      <a:endParaRPr lang="en-US" dirty="0"/>
                    </a:p>
                  </a:txBody>
                  <a:tcPr/>
                </a:tc>
                <a:tc>
                  <a:txBody>
                    <a:bodyPr/>
                    <a:lstStyle/>
                    <a:p>
                      <a:r>
                        <a:rPr lang="en-US" dirty="0" smtClean="0"/>
                        <a:t>88.9%</a:t>
                      </a:r>
                      <a:endParaRPr lang="en-US" dirty="0"/>
                    </a:p>
                  </a:txBody>
                  <a:tcPr/>
                </a:tc>
                <a:tc>
                  <a:txBody>
                    <a:bodyPr/>
                    <a:lstStyle/>
                    <a:p>
                      <a:r>
                        <a:rPr lang="en-US" dirty="0" smtClean="0"/>
                        <a:t>82.1%</a:t>
                      </a:r>
                      <a:endParaRPr lang="en-US" dirty="0"/>
                    </a:p>
                  </a:txBody>
                  <a:tcPr/>
                </a:tc>
              </a:tr>
              <a:tr h="370840">
                <a:tc>
                  <a:txBody>
                    <a:bodyPr/>
                    <a:lstStyle/>
                    <a:p>
                      <a:r>
                        <a:rPr lang="en-US" dirty="0" smtClean="0"/>
                        <a:t>8-day</a:t>
                      </a:r>
                      <a:endParaRPr lang="en-US" dirty="0"/>
                    </a:p>
                  </a:txBody>
                  <a:tcPr/>
                </a:tc>
                <a:tc>
                  <a:txBody>
                    <a:bodyPr/>
                    <a:lstStyle/>
                    <a:p>
                      <a:r>
                        <a:rPr lang="en-US" dirty="0" smtClean="0"/>
                        <a:t>88.4%</a:t>
                      </a:r>
                      <a:endParaRPr lang="en-US" dirty="0"/>
                    </a:p>
                  </a:txBody>
                  <a:tcPr/>
                </a:tc>
                <a:tc>
                  <a:txBody>
                    <a:bodyPr/>
                    <a:lstStyle/>
                    <a:p>
                      <a:r>
                        <a:rPr lang="en-US" dirty="0" smtClean="0"/>
                        <a:t>89.0%</a:t>
                      </a:r>
                      <a:endParaRPr lang="en-US" dirty="0"/>
                    </a:p>
                  </a:txBody>
                  <a:tcPr/>
                </a:tc>
                <a:tc>
                  <a:txBody>
                    <a:bodyPr/>
                    <a:lstStyle/>
                    <a:p>
                      <a:r>
                        <a:rPr lang="en-US" dirty="0" smtClean="0"/>
                        <a:t>82.6%</a:t>
                      </a:r>
                      <a:endParaRPr lang="en-US" dirty="0"/>
                    </a:p>
                  </a:txBody>
                  <a:tcPr/>
                </a:tc>
              </a:tr>
            </a:tbl>
          </a:graphicData>
        </a:graphic>
      </p:graphicFrame>
      <p:pic>
        <p:nvPicPr>
          <p:cNvPr id="6" name="Picture 5"/>
          <p:cNvPicPr>
            <a:picLocks noChangeAspect="1"/>
          </p:cNvPicPr>
          <p:nvPr/>
        </p:nvPicPr>
        <p:blipFill>
          <a:blip r:embed="rId2" cstate="print"/>
          <a:stretch>
            <a:fillRect/>
          </a:stretch>
        </p:blipFill>
        <p:spPr>
          <a:xfrm>
            <a:off x="0" y="5156492"/>
            <a:ext cx="1756394" cy="1701508"/>
          </a:xfrm>
          <a:prstGeom prst="rect">
            <a:avLst/>
          </a:prstGeom>
        </p:spPr>
      </p:pic>
      <p:pic>
        <p:nvPicPr>
          <p:cNvPr id="7" name="Picture 6"/>
          <p:cNvPicPr>
            <a:picLocks noChangeAspect="1"/>
          </p:cNvPicPr>
          <p:nvPr/>
        </p:nvPicPr>
        <p:blipFill>
          <a:blip r:embed="rId3" cstate="print"/>
          <a:stretch>
            <a:fillRect/>
          </a:stretch>
        </p:blipFill>
        <p:spPr>
          <a:xfrm>
            <a:off x="1756395" y="5147201"/>
            <a:ext cx="1679264" cy="1710799"/>
          </a:xfrm>
          <a:prstGeom prst="rect">
            <a:avLst/>
          </a:prstGeom>
        </p:spPr>
      </p:pic>
      <p:pic>
        <p:nvPicPr>
          <p:cNvPr id="8" name="Picture 7"/>
          <p:cNvPicPr>
            <a:picLocks noChangeAspect="1"/>
          </p:cNvPicPr>
          <p:nvPr/>
        </p:nvPicPr>
        <p:blipFill>
          <a:blip r:embed="rId4" cstate="print"/>
          <a:stretch>
            <a:fillRect/>
          </a:stretch>
        </p:blipFill>
        <p:spPr>
          <a:xfrm>
            <a:off x="3435659" y="5156492"/>
            <a:ext cx="1692359" cy="1701507"/>
          </a:xfrm>
          <a:prstGeom prst="rect">
            <a:avLst/>
          </a:prstGeom>
        </p:spPr>
      </p:pic>
      <p:pic>
        <p:nvPicPr>
          <p:cNvPr id="9" name="Picture 8"/>
          <p:cNvPicPr>
            <a:picLocks noChangeAspect="1"/>
          </p:cNvPicPr>
          <p:nvPr/>
        </p:nvPicPr>
        <p:blipFill>
          <a:blip r:embed="rId5" cstate="print"/>
          <a:stretch>
            <a:fillRect/>
          </a:stretch>
        </p:blipFill>
        <p:spPr>
          <a:xfrm>
            <a:off x="5114923" y="5155177"/>
            <a:ext cx="1756394" cy="1702821"/>
          </a:xfrm>
          <a:prstGeom prst="rect">
            <a:avLst/>
          </a:prstGeom>
        </p:spPr>
      </p:pic>
      <p:pic>
        <p:nvPicPr>
          <p:cNvPr id="10" name="Picture 9"/>
          <p:cNvPicPr>
            <a:picLocks noChangeAspect="1"/>
          </p:cNvPicPr>
          <p:nvPr/>
        </p:nvPicPr>
        <p:blipFill>
          <a:blip r:embed="rId6" cstate="print"/>
          <a:stretch>
            <a:fillRect/>
          </a:stretch>
        </p:blipFill>
        <p:spPr>
          <a:xfrm>
            <a:off x="6871317" y="5137800"/>
            <a:ext cx="1679264" cy="1720197"/>
          </a:xfrm>
          <a:prstGeom prst="rect">
            <a:avLst/>
          </a:prstGeom>
        </p:spPr>
      </p:pic>
      <p:pic>
        <p:nvPicPr>
          <p:cNvPr id="11" name="Picture 10"/>
          <p:cNvPicPr>
            <a:picLocks noChangeAspect="1"/>
          </p:cNvPicPr>
          <p:nvPr/>
        </p:nvPicPr>
        <p:blipFill>
          <a:blip r:embed="rId7" cstate="print"/>
          <a:stretch>
            <a:fillRect/>
          </a:stretch>
        </p:blipFill>
        <p:spPr>
          <a:xfrm>
            <a:off x="8550581" y="5147201"/>
            <a:ext cx="1687147" cy="1710799"/>
          </a:xfrm>
          <a:prstGeom prst="rect">
            <a:avLst/>
          </a:prstGeom>
        </p:spPr>
      </p:pic>
      <p:pic>
        <p:nvPicPr>
          <p:cNvPr id="12" name="Picture 11"/>
          <p:cNvPicPr>
            <a:picLocks noChangeAspect="1"/>
          </p:cNvPicPr>
          <p:nvPr/>
        </p:nvPicPr>
        <p:blipFill>
          <a:blip r:embed="rId8" cstate="print"/>
          <a:stretch>
            <a:fillRect/>
          </a:stretch>
        </p:blipFill>
        <p:spPr>
          <a:xfrm>
            <a:off x="10229845" y="5147201"/>
            <a:ext cx="1747805" cy="1710796"/>
          </a:xfrm>
          <a:prstGeom prst="rect">
            <a:avLst/>
          </a:prstGeom>
        </p:spPr>
      </p:pic>
      <p:sp>
        <p:nvSpPr>
          <p:cNvPr id="13" name="TextBox 12"/>
          <p:cNvSpPr txBox="1"/>
          <p:nvPr/>
        </p:nvSpPr>
        <p:spPr>
          <a:xfrm>
            <a:off x="376561" y="3951396"/>
            <a:ext cx="3547369" cy="307777"/>
          </a:xfrm>
          <a:prstGeom prst="rect">
            <a:avLst/>
          </a:prstGeom>
          <a:noFill/>
        </p:spPr>
        <p:txBody>
          <a:bodyPr wrap="square" rtlCol="0">
            <a:spAutoFit/>
          </a:bodyPr>
          <a:lstStyle/>
          <a:p>
            <a:r>
              <a:rPr lang="en-US" sz="1400" dirty="0" err="1" smtClean="0"/>
              <a:t>Sneath</a:t>
            </a:r>
            <a:r>
              <a:rPr lang="en-US" sz="1400" dirty="0" smtClean="0"/>
              <a:t> and  McIntosh (2003)</a:t>
            </a:r>
            <a:endParaRPr lang="en-US" sz="1400" dirty="0"/>
          </a:p>
        </p:txBody>
      </p:sp>
      <p:sp>
        <p:nvSpPr>
          <p:cNvPr id="3" name="TextBox 2"/>
          <p:cNvSpPr txBox="1"/>
          <p:nvPr/>
        </p:nvSpPr>
        <p:spPr>
          <a:xfrm>
            <a:off x="485850" y="4785842"/>
            <a:ext cx="10934788" cy="369332"/>
          </a:xfrm>
          <a:prstGeom prst="rect">
            <a:avLst/>
          </a:prstGeom>
          <a:noFill/>
        </p:spPr>
        <p:txBody>
          <a:bodyPr wrap="none" rtlCol="0">
            <a:spAutoFit/>
          </a:bodyPr>
          <a:lstStyle/>
          <a:p>
            <a:r>
              <a:rPr lang="en-US" dirty="0" smtClean="0"/>
              <a:t>Day 1                       Day 2                      Day 3                       Day 4                       Day 5                      Day 6                       Day 7</a:t>
            </a:r>
            <a:endParaRPr lang="en-US" dirty="0"/>
          </a:p>
        </p:txBody>
      </p:sp>
    </p:spTree>
    <p:extLst>
      <p:ext uri="{BB962C8B-B14F-4D97-AF65-F5344CB8AC3E}">
        <p14:creationId xmlns:p14="http://schemas.microsoft.com/office/powerpoint/2010/main" xmlns="" val="259042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Animal Performance</a:t>
            </a:r>
            <a:endParaRPr lang="en-US" dirty="0"/>
          </a:p>
        </p:txBody>
      </p:sp>
      <p:sp>
        <p:nvSpPr>
          <p:cNvPr id="3" name="Content Placeholder 2"/>
          <p:cNvSpPr>
            <a:spLocks noGrp="1"/>
          </p:cNvSpPr>
          <p:nvPr>
            <p:ph idx="1"/>
          </p:nvPr>
        </p:nvSpPr>
        <p:spPr/>
        <p:txBody>
          <a:bodyPr/>
          <a:lstStyle/>
          <a:p>
            <a:r>
              <a:rPr lang="en-US" dirty="0"/>
              <a:t>“Most of the trials on livestock performance from hydroponic sprouts show no advantage to including them in the diet, especially when it replaces highly nutritious feeds such as grain. From a theoretical perspective, performance improvements occur if the supplement supplies the primary limiting nutrient(s) or improve feed use efficiency such as the situation that Tudor et al. (2003) experienced with steers on protein deficient hay”. </a:t>
            </a:r>
            <a:r>
              <a:rPr lang="en-US" sz="1400" dirty="0" smtClean="0"/>
              <a:t>(</a:t>
            </a:r>
            <a:r>
              <a:rPr lang="en-US" sz="1400" dirty="0" err="1" smtClean="0"/>
              <a:t>Sneath</a:t>
            </a:r>
            <a:r>
              <a:rPr lang="en-US" sz="1400" dirty="0" smtClean="0"/>
              <a:t> and McIntosh, 2003)</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96792" y="4729577"/>
            <a:ext cx="2660342" cy="1995257"/>
          </a:xfrm>
          <a:prstGeom prst="rect">
            <a:avLst/>
          </a:prstGeom>
        </p:spPr>
      </p:pic>
    </p:spTree>
    <p:extLst>
      <p:ext uri="{BB962C8B-B14F-4D97-AF65-F5344CB8AC3E}">
        <p14:creationId xmlns:p14="http://schemas.microsoft.com/office/powerpoint/2010/main" xmlns="" val="2196346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Milk Production</a:t>
            </a:r>
            <a:endParaRPr lang="en-US" dirty="0"/>
          </a:p>
        </p:txBody>
      </p:sp>
      <p:sp>
        <p:nvSpPr>
          <p:cNvPr id="3" name="Content Placeholder 2"/>
          <p:cNvSpPr>
            <a:spLocks noGrp="1"/>
          </p:cNvSpPr>
          <p:nvPr>
            <p:ph idx="1"/>
          </p:nvPr>
        </p:nvSpPr>
        <p:spPr>
          <a:xfrm>
            <a:off x="838200" y="1825625"/>
            <a:ext cx="10515600" cy="4813714"/>
          </a:xfrm>
        </p:spPr>
        <p:txBody>
          <a:bodyPr>
            <a:normAutofit fontScale="92500" lnSpcReduction="20000"/>
          </a:bodyPr>
          <a:lstStyle/>
          <a:p>
            <a:pPr>
              <a:spcAft>
                <a:spcPts val="600"/>
              </a:spcAft>
            </a:pPr>
            <a:r>
              <a:rPr lang="en-US" dirty="0" smtClean="0"/>
              <a:t>Heins (2015) showed no improvement in milk production or milk fat in dairy cows fed 20 lb (AF) of fodder which replaced 6 lb of corn during the grazing season.</a:t>
            </a:r>
          </a:p>
          <a:p>
            <a:pPr>
              <a:spcAft>
                <a:spcPts val="600"/>
              </a:spcAft>
            </a:pPr>
            <a:r>
              <a:rPr lang="en-US" dirty="0" smtClean="0"/>
              <a:t>Fodder-fed cows had a slight (0.09 lb/d) increase in milk protein.</a:t>
            </a:r>
          </a:p>
          <a:p>
            <a:pPr>
              <a:spcAft>
                <a:spcPts val="600"/>
              </a:spcAft>
            </a:pPr>
            <a:r>
              <a:rPr lang="en-US" dirty="0" smtClean="0"/>
              <a:t>Fodder slightly increased Omega-3 (and better O3:O6) but did not improve CLA in milk.</a:t>
            </a:r>
          </a:p>
          <a:p>
            <a:pPr>
              <a:spcAft>
                <a:spcPts val="600"/>
              </a:spcAft>
            </a:pPr>
            <a:r>
              <a:rPr lang="en-US" dirty="0" smtClean="0"/>
              <a:t>MUN was higher in fodder-fed cows (16.5 vs. 13.15 mg/dl). </a:t>
            </a:r>
          </a:p>
          <a:p>
            <a:pPr>
              <a:spcAft>
                <a:spcPts val="600"/>
              </a:spcAft>
            </a:pPr>
            <a:r>
              <a:rPr lang="en-US" dirty="0" smtClean="0"/>
              <a:t>IOFC similar between the groups. </a:t>
            </a:r>
          </a:p>
          <a:p>
            <a:pPr lvl="1">
              <a:spcAft>
                <a:spcPts val="600"/>
              </a:spcAft>
            </a:pPr>
            <a:r>
              <a:rPr lang="en-US" dirty="0" smtClean="0"/>
              <a:t>When organic corn price increased by 50%, fodder cows had a $0.44/cow/d advantage in IOFC. </a:t>
            </a:r>
          </a:p>
          <a:p>
            <a:pPr lvl="1">
              <a:spcAft>
                <a:spcPts val="600"/>
              </a:spcAft>
            </a:pPr>
            <a:r>
              <a:rPr lang="en-US" dirty="0" smtClean="0"/>
              <a:t>Fodder may pay for itself at very high organic grain prices</a:t>
            </a:r>
          </a:p>
          <a:p>
            <a:pPr lvl="1">
              <a:spcAft>
                <a:spcPts val="600"/>
              </a:spcAft>
            </a:pPr>
            <a:r>
              <a:rPr lang="en-US" dirty="0" smtClean="0"/>
              <a:t>ALL costs must be included.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Grain Replacement Study</a:t>
            </a:r>
            <a:br>
              <a:rPr lang="en-US" dirty="0" smtClean="0"/>
            </a:br>
            <a:r>
              <a:rPr lang="en-US" sz="2400" dirty="0" smtClean="0"/>
              <a:t>Dr. Cynthia Daley, CSU-Chico</a:t>
            </a:r>
            <a:endParaRPr lang="en-US" sz="2400" dirty="0"/>
          </a:p>
        </p:txBody>
      </p:sp>
      <p:sp>
        <p:nvSpPr>
          <p:cNvPr id="6" name="TextBox 5"/>
          <p:cNvSpPr txBox="1"/>
          <p:nvPr/>
        </p:nvSpPr>
        <p:spPr>
          <a:xfrm>
            <a:off x="0" y="6436423"/>
            <a:ext cx="5465727" cy="307777"/>
          </a:xfrm>
          <a:prstGeom prst="rect">
            <a:avLst/>
          </a:prstGeom>
          <a:noFill/>
        </p:spPr>
        <p:txBody>
          <a:bodyPr wrap="none" rtlCol="0">
            <a:spAutoFit/>
          </a:bodyPr>
          <a:lstStyle/>
          <a:p>
            <a:r>
              <a:rPr lang="en-US" sz="1400" dirty="0"/>
              <a:t>Daley et al., 2014 </a:t>
            </a:r>
            <a:r>
              <a:rPr lang="en-US" sz="1400" u="sng" dirty="0" smtClean="0">
                <a:hlinkClick r:id="rId2"/>
              </a:rPr>
              <a:t>http</a:t>
            </a:r>
            <a:r>
              <a:rPr lang="en-US" sz="1400" u="sng" dirty="0">
                <a:hlinkClick r:id="rId2"/>
              </a:rPr>
              <a:t>://</a:t>
            </a:r>
            <a:r>
              <a:rPr lang="en-US" sz="1400" u="sng" dirty="0" smtClean="0">
                <a:hlinkClick r:id="rId2"/>
              </a:rPr>
              <a:t>www.chicostateorganicdairy.com/research.html</a:t>
            </a:r>
            <a:endParaRPr lang="en-US" sz="1400" u="sng" dirty="0" smtClean="0"/>
          </a:p>
        </p:txBody>
      </p:sp>
      <p:sp>
        <p:nvSpPr>
          <p:cNvPr id="3" name="TextBox 2"/>
          <p:cNvSpPr txBox="1"/>
          <p:nvPr/>
        </p:nvSpPr>
        <p:spPr>
          <a:xfrm>
            <a:off x="2284343" y="1690688"/>
            <a:ext cx="7623313" cy="1077218"/>
          </a:xfrm>
          <a:prstGeom prst="rect">
            <a:avLst/>
          </a:prstGeom>
          <a:noFill/>
        </p:spPr>
        <p:txBody>
          <a:bodyPr wrap="square" rtlCol="0">
            <a:spAutoFit/>
          </a:bodyPr>
          <a:lstStyle/>
          <a:p>
            <a:r>
              <a:rPr lang="en-US" sz="3200" i="1" dirty="0" smtClean="0">
                <a:solidFill>
                  <a:srgbClr val="C00000"/>
                </a:solidFill>
              </a:rPr>
              <a:t>How many pounds of barley fodder does it take to replace a pound of grain? </a:t>
            </a:r>
            <a:endParaRPr lang="en-US" sz="3200" i="1" dirty="0">
              <a:solidFill>
                <a:srgbClr val="C00000"/>
              </a:solidFill>
            </a:endParaRPr>
          </a:p>
        </p:txBody>
      </p:sp>
      <p:sp>
        <p:nvSpPr>
          <p:cNvPr id="7" name="TextBox 6"/>
          <p:cNvSpPr txBox="1"/>
          <p:nvPr/>
        </p:nvSpPr>
        <p:spPr>
          <a:xfrm>
            <a:off x="1739348" y="3123973"/>
            <a:ext cx="9173817" cy="2246769"/>
          </a:xfrm>
          <a:prstGeom prst="rect">
            <a:avLst/>
          </a:prstGeom>
          <a:noFill/>
        </p:spPr>
        <p:txBody>
          <a:bodyPr wrap="square" rtlCol="0">
            <a:spAutoFit/>
          </a:bodyPr>
          <a:lstStyle/>
          <a:p>
            <a:r>
              <a:rPr lang="en-US" sz="2800" dirty="0" smtClean="0"/>
              <a:t>Treatments (as fed amounts but based on DM energy analysis)</a:t>
            </a:r>
          </a:p>
          <a:p>
            <a:pPr marL="342900" indent="-342900">
              <a:buAutoNum type="arabicPeriod"/>
            </a:pPr>
            <a:r>
              <a:rPr lang="en-US" sz="2800" dirty="0" smtClean="0"/>
              <a:t>12 </a:t>
            </a:r>
            <a:r>
              <a:rPr lang="en-US" sz="2800" dirty="0" err="1" smtClean="0"/>
              <a:t>lb</a:t>
            </a:r>
            <a:r>
              <a:rPr lang="en-US" sz="2800" dirty="0" smtClean="0"/>
              <a:t> of parlor grain mix</a:t>
            </a:r>
          </a:p>
          <a:p>
            <a:pPr marL="342900" indent="-342900">
              <a:buAutoNum type="arabicPeriod"/>
            </a:pPr>
            <a:r>
              <a:rPr lang="en-US" sz="2800" dirty="0" smtClean="0"/>
              <a:t>6 </a:t>
            </a:r>
            <a:r>
              <a:rPr lang="en-US" sz="2800" dirty="0" err="1" smtClean="0"/>
              <a:t>lb</a:t>
            </a:r>
            <a:r>
              <a:rPr lang="en-US" sz="2800" dirty="0" smtClean="0"/>
              <a:t> of grain mix</a:t>
            </a:r>
          </a:p>
          <a:p>
            <a:pPr marL="342900" indent="-342900">
              <a:buAutoNum type="arabicPeriod"/>
            </a:pPr>
            <a:r>
              <a:rPr lang="en-US" sz="2800" dirty="0" smtClean="0"/>
              <a:t>3 </a:t>
            </a:r>
            <a:r>
              <a:rPr lang="en-US" sz="2800" dirty="0" err="1" smtClean="0"/>
              <a:t>lb</a:t>
            </a:r>
            <a:r>
              <a:rPr lang="en-US" sz="2800" dirty="0" smtClean="0"/>
              <a:t> of grain mix + 18 </a:t>
            </a:r>
            <a:r>
              <a:rPr lang="en-US" sz="2800" dirty="0" err="1" smtClean="0"/>
              <a:t>lb</a:t>
            </a:r>
            <a:r>
              <a:rPr lang="en-US" sz="2800" dirty="0" smtClean="0"/>
              <a:t> of fodder</a:t>
            </a:r>
          </a:p>
          <a:p>
            <a:pPr marL="342900" indent="-342900">
              <a:buAutoNum type="arabicPeriod"/>
            </a:pPr>
            <a:r>
              <a:rPr lang="en-US" sz="2800" dirty="0" smtClean="0"/>
              <a:t>36 </a:t>
            </a:r>
            <a:r>
              <a:rPr lang="en-US" sz="2800" dirty="0" err="1" smtClean="0"/>
              <a:t>lb</a:t>
            </a:r>
            <a:r>
              <a:rPr lang="en-US" sz="2800" dirty="0" smtClean="0"/>
              <a:t> of fodder</a:t>
            </a:r>
            <a:endParaRPr lang="en-US" sz="2800" dirty="0"/>
          </a:p>
        </p:txBody>
      </p:sp>
      <p:pic>
        <p:nvPicPr>
          <p:cNvPr id="8" name="Picture 7"/>
          <p:cNvPicPr>
            <a:picLocks noChangeAspect="1"/>
          </p:cNvPicPr>
          <p:nvPr/>
        </p:nvPicPr>
        <p:blipFill>
          <a:blip r:embed="rId3" cstate="print"/>
          <a:stretch>
            <a:fillRect/>
          </a:stretch>
        </p:blipFill>
        <p:spPr>
          <a:xfrm>
            <a:off x="8217428" y="4015409"/>
            <a:ext cx="3863544" cy="2728791"/>
          </a:xfrm>
          <a:prstGeom prst="rect">
            <a:avLst/>
          </a:prstGeom>
        </p:spPr>
      </p:pic>
    </p:spTree>
    <p:extLst>
      <p:ext uri="{BB962C8B-B14F-4D97-AF65-F5344CB8AC3E}">
        <p14:creationId xmlns:p14="http://schemas.microsoft.com/office/powerpoint/2010/main" xmlns="" val="178930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57809" y="3023918"/>
            <a:ext cx="4374588" cy="3259681"/>
          </a:xfrm>
          <a:prstGeom prst="rect">
            <a:avLst/>
          </a:prstGeom>
        </p:spPr>
      </p:pic>
      <p:pic>
        <p:nvPicPr>
          <p:cNvPr id="5" name="Picture 4"/>
          <p:cNvPicPr>
            <a:picLocks noChangeAspect="1"/>
          </p:cNvPicPr>
          <p:nvPr/>
        </p:nvPicPr>
        <p:blipFill>
          <a:blip r:embed="rId3" cstate="print"/>
          <a:stretch>
            <a:fillRect/>
          </a:stretch>
        </p:blipFill>
        <p:spPr>
          <a:xfrm>
            <a:off x="6854371" y="3023919"/>
            <a:ext cx="4694897" cy="3309174"/>
          </a:xfrm>
          <a:prstGeom prst="rect">
            <a:avLst/>
          </a:prstGeom>
        </p:spPr>
      </p:pic>
      <p:sp>
        <p:nvSpPr>
          <p:cNvPr id="6" name="TextBox 5"/>
          <p:cNvSpPr txBox="1"/>
          <p:nvPr/>
        </p:nvSpPr>
        <p:spPr>
          <a:xfrm>
            <a:off x="0" y="6436423"/>
            <a:ext cx="5465727" cy="307777"/>
          </a:xfrm>
          <a:prstGeom prst="rect">
            <a:avLst/>
          </a:prstGeom>
          <a:noFill/>
        </p:spPr>
        <p:txBody>
          <a:bodyPr wrap="none" rtlCol="0">
            <a:spAutoFit/>
          </a:bodyPr>
          <a:lstStyle/>
          <a:p>
            <a:r>
              <a:rPr lang="en-US" sz="1400" dirty="0"/>
              <a:t>Daley et al., 2014 </a:t>
            </a:r>
            <a:r>
              <a:rPr lang="en-US" sz="1400" u="sng" dirty="0" smtClean="0">
                <a:hlinkClick r:id="rId4"/>
              </a:rPr>
              <a:t>http</a:t>
            </a:r>
            <a:r>
              <a:rPr lang="en-US" sz="1400" u="sng" dirty="0">
                <a:hlinkClick r:id="rId4"/>
              </a:rPr>
              <a:t>://</a:t>
            </a:r>
            <a:r>
              <a:rPr lang="en-US" sz="1400" u="sng" dirty="0" smtClean="0">
                <a:hlinkClick r:id="rId4"/>
              </a:rPr>
              <a:t>www.chicostateorganicdairy.com/research.html</a:t>
            </a:r>
            <a:endParaRPr lang="en-US" sz="1400" u="sng" dirty="0" smtClean="0"/>
          </a:p>
        </p:txBody>
      </p:sp>
      <p:sp>
        <p:nvSpPr>
          <p:cNvPr id="7" name="Title 1"/>
          <p:cNvSpPr>
            <a:spLocks noGrp="1"/>
          </p:cNvSpPr>
          <p:nvPr>
            <p:ph type="title"/>
          </p:nvPr>
        </p:nvSpPr>
        <p:spPr>
          <a:xfrm>
            <a:off x="838200" y="365125"/>
            <a:ext cx="10515600" cy="1325563"/>
          </a:xfrm>
        </p:spPr>
        <p:txBody>
          <a:bodyPr/>
          <a:lstStyle/>
          <a:p>
            <a:pPr algn="ctr"/>
            <a:r>
              <a:rPr lang="en-US" dirty="0" smtClean="0"/>
              <a:t>Grain Replacement Study</a:t>
            </a:r>
            <a:br>
              <a:rPr lang="en-US" dirty="0" smtClean="0"/>
            </a:br>
            <a:r>
              <a:rPr lang="en-US" sz="2400" dirty="0" smtClean="0"/>
              <a:t>Dr. Cynthia Daley, CSU-Chico</a:t>
            </a:r>
            <a:endParaRPr lang="en-US" sz="2400" dirty="0"/>
          </a:p>
        </p:txBody>
      </p:sp>
      <p:sp>
        <p:nvSpPr>
          <p:cNvPr id="8" name="TextBox 7"/>
          <p:cNvSpPr txBox="1"/>
          <p:nvPr/>
        </p:nvSpPr>
        <p:spPr>
          <a:xfrm>
            <a:off x="735496" y="1690688"/>
            <a:ext cx="9869555" cy="1077218"/>
          </a:xfrm>
          <a:prstGeom prst="rect">
            <a:avLst/>
          </a:prstGeom>
          <a:noFill/>
        </p:spPr>
        <p:txBody>
          <a:bodyPr wrap="square" rtlCol="0">
            <a:spAutoFit/>
          </a:bodyPr>
          <a:lstStyle/>
          <a:p>
            <a:r>
              <a:rPr lang="en-US" sz="3200" i="1" dirty="0" smtClean="0">
                <a:solidFill>
                  <a:srgbClr val="C00000"/>
                </a:solidFill>
              </a:rPr>
              <a:t>Grain produced more milk/d on </a:t>
            </a:r>
            <a:r>
              <a:rPr lang="en-US" sz="3200" i="1" dirty="0" err="1" smtClean="0">
                <a:solidFill>
                  <a:srgbClr val="C00000"/>
                </a:solidFill>
              </a:rPr>
              <a:t>avg</a:t>
            </a:r>
            <a:r>
              <a:rPr lang="en-US" sz="3200" i="1" dirty="0" smtClean="0">
                <a:solidFill>
                  <a:srgbClr val="C00000"/>
                </a:solidFill>
              </a:rPr>
              <a:t> (3 </a:t>
            </a:r>
            <a:r>
              <a:rPr lang="en-US" sz="3200" i="1" dirty="0" err="1" smtClean="0">
                <a:solidFill>
                  <a:srgbClr val="C00000"/>
                </a:solidFill>
              </a:rPr>
              <a:t>lb</a:t>
            </a:r>
            <a:r>
              <a:rPr lang="en-US" sz="3200" i="1" dirty="0" smtClean="0">
                <a:solidFill>
                  <a:srgbClr val="C00000"/>
                </a:solidFill>
              </a:rPr>
              <a:t>)- although NS</a:t>
            </a:r>
          </a:p>
          <a:p>
            <a:r>
              <a:rPr lang="en-US" sz="3200" i="1" dirty="0" smtClean="0">
                <a:solidFill>
                  <a:srgbClr val="C00000"/>
                </a:solidFill>
              </a:rPr>
              <a:t>Fodder produced more butter fat (0.4% BF)- although NS</a:t>
            </a:r>
            <a:endParaRPr lang="en-US" sz="3200" i="1" dirty="0">
              <a:solidFill>
                <a:srgbClr val="C00000"/>
              </a:solidFill>
            </a:endParaRPr>
          </a:p>
        </p:txBody>
      </p:sp>
    </p:spTree>
    <p:extLst>
      <p:ext uri="{BB962C8B-B14F-4D97-AF65-F5344CB8AC3E}">
        <p14:creationId xmlns:p14="http://schemas.microsoft.com/office/powerpoint/2010/main" xmlns="" val="123663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Grain Replacement Study</a:t>
            </a:r>
            <a:br>
              <a:rPr lang="en-US" dirty="0" smtClean="0"/>
            </a:br>
            <a:r>
              <a:rPr lang="en-US" sz="2400" dirty="0" smtClean="0"/>
              <a:t>Dr. Cynthia Daley, CSU-Chico</a:t>
            </a:r>
            <a:endParaRPr lang="en-US" sz="2400" dirty="0"/>
          </a:p>
        </p:txBody>
      </p:sp>
      <p:sp>
        <p:nvSpPr>
          <p:cNvPr id="6" name="TextBox 5"/>
          <p:cNvSpPr txBox="1"/>
          <p:nvPr/>
        </p:nvSpPr>
        <p:spPr>
          <a:xfrm>
            <a:off x="0" y="6436423"/>
            <a:ext cx="5465727" cy="307777"/>
          </a:xfrm>
          <a:prstGeom prst="rect">
            <a:avLst/>
          </a:prstGeom>
          <a:noFill/>
        </p:spPr>
        <p:txBody>
          <a:bodyPr wrap="none" rtlCol="0">
            <a:spAutoFit/>
          </a:bodyPr>
          <a:lstStyle/>
          <a:p>
            <a:r>
              <a:rPr lang="en-US" sz="1400" dirty="0"/>
              <a:t>Daley et al., 2014 </a:t>
            </a:r>
            <a:r>
              <a:rPr lang="en-US" sz="1400" u="sng" dirty="0" smtClean="0">
                <a:hlinkClick r:id="rId2"/>
              </a:rPr>
              <a:t>http</a:t>
            </a:r>
            <a:r>
              <a:rPr lang="en-US" sz="1400" u="sng" dirty="0">
                <a:hlinkClick r:id="rId2"/>
              </a:rPr>
              <a:t>://</a:t>
            </a:r>
            <a:r>
              <a:rPr lang="en-US" sz="1400" u="sng" dirty="0" smtClean="0">
                <a:hlinkClick r:id="rId2"/>
              </a:rPr>
              <a:t>www.chicostateorganicdairy.com/research.html</a:t>
            </a:r>
            <a:endParaRPr lang="en-US" sz="1400" u="sng" dirty="0" smtClean="0"/>
          </a:p>
        </p:txBody>
      </p:sp>
      <p:sp>
        <p:nvSpPr>
          <p:cNvPr id="3" name="TextBox 2"/>
          <p:cNvSpPr txBox="1"/>
          <p:nvPr/>
        </p:nvSpPr>
        <p:spPr>
          <a:xfrm>
            <a:off x="3318012" y="1511112"/>
            <a:ext cx="7623313" cy="584775"/>
          </a:xfrm>
          <a:prstGeom prst="rect">
            <a:avLst/>
          </a:prstGeom>
          <a:noFill/>
        </p:spPr>
        <p:txBody>
          <a:bodyPr wrap="square" rtlCol="0">
            <a:spAutoFit/>
          </a:bodyPr>
          <a:lstStyle/>
          <a:p>
            <a:r>
              <a:rPr lang="en-US" sz="3200" i="1" dirty="0" smtClean="0">
                <a:solidFill>
                  <a:srgbClr val="C00000"/>
                </a:solidFill>
              </a:rPr>
              <a:t>Income over feed costs (IOFC)</a:t>
            </a:r>
            <a:endParaRPr lang="en-US" sz="3200" i="1" dirty="0">
              <a:solidFill>
                <a:srgbClr val="C00000"/>
              </a:solidFill>
            </a:endParaRPr>
          </a:p>
        </p:txBody>
      </p:sp>
      <p:sp>
        <p:nvSpPr>
          <p:cNvPr id="7" name="TextBox 6"/>
          <p:cNvSpPr txBox="1"/>
          <p:nvPr/>
        </p:nvSpPr>
        <p:spPr>
          <a:xfrm>
            <a:off x="4510708" y="2136628"/>
            <a:ext cx="9173817" cy="1815882"/>
          </a:xfrm>
          <a:prstGeom prst="rect">
            <a:avLst/>
          </a:prstGeom>
          <a:noFill/>
        </p:spPr>
        <p:txBody>
          <a:bodyPr wrap="square" rtlCol="0">
            <a:spAutoFit/>
          </a:bodyPr>
          <a:lstStyle/>
          <a:p>
            <a:r>
              <a:rPr lang="en-US" sz="2800" dirty="0" smtClean="0"/>
              <a:t>12 </a:t>
            </a:r>
            <a:r>
              <a:rPr lang="en-US" sz="2800" dirty="0" err="1" smtClean="0"/>
              <a:t>lb</a:t>
            </a:r>
            <a:r>
              <a:rPr lang="en-US" sz="2800" dirty="0" smtClean="0"/>
              <a:t> of parlor grain mix          = $13.58</a:t>
            </a:r>
          </a:p>
          <a:p>
            <a:r>
              <a:rPr lang="en-US" sz="2800" dirty="0" smtClean="0"/>
              <a:t>6 </a:t>
            </a:r>
            <a:r>
              <a:rPr lang="en-US" sz="2800" dirty="0" err="1" smtClean="0"/>
              <a:t>lb</a:t>
            </a:r>
            <a:r>
              <a:rPr lang="en-US" sz="2800" dirty="0" smtClean="0"/>
              <a:t> of parlor grain mix            = $13.92</a:t>
            </a:r>
          </a:p>
          <a:p>
            <a:r>
              <a:rPr lang="en-US" sz="2800" dirty="0" smtClean="0"/>
              <a:t>3 </a:t>
            </a:r>
            <a:r>
              <a:rPr lang="en-US" sz="2800" dirty="0" err="1" smtClean="0"/>
              <a:t>lb</a:t>
            </a:r>
            <a:r>
              <a:rPr lang="en-US" sz="2800" dirty="0" smtClean="0"/>
              <a:t> of grain mix/18 </a:t>
            </a:r>
            <a:r>
              <a:rPr lang="en-US" sz="2800" dirty="0" err="1" smtClean="0"/>
              <a:t>lb</a:t>
            </a:r>
            <a:r>
              <a:rPr lang="en-US" sz="2800" dirty="0" smtClean="0"/>
              <a:t> fodder = $14.32</a:t>
            </a:r>
          </a:p>
          <a:p>
            <a:r>
              <a:rPr lang="en-US" sz="2800" dirty="0" smtClean="0"/>
              <a:t>36 </a:t>
            </a:r>
            <a:r>
              <a:rPr lang="en-US" sz="2800" dirty="0" err="1" smtClean="0"/>
              <a:t>lb</a:t>
            </a:r>
            <a:r>
              <a:rPr lang="en-US" sz="2800" dirty="0" smtClean="0"/>
              <a:t> of fodder                           = $14.29</a:t>
            </a:r>
            <a:endParaRPr lang="en-US" sz="2800" dirty="0"/>
          </a:p>
        </p:txBody>
      </p:sp>
      <p:pic>
        <p:nvPicPr>
          <p:cNvPr id="8" name="Picture 7"/>
          <p:cNvPicPr>
            <a:picLocks noChangeAspect="1"/>
          </p:cNvPicPr>
          <p:nvPr/>
        </p:nvPicPr>
        <p:blipFill>
          <a:blip r:embed="rId3" cstate="print"/>
          <a:stretch>
            <a:fillRect/>
          </a:stretch>
        </p:blipFill>
        <p:spPr>
          <a:xfrm>
            <a:off x="8607286" y="4212345"/>
            <a:ext cx="3584713" cy="2531855"/>
          </a:xfrm>
          <a:prstGeom prst="rect">
            <a:avLst/>
          </a:prstGeom>
        </p:spPr>
      </p:pic>
      <p:sp>
        <p:nvSpPr>
          <p:cNvPr id="9" name="TextBox 8"/>
          <p:cNvSpPr txBox="1"/>
          <p:nvPr/>
        </p:nvSpPr>
        <p:spPr>
          <a:xfrm>
            <a:off x="220317" y="3993251"/>
            <a:ext cx="5355535" cy="2246769"/>
          </a:xfrm>
          <a:prstGeom prst="rect">
            <a:avLst/>
          </a:prstGeom>
          <a:noFill/>
        </p:spPr>
        <p:txBody>
          <a:bodyPr wrap="square" rtlCol="0">
            <a:spAutoFit/>
          </a:bodyPr>
          <a:lstStyle/>
          <a:p>
            <a:r>
              <a:rPr lang="en-US" sz="2800" b="1" dirty="0" smtClean="0"/>
              <a:t>Highest to Lowest IOFC</a:t>
            </a:r>
          </a:p>
          <a:p>
            <a:r>
              <a:rPr lang="en-US" sz="2800" dirty="0" smtClean="0"/>
              <a:t>3 </a:t>
            </a:r>
            <a:r>
              <a:rPr lang="en-US" sz="2800" dirty="0" err="1" smtClean="0"/>
              <a:t>lb</a:t>
            </a:r>
            <a:r>
              <a:rPr lang="en-US" sz="2800" dirty="0" smtClean="0"/>
              <a:t> of grain mix/18 </a:t>
            </a:r>
            <a:r>
              <a:rPr lang="en-US" sz="2800" dirty="0" err="1" smtClean="0"/>
              <a:t>lb</a:t>
            </a:r>
            <a:r>
              <a:rPr lang="en-US" sz="2800" dirty="0" smtClean="0"/>
              <a:t> fodder</a:t>
            </a:r>
          </a:p>
          <a:p>
            <a:r>
              <a:rPr lang="en-US" sz="2800" dirty="0" smtClean="0"/>
              <a:t>36 </a:t>
            </a:r>
            <a:r>
              <a:rPr lang="en-US" sz="2800" dirty="0" err="1" smtClean="0"/>
              <a:t>lb</a:t>
            </a:r>
            <a:r>
              <a:rPr lang="en-US" sz="2800" dirty="0" smtClean="0"/>
              <a:t> fodder</a:t>
            </a:r>
          </a:p>
          <a:p>
            <a:r>
              <a:rPr lang="en-US" sz="2800" dirty="0" smtClean="0"/>
              <a:t>6 </a:t>
            </a:r>
            <a:r>
              <a:rPr lang="en-US" sz="2800" dirty="0" err="1" smtClean="0"/>
              <a:t>lb</a:t>
            </a:r>
            <a:r>
              <a:rPr lang="en-US" sz="2800" dirty="0" smtClean="0"/>
              <a:t> grain</a:t>
            </a:r>
          </a:p>
          <a:p>
            <a:r>
              <a:rPr lang="en-US" sz="2800" dirty="0" smtClean="0"/>
              <a:t>12 </a:t>
            </a:r>
            <a:r>
              <a:rPr lang="en-US" sz="2800" dirty="0" err="1" smtClean="0"/>
              <a:t>lb</a:t>
            </a:r>
            <a:r>
              <a:rPr lang="en-US" sz="2800" dirty="0" smtClean="0"/>
              <a:t> grain</a:t>
            </a:r>
            <a:endParaRPr lang="en-US" sz="2800" dirty="0"/>
          </a:p>
        </p:txBody>
      </p:sp>
    </p:spTree>
    <p:extLst>
      <p:ext uri="{BB962C8B-B14F-4D97-AF65-F5344CB8AC3E}">
        <p14:creationId xmlns:p14="http://schemas.microsoft.com/office/powerpoint/2010/main" xmlns="" val="309598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Fodder Systems</a:t>
            </a:r>
            <a:endParaRPr lang="en-US" dirty="0"/>
          </a:p>
        </p:txBody>
      </p:sp>
      <p:sp>
        <p:nvSpPr>
          <p:cNvPr id="3" name="Content Placeholder 2"/>
          <p:cNvSpPr>
            <a:spLocks noGrp="1"/>
          </p:cNvSpPr>
          <p:nvPr>
            <p:ph idx="1"/>
          </p:nvPr>
        </p:nvSpPr>
        <p:spPr/>
        <p:txBody>
          <a:bodyPr/>
          <a:lstStyle/>
          <a:p>
            <a:r>
              <a:rPr lang="en-US" dirty="0" smtClean="0"/>
              <a:t>Old idea renewed- started in 1600’s</a:t>
            </a:r>
          </a:p>
          <a:p>
            <a:r>
              <a:rPr lang="en-US" dirty="0" smtClean="0"/>
              <a:t>Australia and New Zealand (arid regions)</a:t>
            </a:r>
          </a:p>
          <a:p>
            <a:r>
              <a:rPr lang="en-US" dirty="0" smtClean="0"/>
              <a:t>Increased interest in United States due to:</a:t>
            </a:r>
          </a:p>
          <a:p>
            <a:pPr lvl="1"/>
            <a:r>
              <a:rPr lang="en-US" dirty="0" smtClean="0"/>
              <a:t>Recent droughts/extended dry periods</a:t>
            </a:r>
          </a:p>
          <a:p>
            <a:pPr lvl="1"/>
            <a:r>
              <a:rPr lang="en-US" dirty="0" smtClean="0"/>
              <a:t>High grain prices (especially organic)</a:t>
            </a:r>
          </a:p>
          <a:p>
            <a:pPr lvl="1"/>
            <a:r>
              <a:rPr lang="en-US" dirty="0" smtClean="0"/>
              <a:t>Belief fodder is an ‘easy alternative’ to producing high-quality forage</a:t>
            </a:r>
          </a:p>
          <a:p>
            <a:pPr lvl="1"/>
            <a:r>
              <a:rPr lang="en-US" dirty="0" smtClean="0"/>
              <a:t>Hard-sell marketing by those selling the systems, with some pretty impressive (but not necessarily substantiated) animal production/economic claims</a:t>
            </a:r>
            <a:br>
              <a:rPr lang="en-US" dirty="0" smtClean="0"/>
            </a:br>
            <a:r>
              <a:rPr lang="en-US" dirty="0" smtClean="0"/>
              <a:t>	</a:t>
            </a:r>
          </a:p>
          <a:p>
            <a:r>
              <a:rPr lang="en-US" dirty="0" smtClean="0"/>
              <a:t>Are fodder systems feasible and economical for US grazing farms?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Barley Fodder On-Farm Study</a:t>
            </a:r>
            <a:br>
              <a:rPr lang="en-US" dirty="0" smtClean="0"/>
            </a:br>
            <a:r>
              <a:rPr lang="en-US" sz="2400" dirty="0" smtClean="0"/>
              <a:t>Data Collection</a:t>
            </a:r>
            <a:endParaRPr lang="en-US" sz="2400" dirty="0"/>
          </a:p>
        </p:txBody>
      </p:sp>
      <p:sp>
        <p:nvSpPr>
          <p:cNvPr id="3" name="Content Placeholder 2"/>
          <p:cNvSpPr>
            <a:spLocks noGrp="1"/>
          </p:cNvSpPr>
          <p:nvPr>
            <p:ph idx="1"/>
          </p:nvPr>
        </p:nvSpPr>
        <p:spPr>
          <a:xfrm>
            <a:off x="559293" y="1825625"/>
            <a:ext cx="10794507" cy="4351338"/>
          </a:xfrm>
        </p:spPr>
        <p:txBody>
          <a:bodyPr/>
          <a:lstStyle/>
          <a:p>
            <a:r>
              <a:rPr lang="en-US" dirty="0" smtClean="0"/>
              <a:t>3 Farms in Pennsylvania</a:t>
            </a:r>
          </a:p>
          <a:p>
            <a:r>
              <a:rPr lang="en-US" dirty="0" smtClean="0"/>
              <a:t>1 home made system, 2 (different) purchased systems</a:t>
            </a:r>
          </a:p>
          <a:p>
            <a:r>
              <a:rPr lang="en-US" dirty="0" smtClean="0"/>
              <a:t>Monitored monthly for 12 </a:t>
            </a:r>
            <a:r>
              <a:rPr lang="en-US" dirty="0" err="1" smtClean="0"/>
              <a:t>mo</a:t>
            </a:r>
            <a:r>
              <a:rPr lang="en-US" dirty="0" smtClean="0"/>
              <a:t> for fodder/feed/pasture nutrient analysis</a:t>
            </a:r>
          </a:p>
          <a:p>
            <a:r>
              <a:rPr lang="en-US" dirty="0" smtClean="0"/>
              <a:t>Milk production (bulk tank receipts)</a:t>
            </a:r>
          </a:p>
          <a:p>
            <a:r>
              <a:rPr lang="en-US" dirty="0" smtClean="0"/>
              <a:t>Milk composition including FA profile (our sampling)</a:t>
            </a:r>
          </a:p>
          <a:p>
            <a:r>
              <a:rPr lang="en-US" dirty="0" smtClean="0"/>
              <a:t>Management, philosophy (survey)</a:t>
            </a:r>
          </a:p>
          <a:p>
            <a:r>
              <a:rPr lang="en-US" dirty="0" smtClean="0"/>
              <a:t>Times of year when fodder was fed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74626" y="102418"/>
            <a:ext cx="1579518" cy="15795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17131" y="4562061"/>
            <a:ext cx="3374868" cy="22959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5806" y="245168"/>
            <a:ext cx="1284820" cy="875497"/>
          </a:xfrm>
          <a:prstGeom prst="rect">
            <a:avLst/>
          </a:prstGeom>
        </p:spPr>
      </p:pic>
    </p:spTree>
    <p:extLst>
      <p:ext uri="{BB962C8B-B14F-4D97-AF65-F5344CB8AC3E}">
        <p14:creationId xmlns:p14="http://schemas.microsoft.com/office/powerpoint/2010/main" xmlns="" val="309415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Barley Fodder On-Farm Study</a:t>
            </a:r>
            <a:br>
              <a:rPr lang="en-US" dirty="0" smtClean="0"/>
            </a:br>
            <a:r>
              <a:rPr lang="en-US" sz="2400" dirty="0" smtClean="0"/>
              <a:t>Data Collection</a:t>
            </a:r>
            <a:endParaRPr lang="en-US" sz="2400" dirty="0"/>
          </a:p>
        </p:txBody>
      </p:sp>
      <p:sp>
        <p:nvSpPr>
          <p:cNvPr id="3" name="Content Placeholder 2"/>
          <p:cNvSpPr>
            <a:spLocks noGrp="1"/>
          </p:cNvSpPr>
          <p:nvPr>
            <p:ph idx="1"/>
          </p:nvPr>
        </p:nvSpPr>
        <p:spPr>
          <a:xfrm>
            <a:off x="559293" y="1825625"/>
            <a:ext cx="10794507" cy="4351338"/>
          </a:xfrm>
        </p:spPr>
        <p:txBody>
          <a:bodyPr>
            <a:normAutofit lnSpcReduction="10000"/>
          </a:bodyPr>
          <a:lstStyle/>
          <a:p>
            <a:r>
              <a:rPr lang="en-US" dirty="0" smtClean="0"/>
              <a:t>Farm 1</a:t>
            </a:r>
          </a:p>
          <a:p>
            <a:pPr lvl="1"/>
            <a:r>
              <a:rPr lang="en-US" dirty="0" smtClean="0"/>
              <a:t>Homemade system in concrete room with  no supplemental light or cooling (kerosene heating)</a:t>
            </a:r>
          </a:p>
          <a:p>
            <a:pPr lvl="1"/>
            <a:r>
              <a:rPr lang="en-US" dirty="0" smtClean="0"/>
              <a:t>Certified organic dairy</a:t>
            </a:r>
          </a:p>
          <a:p>
            <a:pPr lvl="1"/>
            <a:r>
              <a:rPr lang="en-US" dirty="0" smtClean="0"/>
              <a:t>20-25 lactating cows</a:t>
            </a:r>
          </a:p>
          <a:p>
            <a:pPr lvl="1"/>
            <a:r>
              <a:rPr lang="en-US" dirty="0" smtClean="0"/>
              <a:t>Family labor</a:t>
            </a:r>
          </a:p>
          <a:p>
            <a:pPr lvl="1"/>
            <a:r>
              <a:rPr lang="en-US" dirty="0" smtClean="0"/>
              <a:t>Believes fodder is good for his animals but he can’t say why</a:t>
            </a:r>
          </a:p>
          <a:p>
            <a:pPr lvl="1"/>
            <a:r>
              <a:rPr lang="en-US" dirty="0" smtClean="0"/>
              <a:t>Very low input farm, milk sold to local creamery</a:t>
            </a:r>
          </a:p>
          <a:p>
            <a:pPr lvl="2"/>
            <a:r>
              <a:rPr lang="en-US" dirty="0" smtClean="0"/>
              <a:t>Low milk production</a:t>
            </a:r>
          </a:p>
          <a:p>
            <a:pPr lvl="1"/>
            <a:r>
              <a:rPr lang="en-US" dirty="0" smtClean="0"/>
              <a:t>Farmer did not have a good idea of his return on investment</a:t>
            </a:r>
          </a:p>
          <a:p>
            <a:pPr lvl="1"/>
            <a:r>
              <a:rPr lang="en-US" dirty="0" smtClean="0"/>
              <a:t>Pasture management could have used improvement</a:t>
            </a:r>
          </a:p>
          <a:p>
            <a:pPr lvl="2"/>
            <a:r>
              <a:rPr lang="en-US" dirty="0" smtClean="0"/>
              <a:t>Frequently overgrazed</a:t>
            </a:r>
          </a:p>
          <a:p>
            <a:pPr lvl="1"/>
            <a:endParaRPr lang="en-US" dirty="0" smtClean="0"/>
          </a:p>
          <a:p>
            <a:pPr marL="457200" lvl="1"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17131" y="4562061"/>
            <a:ext cx="3374868" cy="22959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5806" y="245168"/>
            <a:ext cx="1284820" cy="87549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74626" y="102418"/>
            <a:ext cx="1579518" cy="1579518"/>
          </a:xfrm>
          <a:prstGeom prst="rect">
            <a:avLst/>
          </a:prstGeom>
        </p:spPr>
      </p:pic>
    </p:spTree>
    <p:extLst>
      <p:ext uri="{BB962C8B-B14F-4D97-AF65-F5344CB8AC3E}">
        <p14:creationId xmlns:p14="http://schemas.microsoft.com/office/powerpoint/2010/main" xmlns="" val="2084385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Barley Fodder On-Farm Study</a:t>
            </a:r>
            <a:br>
              <a:rPr lang="en-US" dirty="0" smtClean="0"/>
            </a:br>
            <a:r>
              <a:rPr lang="en-US" sz="2400" dirty="0" smtClean="0"/>
              <a:t>Data Collection</a:t>
            </a:r>
            <a:endParaRPr lang="en-US" sz="2400" dirty="0"/>
          </a:p>
        </p:txBody>
      </p:sp>
      <p:sp>
        <p:nvSpPr>
          <p:cNvPr id="3" name="Content Placeholder 2"/>
          <p:cNvSpPr>
            <a:spLocks noGrp="1"/>
          </p:cNvSpPr>
          <p:nvPr>
            <p:ph idx="1"/>
          </p:nvPr>
        </p:nvSpPr>
        <p:spPr>
          <a:xfrm>
            <a:off x="559293" y="1825625"/>
            <a:ext cx="10794507" cy="4351338"/>
          </a:xfrm>
        </p:spPr>
        <p:txBody>
          <a:bodyPr>
            <a:normAutofit fontScale="92500" lnSpcReduction="10000"/>
          </a:bodyPr>
          <a:lstStyle/>
          <a:p>
            <a:r>
              <a:rPr lang="en-US" dirty="0" smtClean="0"/>
              <a:t>Farm 2</a:t>
            </a:r>
          </a:p>
          <a:p>
            <a:pPr lvl="1"/>
            <a:r>
              <a:rPr lang="en-US" dirty="0" smtClean="0"/>
              <a:t>Used 2 different commercial systems </a:t>
            </a:r>
            <a:r>
              <a:rPr lang="en-US" sz="1800" dirty="0" smtClean="0"/>
              <a:t>(not at same time)</a:t>
            </a:r>
          </a:p>
          <a:p>
            <a:pPr lvl="1"/>
            <a:r>
              <a:rPr lang="en-US" dirty="0" smtClean="0"/>
              <a:t>Certified organic dairy</a:t>
            </a:r>
          </a:p>
          <a:p>
            <a:pPr lvl="1"/>
            <a:r>
              <a:rPr lang="en-US" dirty="0" smtClean="0"/>
              <a:t>Systems were in open, garage-type building with no humidity control, heating but no cooling – some mold issues</a:t>
            </a:r>
          </a:p>
          <a:p>
            <a:pPr lvl="1"/>
            <a:r>
              <a:rPr lang="en-US" dirty="0" smtClean="0"/>
              <a:t>40-50 cows</a:t>
            </a:r>
          </a:p>
          <a:p>
            <a:pPr lvl="1"/>
            <a:r>
              <a:rPr lang="en-US" dirty="0" smtClean="0"/>
              <a:t>Hired help</a:t>
            </a:r>
          </a:p>
          <a:p>
            <a:pPr lvl="1"/>
            <a:r>
              <a:rPr lang="en-US" dirty="0" smtClean="0"/>
              <a:t>High-quality, pastures and feed</a:t>
            </a:r>
          </a:p>
          <a:p>
            <a:pPr lvl="1"/>
            <a:r>
              <a:rPr lang="en-US" dirty="0" smtClean="0"/>
              <a:t>Discontinued feeding fodder a couple months into study,                                                       perhaps due to time commitments of multiple businesses</a:t>
            </a:r>
          </a:p>
          <a:p>
            <a:pPr lvl="1"/>
            <a:r>
              <a:rPr lang="en-US" dirty="0" smtClean="0"/>
              <a:t>Didn’t see enough benefit from fodder to pay off the work                                                involved with feeding it</a:t>
            </a:r>
          </a:p>
          <a:p>
            <a:pPr lvl="2"/>
            <a:r>
              <a:rPr lang="en-US" dirty="0" smtClean="0"/>
              <a:t>I think it was just too much bother for him- short on time</a:t>
            </a:r>
          </a:p>
          <a:p>
            <a:pPr lvl="1"/>
            <a:endParaRPr lang="en-US"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17131" y="4562061"/>
            <a:ext cx="3374868" cy="22959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5806" y="245168"/>
            <a:ext cx="1284820" cy="8754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74626" y="102418"/>
            <a:ext cx="1579518" cy="1579518"/>
          </a:xfrm>
          <a:prstGeom prst="rect">
            <a:avLst/>
          </a:prstGeom>
        </p:spPr>
      </p:pic>
    </p:spTree>
    <p:extLst>
      <p:ext uri="{BB962C8B-B14F-4D97-AF65-F5344CB8AC3E}">
        <p14:creationId xmlns:p14="http://schemas.microsoft.com/office/powerpoint/2010/main" xmlns="" val="2763685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Barley Fodder On-Farm Study</a:t>
            </a:r>
            <a:br>
              <a:rPr lang="en-US" dirty="0" smtClean="0"/>
            </a:br>
            <a:r>
              <a:rPr lang="en-US" sz="2400" dirty="0" smtClean="0"/>
              <a:t>Data Collection</a:t>
            </a:r>
            <a:endParaRPr lang="en-US" sz="2400" dirty="0"/>
          </a:p>
        </p:txBody>
      </p:sp>
      <p:sp>
        <p:nvSpPr>
          <p:cNvPr id="3" name="Content Placeholder 2"/>
          <p:cNvSpPr>
            <a:spLocks noGrp="1"/>
          </p:cNvSpPr>
          <p:nvPr>
            <p:ph idx="1"/>
          </p:nvPr>
        </p:nvSpPr>
        <p:spPr>
          <a:xfrm>
            <a:off x="559293" y="1825625"/>
            <a:ext cx="10794507" cy="4351338"/>
          </a:xfrm>
        </p:spPr>
        <p:txBody>
          <a:bodyPr>
            <a:normAutofit fontScale="92500" lnSpcReduction="10000"/>
          </a:bodyPr>
          <a:lstStyle/>
          <a:p>
            <a:r>
              <a:rPr lang="en-US" dirty="0" smtClean="0"/>
              <a:t>Farm 3</a:t>
            </a:r>
          </a:p>
          <a:p>
            <a:pPr lvl="1"/>
            <a:r>
              <a:rPr lang="en-US" dirty="0" smtClean="0"/>
              <a:t>Large commercial system installed, including climate-controlled building (2.5-3 tons/d)</a:t>
            </a:r>
          </a:p>
          <a:p>
            <a:pPr lvl="1"/>
            <a:r>
              <a:rPr lang="en-US" dirty="0" smtClean="0"/>
              <a:t>Certified organic dairy</a:t>
            </a:r>
          </a:p>
          <a:p>
            <a:pPr lvl="1"/>
            <a:r>
              <a:rPr lang="en-US" dirty="0" smtClean="0"/>
              <a:t>150+ cows</a:t>
            </a:r>
          </a:p>
          <a:p>
            <a:pPr lvl="1"/>
            <a:r>
              <a:rPr lang="en-US" dirty="0" smtClean="0"/>
              <a:t>Large system did not seem to translate into economic benefits initially proposed</a:t>
            </a:r>
          </a:p>
          <a:p>
            <a:pPr lvl="1"/>
            <a:r>
              <a:rPr lang="en-US" dirty="0" smtClean="0"/>
              <a:t>Hired full-time person to manage fodder system</a:t>
            </a:r>
          </a:p>
          <a:p>
            <a:pPr lvl="1"/>
            <a:r>
              <a:rPr lang="en-US" dirty="0" smtClean="0"/>
              <a:t>Many issues with mold- a LOT of down time</a:t>
            </a:r>
          </a:p>
          <a:p>
            <a:pPr lvl="1"/>
            <a:r>
              <a:rPr lang="en-US" dirty="0" smtClean="0"/>
              <a:t>Fodder may have been ‘over-sold’ at the time, especially to                                                  larger farms. </a:t>
            </a:r>
          </a:p>
          <a:p>
            <a:pPr lvl="1"/>
            <a:r>
              <a:rPr lang="en-US" dirty="0" smtClean="0"/>
              <a:t>They felt this system was labor efficient, but came at too high a                                                                                 capital expense that couldn’t be recovered</a:t>
            </a:r>
          </a:p>
          <a:p>
            <a:pPr lvl="1"/>
            <a:r>
              <a:rPr lang="en-US" dirty="0" smtClean="0"/>
              <a:t>Farm already had well-managed, high-quality forages</a:t>
            </a:r>
          </a:p>
          <a:p>
            <a:pPr lvl="2"/>
            <a:r>
              <a:rPr lang="en-US" dirty="0" smtClean="0"/>
              <a:t>Forage quality was a high priority</a:t>
            </a:r>
          </a:p>
          <a:p>
            <a:pPr lvl="1"/>
            <a:endParaRPr lang="en-US"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17131" y="4562061"/>
            <a:ext cx="3374868" cy="22959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5806" y="245168"/>
            <a:ext cx="1284820" cy="8754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74626" y="102418"/>
            <a:ext cx="1579518" cy="1579518"/>
          </a:xfrm>
          <a:prstGeom prst="rect">
            <a:avLst/>
          </a:prstGeom>
        </p:spPr>
      </p:pic>
    </p:spTree>
    <p:extLst>
      <p:ext uri="{BB962C8B-B14F-4D97-AF65-F5344CB8AC3E}">
        <p14:creationId xmlns:p14="http://schemas.microsoft.com/office/powerpoint/2010/main" xmlns="" val="1362069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Barley Fodder On-Farm Study</a:t>
            </a:r>
            <a:br>
              <a:rPr lang="en-US" dirty="0" smtClean="0"/>
            </a:br>
            <a:r>
              <a:rPr lang="en-US" sz="2400" dirty="0" smtClean="0"/>
              <a:t>Challenges</a:t>
            </a:r>
            <a:endParaRPr lang="en-US" sz="2400" dirty="0"/>
          </a:p>
        </p:txBody>
      </p:sp>
      <p:sp>
        <p:nvSpPr>
          <p:cNvPr id="3" name="Content Placeholder 2"/>
          <p:cNvSpPr>
            <a:spLocks noGrp="1"/>
          </p:cNvSpPr>
          <p:nvPr>
            <p:ph idx="1"/>
          </p:nvPr>
        </p:nvSpPr>
        <p:spPr>
          <a:xfrm>
            <a:off x="559293" y="1825625"/>
            <a:ext cx="10794507" cy="4351338"/>
          </a:xfrm>
        </p:spPr>
        <p:txBody>
          <a:bodyPr/>
          <a:lstStyle/>
          <a:p>
            <a:r>
              <a:rPr lang="en-US" dirty="0" smtClean="0"/>
              <a:t>2 farms quit feeding fodder (1 before study, 1 during study)</a:t>
            </a:r>
          </a:p>
          <a:p>
            <a:pPr lvl="1"/>
            <a:r>
              <a:rPr lang="en-US" dirty="0" smtClean="0"/>
              <a:t>While the 1 farm advocated it, he discontinued feeding it during study</a:t>
            </a:r>
          </a:p>
          <a:p>
            <a:pPr lvl="1"/>
            <a:r>
              <a:rPr lang="en-US" dirty="0" smtClean="0"/>
              <a:t>Other farm found that they couldn’t recover the significant capital expense</a:t>
            </a:r>
          </a:p>
          <a:p>
            <a:pPr lvl="2"/>
            <a:r>
              <a:rPr lang="en-US" dirty="0" smtClean="0"/>
              <a:t>Losing more money producing fodder than if they just made payments on the empty building</a:t>
            </a:r>
          </a:p>
          <a:p>
            <a:r>
              <a:rPr lang="en-US" dirty="0" smtClean="0"/>
              <a:t>3</a:t>
            </a:r>
            <a:r>
              <a:rPr lang="en-US" baseline="30000" dirty="0" smtClean="0"/>
              <a:t>rd</a:t>
            </a:r>
            <a:r>
              <a:rPr lang="en-US" dirty="0" smtClean="0"/>
              <a:t> farm only fed fodder during winter time</a:t>
            </a:r>
          </a:p>
          <a:p>
            <a:r>
              <a:rPr lang="en-US" dirty="0" smtClean="0"/>
              <a:t>Obtaining monthly information from busy farmers!</a:t>
            </a:r>
          </a:p>
          <a:p>
            <a:r>
              <a:rPr lang="en-US" dirty="0" smtClean="0"/>
              <a:t>Economic information</a:t>
            </a:r>
          </a:p>
          <a:p>
            <a:pPr marL="0" indent="0">
              <a:buNone/>
            </a:pPr>
            <a:endParaRPr lang="en-US" dirty="0" smtClean="0"/>
          </a:p>
          <a:p>
            <a:endParaRPr lang="en-US"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17131" y="4562061"/>
            <a:ext cx="3374868" cy="22959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5806" y="245168"/>
            <a:ext cx="1284820" cy="8754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74626" y="102418"/>
            <a:ext cx="1579518" cy="1579518"/>
          </a:xfrm>
          <a:prstGeom prst="rect">
            <a:avLst/>
          </a:prstGeom>
        </p:spPr>
      </p:pic>
    </p:spTree>
    <p:extLst>
      <p:ext uri="{BB962C8B-B14F-4D97-AF65-F5344CB8AC3E}">
        <p14:creationId xmlns:p14="http://schemas.microsoft.com/office/powerpoint/2010/main" xmlns="" val="3356851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Labor Requirements</a:t>
            </a:r>
            <a:endParaRPr lang="en-US" dirty="0"/>
          </a:p>
        </p:txBody>
      </p:sp>
      <p:sp>
        <p:nvSpPr>
          <p:cNvPr id="3" name="Content Placeholder 2"/>
          <p:cNvSpPr>
            <a:spLocks noGrp="1"/>
          </p:cNvSpPr>
          <p:nvPr>
            <p:ph idx="1"/>
          </p:nvPr>
        </p:nvSpPr>
        <p:spPr/>
        <p:txBody>
          <a:bodyPr/>
          <a:lstStyle/>
          <a:p>
            <a:r>
              <a:rPr lang="en-US" dirty="0" smtClean="0"/>
              <a:t>Varies greatly between systems</a:t>
            </a:r>
          </a:p>
          <a:p>
            <a:r>
              <a:rPr lang="en-US" dirty="0" smtClean="0"/>
              <a:t>Many farmers to not put a value to their time in the fodder system</a:t>
            </a:r>
          </a:p>
          <a:p>
            <a:r>
              <a:rPr lang="en-US" dirty="0" smtClean="0"/>
              <a:t>Can be cost-prohibitive for larger systems, especially if someone must be hired</a:t>
            </a:r>
          </a:p>
          <a:p>
            <a:r>
              <a:rPr lang="en-US" i="1" dirty="0" smtClean="0"/>
              <a:t>“The success of a fodder system is directly correlated with the number of children in the family”</a:t>
            </a:r>
            <a:r>
              <a:rPr lang="en-US" dirty="0" smtClean="0"/>
              <a:t>- quote from a WI dairy farmer who used fodder but quit due to labor requirements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Hydroponics Profitable? </a:t>
            </a:r>
            <a:br>
              <a:rPr lang="en-US" dirty="0" smtClean="0"/>
            </a:br>
            <a:r>
              <a:rPr lang="en-US" sz="2400" dirty="0" smtClean="0"/>
              <a:t>Putnam et al., 2013</a:t>
            </a:r>
            <a:endParaRPr lang="en-US" sz="2400" dirty="0"/>
          </a:p>
        </p:txBody>
      </p:sp>
      <p:sp>
        <p:nvSpPr>
          <p:cNvPr id="3" name="Content Placeholder 2"/>
          <p:cNvSpPr>
            <a:spLocks noGrp="1"/>
          </p:cNvSpPr>
          <p:nvPr>
            <p:ph idx="1"/>
          </p:nvPr>
        </p:nvSpPr>
        <p:spPr>
          <a:xfrm>
            <a:off x="838200" y="1568173"/>
            <a:ext cx="10515600" cy="4351338"/>
          </a:xfrm>
        </p:spPr>
        <p:txBody>
          <a:bodyPr/>
          <a:lstStyle/>
          <a:p>
            <a:r>
              <a:rPr lang="en-US" dirty="0" smtClean="0"/>
              <a:t>Feeding choices</a:t>
            </a:r>
          </a:p>
          <a:p>
            <a:pPr lvl="1"/>
            <a:r>
              <a:rPr lang="en-US" dirty="0"/>
              <a:t>Graze pasture, or grow own hay/silage</a:t>
            </a:r>
          </a:p>
          <a:p>
            <a:pPr lvl="1"/>
            <a:r>
              <a:rPr lang="en-US" dirty="0"/>
              <a:t>Purchase forage</a:t>
            </a:r>
          </a:p>
          <a:p>
            <a:pPr lvl="1"/>
            <a:r>
              <a:rPr lang="en-US" dirty="0"/>
              <a:t>Grow fodder</a:t>
            </a:r>
          </a:p>
          <a:p>
            <a:pPr lvl="1"/>
            <a:r>
              <a:rPr lang="en-US" dirty="0"/>
              <a:t>Feed grain that would have been sprouted</a:t>
            </a:r>
          </a:p>
          <a:p>
            <a:r>
              <a:rPr lang="en-US" dirty="0" smtClean="0"/>
              <a:t>One pod uses 104 lb. of seed/year, produces 60-80 lb. of fodder DM</a:t>
            </a:r>
          </a:p>
          <a:p>
            <a:r>
              <a:rPr lang="en-US" dirty="0" smtClean="0"/>
              <a:t>2/3 of a 125 lb. of hay ($12-18/bale)</a:t>
            </a:r>
          </a:p>
          <a:p>
            <a:r>
              <a:rPr lang="en-US" dirty="0" smtClean="0"/>
              <a:t> Including ONLY cost of production = $461/ton DM</a:t>
            </a:r>
          </a:p>
          <a:p>
            <a:r>
              <a:rPr lang="en-US" dirty="0" smtClean="0"/>
              <a:t>Add infrastructure = $922/ton DM</a:t>
            </a:r>
          </a:p>
        </p:txBody>
      </p:sp>
      <p:sp>
        <p:nvSpPr>
          <p:cNvPr id="4" name="TextBox 3"/>
          <p:cNvSpPr txBox="1"/>
          <p:nvPr/>
        </p:nvSpPr>
        <p:spPr>
          <a:xfrm>
            <a:off x="62144" y="6409678"/>
            <a:ext cx="5716565" cy="338554"/>
          </a:xfrm>
          <a:prstGeom prst="rect">
            <a:avLst/>
          </a:prstGeom>
          <a:noFill/>
        </p:spPr>
        <p:txBody>
          <a:bodyPr wrap="none" rtlCol="0">
            <a:spAutoFit/>
          </a:bodyPr>
          <a:lstStyle/>
          <a:p>
            <a:r>
              <a:rPr lang="en-US" sz="1600" dirty="0" smtClean="0"/>
              <a:t>http</a:t>
            </a:r>
            <a:r>
              <a:rPr lang="en-US" sz="1600" dirty="0"/>
              <a:t>://ucanr.edu/blogs/blogcore/postdetail.cfm?postnum=11721</a:t>
            </a:r>
          </a:p>
        </p:txBody>
      </p:sp>
    </p:spTree>
    <p:extLst>
      <p:ext uri="{BB962C8B-B14F-4D97-AF65-F5344CB8AC3E}">
        <p14:creationId xmlns:p14="http://schemas.microsoft.com/office/powerpoint/2010/main" xmlns="" val="3977681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Economics</a:t>
            </a:r>
            <a:endParaRPr lang="en-US" dirty="0"/>
          </a:p>
        </p:txBody>
      </p:sp>
      <p:sp>
        <p:nvSpPr>
          <p:cNvPr id="3" name="Content Placeholder 2"/>
          <p:cNvSpPr>
            <a:spLocks noGrp="1"/>
          </p:cNvSpPr>
          <p:nvPr>
            <p:ph idx="1"/>
          </p:nvPr>
        </p:nvSpPr>
        <p:spPr>
          <a:xfrm>
            <a:off x="838200" y="1825625"/>
            <a:ext cx="10515600" cy="4903166"/>
          </a:xfrm>
        </p:spPr>
        <p:txBody>
          <a:bodyPr>
            <a:normAutofit fontScale="85000" lnSpcReduction="20000"/>
          </a:bodyPr>
          <a:lstStyle/>
          <a:p>
            <a:r>
              <a:rPr lang="en-US" dirty="0" smtClean="0"/>
              <a:t>Companies often state that fodder can be produced for $60-200/ton</a:t>
            </a:r>
          </a:p>
          <a:p>
            <a:r>
              <a:rPr lang="en-US" dirty="0" smtClean="0"/>
              <a:t>This is an </a:t>
            </a:r>
            <a:r>
              <a:rPr lang="en-US" b="1" dirty="0" smtClean="0">
                <a:solidFill>
                  <a:srgbClr val="FF0000"/>
                </a:solidFill>
              </a:rPr>
              <a:t>AS FED</a:t>
            </a:r>
            <a:r>
              <a:rPr lang="en-US" dirty="0" smtClean="0"/>
              <a:t> price</a:t>
            </a:r>
          </a:p>
          <a:p>
            <a:r>
              <a:rPr lang="en-US" dirty="0" smtClean="0"/>
              <a:t>Representatives do not like to talk about DM</a:t>
            </a:r>
          </a:p>
          <a:p>
            <a:pPr lvl="1"/>
            <a:r>
              <a:rPr lang="en-US" dirty="0" smtClean="0"/>
              <a:t>Ruminants are fed on a </a:t>
            </a:r>
            <a:r>
              <a:rPr lang="en-US" b="1" dirty="0" smtClean="0">
                <a:solidFill>
                  <a:srgbClr val="FF0000"/>
                </a:solidFill>
              </a:rPr>
              <a:t>DM</a:t>
            </a:r>
            <a:r>
              <a:rPr lang="en-US" dirty="0" smtClean="0"/>
              <a:t> basis</a:t>
            </a:r>
          </a:p>
          <a:p>
            <a:r>
              <a:rPr lang="en-US" dirty="0" smtClean="0"/>
              <a:t>How many other feeds do we purchase or balance rations on an as fed basis? </a:t>
            </a:r>
          </a:p>
          <a:p>
            <a:r>
              <a:rPr lang="en-US" dirty="0" smtClean="0"/>
              <a:t>If we convert this to tons of DM (20% DM), this equates to $300 – $1,000/ton of DM. </a:t>
            </a:r>
          </a:p>
          <a:p>
            <a:r>
              <a:rPr lang="en-US" dirty="0" err="1" smtClean="0"/>
              <a:t>Tranel</a:t>
            </a:r>
            <a:r>
              <a:rPr lang="en-US" dirty="0" smtClean="0"/>
              <a:t> (2013) conducted an economic analysis of fodder systems and determined a cost of $0.40/lb DM ($800/ton)</a:t>
            </a:r>
          </a:p>
          <a:p>
            <a:pPr lvl="1"/>
            <a:r>
              <a:rPr lang="en-US" dirty="0" smtClean="0"/>
              <a:t>Comparable to paying $0.107/lb DM ($214) for good quality hay that has 13% less TDN. </a:t>
            </a:r>
          </a:p>
          <a:p>
            <a:r>
              <a:rPr lang="en-US" dirty="0" smtClean="0"/>
              <a:t>How does this compare to other forages that can be delivered to the farm?</a:t>
            </a:r>
          </a:p>
          <a:p>
            <a:pPr lvl="1"/>
            <a:r>
              <a:rPr lang="en-US" dirty="0" smtClean="0"/>
              <a:t>Guaranteed forage analysis</a:t>
            </a:r>
          </a:p>
          <a:p>
            <a:pPr lvl="1"/>
            <a:r>
              <a:rPr lang="en-US" dirty="0" smtClean="0"/>
              <a:t>Guaranteed quality</a:t>
            </a:r>
          </a:p>
          <a:p>
            <a:pPr lvl="1"/>
            <a:r>
              <a:rPr lang="en-US" dirty="0" smtClean="0"/>
              <a:t>No labor from the purchaser</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572"/>
            <a:ext cx="10515600" cy="1325563"/>
          </a:xfrm>
        </p:spPr>
        <p:txBody>
          <a:bodyPr/>
          <a:lstStyle/>
          <a:p>
            <a:pPr algn="ctr"/>
            <a:r>
              <a:rPr lang="en-US" dirty="0" smtClean="0"/>
              <a:t>Economics</a:t>
            </a:r>
            <a:br>
              <a:rPr lang="en-US" dirty="0" smtClean="0"/>
            </a:br>
            <a:r>
              <a:rPr lang="en-US" sz="2800" dirty="0" smtClean="0"/>
              <a:t>Farm Example</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xmlns="" val="4041358534"/>
              </p:ext>
            </p:extLst>
          </p:nvPr>
        </p:nvGraphicFramePr>
        <p:xfrm>
          <a:off x="284332" y="1513135"/>
          <a:ext cx="5885649" cy="3236860"/>
        </p:xfrm>
        <a:graphic>
          <a:graphicData uri="http://schemas.openxmlformats.org/drawingml/2006/table">
            <a:tbl>
              <a:tblPr/>
              <a:tblGrid>
                <a:gridCol w="1627326"/>
                <a:gridCol w="861134"/>
                <a:gridCol w="585927"/>
                <a:gridCol w="1038687"/>
                <a:gridCol w="905522"/>
                <a:gridCol w="867053"/>
              </a:tblGrid>
              <a:tr h="853440">
                <a:tc>
                  <a:txBody>
                    <a:bodyPr/>
                    <a:lstStyle/>
                    <a:p>
                      <a:pPr algn="l" fontAlgn="ctr"/>
                      <a:r>
                        <a:rPr lang="en-US" sz="1800" b="1" i="0" u="none" strike="noStrike" dirty="0">
                          <a:solidFill>
                            <a:srgbClr val="FFFFFF"/>
                          </a:solidFill>
                          <a:effectLst/>
                          <a:latin typeface="Calibri" panose="020F0502020204030204" pitchFamily="34" charset="0"/>
                        </a:rPr>
                        <a:t>Inputs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ctr"/>
                      <a:r>
                        <a:rPr lang="en-US" sz="1800" b="1" i="0" u="none" strike="noStrike" dirty="0">
                          <a:solidFill>
                            <a:srgbClr val="FFFFFF"/>
                          </a:solidFill>
                          <a:effectLst/>
                          <a:latin typeface="Calibri" panose="020F0502020204030204" pitchFamily="34" charset="0"/>
                        </a:rPr>
                        <a:t>Cost</a:t>
                      </a:r>
                      <a:r>
                        <a:rPr lang="en-US" sz="1800" b="1" i="0" u="none" strike="noStrike" dirty="0" smtClean="0">
                          <a:solidFill>
                            <a:srgbClr val="FFFFFF"/>
                          </a:solidFill>
                          <a:effectLst/>
                          <a:latin typeface="Calibri" panose="020F0502020204030204" pitchFamily="34" charset="0"/>
                        </a:rPr>
                        <a:t>/ Unit</a:t>
                      </a:r>
                      <a:endParaRPr lang="en-US" sz="1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US" sz="1800" b="1" i="0" u="none" strike="noStrike" dirty="0">
                          <a:solidFill>
                            <a:srgbClr val="FFFFFF"/>
                          </a:solidFill>
                          <a:effectLst/>
                          <a:latin typeface="Calibri" panose="020F0502020204030204" pitchFamily="34" charset="0"/>
                        </a:rPr>
                        <a:t>Seed </a:t>
                      </a:r>
                      <a:r>
                        <a:rPr lang="en-US" sz="1800" b="1" i="0" u="none" strike="noStrike" dirty="0" err="1" smtClean="0">
                          <a:solidFill>
                            <a:srgbClr val="FFFFFF"/>
                          </a:solidFill>
                          <a:effectLst/>
                          <a:latin typeface="Calibri" panose="020F0502020204030204" pitchFamily="34" charset="0"/>
                        </a:rPr>
                        <a:t>Qty</a:t>
                      </a:r>
                      <a:r>
                        <a:rPr lang="en-US" sz="1800" b="1" i="0" u="none" strike="noStrike" dirty="0" smtClean="0">
                          <a:solidFill>
                            <a:srgbClr val="FFFFFF"/>
                          </a:solidFill>
                          <a:effectLst/>
                          <a:latin typeface="Calibri" panose="020F0502020204030204" pitchFamily="34" charset="0"/>
                        </a:rPr>
                        <a:t>/  day</a:t>
                      </a:r>
                      <a:endParaRPr lang="en-US" sz="1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ctr"/>
                      <a:r>
                        <a:rPr lang="en-US" sz="1800" b="1" i="0" u="none" strike="noStrike">
                          <a:solidFill>
                            <a:srgbClr val="FFFFFF"/>
                          </a:solidFill>
                          <a:effectLst/>
                          <a:latin typeface="Calibri" panose="020F0502020204030204" pitchFamily="34" charset="0"/>
                        </a:rPr>
                        <a:t>Total/Day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ctr"/>
                      <a:r>
                        <a:rPr lang="en-US" sz="1800" b="1" i="0" u="none" strike="noStrike" dirty="0" smtClean="0">
                          <a:solidFill>
                            <a:srgbClr val="FFFFFF"/>
                          </a:solidFill>
                          <a:effectLst/>
                          <a:latin typeface="Calibri" panose="020F0502020204030204" pitchFamily="34" charset="0"/>
                        </a:rPr>
                        <a:t>AF fodder Tons/day</a:t>
                      </a:r>
                      <a:endParaRPr lang="en-US" sz="1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ctr"/>
                      <a:r>
                        <a:rPr lang="en-US" sz="1800" b="1" i="0" u="none" strike="noStrike">
                          <a:solidFill>
                            <a:srgbClr val="FFFFFF"/>
                          </a:solidFill>
                          <a:effectLst/>
                          <a:latin typeface="Calibri" panose="020F0502020204030204" pitchFamily="34" charset="0"/>
                        </a:rPr>
                        <a:t>Cost/   Ton AF</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r>
              <a:tr h="363529">
                <a:tc>
                  <a:txBody>
                    <a:bodyPr/>
                    <a:lstStyle/>
                    <a:p>
                      <a:pPr algn="l" fontAlgn="b"/>
                      <a:r>
                        <a:rPr lang="en-US" sz="2000" b="0" i="0" u="none" strike="noStrike">
                          <a:solidFill>
                            <a:srgbClr val="000000"/>
                          </a:solidFill>
                          <a:effectLst/>
                          <a:latin typeface="Calibri" panose="020F0502020204030204" pitchFamily="34" charset="0"/>
                        </a:rPr>
                        <a:t>Seed/lbs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$0.25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725</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$181.25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2.60</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$69.71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r>
              <a:tr h="335280">
                <a:tc>
                  <a:txBody>
                    <a:bodyPr/>
                    <a:lstStyle/>
                    <a:p>
                      <a:pPr algn="l" fontAlgn="b"/>
                      <a:r>
                        <a:rPr lang="en-US" sz="2000" b="0" i="0" u="none" strike="noStrike">
                          <a:solidFill>
                            <a:srgbClr val="000000"/>
                          </a:solidFill>
                          <a:effectLst/>
                          <a:latin typeface="Calibri" panose="020F0502020204030204" pitchFamily="34" charset="0"/>
                        </a:rPr>
                        <a:t>Nutrient/day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$16.00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0.5</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$8.00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$3.08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335280">
                <a:tc>
                  <a:txBody>
                    <a:bodyPr/>
                    <a:lstStyle/>
                    <a:p>
                      <a:pPr algn="l" fontAlgn="b"/>
                      <a:r>
                        <a:rPr lang="en-US" sz="2000" b="0" i="0" u="none" strike="noStrike">
                          <a:solidFill>
                            <a:srgbClr val="000000"/>
                          </a:solidFill>
                          <a:effectLst/>
                          <a:latin typeface="Calibri" panose="020F0502020204030204" pitchFamily="34" charset="0"/>
                        </a:rPr>
                        <a:t>Energy/day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$23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$23.33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$8.97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r>
              <a:tr h="329565">
                <a:tc>
                  <a:txBody>
                    <a:bodyPr/>
                    <a:lstStyle/>
                    <a:p>
                      <a:pPr algn="l" fontAlgn="b"/>
                      <a:r>
                        <a:rPr lang="en-US" sz="2000" b="0" i="0" u="none" strike="noStrike">
                          <a:solidFill>
                            <a:srgbClr val="000000"/>
                          </a:solidFill>
                          <a:effectLst/>
                          <a:latin typeface="Calibri" panose="020F0502020204030204" pitchFamily="34" charset="0"/>
                        </a:rPr>
                        <a:t>Labor/day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$48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$47.62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$18.32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349281">
                <a:tc>
                  <a:txBody>
                    <a:bodyPr/>
                    <a:lstStyle/>
                    <a:p>
                      <a:pPr algn="l" fontAlgn="ctr"/>
                      <a:r>
                        <a:rPr lang="en-US" sz="2000" b="0" i="0" u="none" strike="noStrike" dirty="0">
                          <a:solidFill>
                            <a:srgbClr val="000000"/>
                          </a:solidFill>
                          <a:effectLst/>
                          <a:latin typeface="Calibri" panose="020F0502020204030204" pitchFamily="34" charset="0"/>
                        </a:rPr>
                        <a:t>Organic Barley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r>
              <a:tr h="319596">
                <a:tc>
                  <a:txBody>
                    <a:bodyPr/>
                    <a:lstStyle/>
                    <a:p>
                      <a:pPr algn="l" fontAlgn="ctr"/>
                      <a:r>
                        <a:rPr lang="en-US" sz="2000" b="0" i="0" u="none" strike="noStrike">
                          <a:solidFill>
                            <a:srgbClr val="000000"/>
                          </a:solidFill>
                          <a:effectLst/>
                          <a:latin typeface="Calibri" panose="020F0502020204030204" pitchFamily="34" charset="0"/>
                        </a:rPr>
                        <a:t>Seed/ton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ctr"/>
                      <a:r>
                        <a:rPr lang="en-US" sz="2000" b="0" i="0" u="none" strike="noStrike">
                          <a:solidFill>
                            <a:srgbClr val="000000"/>
                          </a:solidFill>
                          <a:effectLst/>
                          <a:latin typeface="Calibri" panose="020F0502020204030204" pitchFamily="34" charset="0"/>
                        </a:rPr>
                        <a:t>$500.00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350889">
                <a:tc>
                  <a:txBody>
                    <a:bodyPr/>
                    <a:lstStyle/>
                    <a:p>
                      <a:pPr algn="l" fontAlgn="ctr"/>
                      <a:r>
                        <a:rPr lang="en-US" sz="2000" b="0" i="0" u="none" strike="noStrike">
                          <a:solidFill>
                            <a:srgbClr val="000000"/>
                          </a:solidFill>
                          <a:effectLst/>
                          <a:latin typeface="Calibri" panose="020F0502020204030204" pitchFamily="34" charset="0"/>
                        </a:rPr>
                        <a:t>Totals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r" fontAlgn="b"/>
                      <a:r>
                        <a:rPr lang="en-US" sz="2000" b="1" i="0" u="none" strike="noStrike">
                          <a:solidFill>
                            <a:srgbClr val="000000"/>
                          </a:solidFill>
                          <a:effectLst/>
                          <a:latin typeface="Calibri" panose="020F0502020204030204" pitchFamily="34" charset="0"/>
                        </a:rPr>
                        <a:t>$260.20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r" fontAlgn="b"/>
                      <a:r>
                        <a:rPr lang="en-US" sz="2000" b="1"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r" fontAlgn="ctr"/>
                      <a:r>
                        <a:rPr lang="en-US" sz="2000" b="1" i="0" u="none" strike="noStrike" dirty="0">
                          <a:solidFill>
                            <a:srgbClr val="000000"/>
                          </a:solidFill>
                          <a:effectLst/>
                          <a:latin typeface="Calibri" panose="020F0502020204030204" pitchFamily="34" charset="0"/>
                        </a:rPr>
                        <a:t>$100.08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r>
            </a:tbl>
          </a:graphicData>
        </a:graphic>
      </p:graphicFrame>
    </p:spTree>
    <p:extLst>
      <p:ext uri="{BB962C8B-B14F-4D97-AF65-F5344CB8AC3E}">
        <p14:creationId xmlns:p14="http://schemas.microsoft.com/office/powerpoint/2010/main" xmlns="" val="3001922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572"/>
            <a:ext cx="10515600" cy="1325563"/>
          </a:xfrm>
        </p:spPr>
        <p:txBody>
          <a:bodyPr/>
          <a:lstStyle/>
          <a:p>
            <a:pPr algn="ctr"/>
            <a:r>
              <a:rPr lang="en-US" dirty="0" smtClean="0"/>
              <a:t>Economics</a:t>
            </a:r>
            <a:br>
              <a:rPr lang="en-US" dirty="0" smtClean="0"/>
            </a:br>
            <a:r>
              <a:rPr lang="en-US" sz="2800" dirty="0" smtClean="0"/>
              <a:t>Farm Example</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xmlns="" val="2231614401"/>
              </p:ext>
            </p:extLst>
          </p:nvPr>
        </p:nvGraphicFramePr>
        <p:xfrm>
          <a:off x="284332" y="1513135"/>
          <a:ext cx="5885649" cy="3236860"/>
        </p:xfrm>
        <a:graphic>
          <a:graphicData uri="http://schemas.openxmlformats.org/drawingml/2006/table">
            <a:tbl>
              <a:tblPr/>
              <a:tblGrid>
                <a:gridCol w="1627326"/>
                <a:gridCol w="861134"/>
                <a:gridCol w="585927"/>
                <a:gridCol w="1038687"/>
                <a:gridCol w="905522"/>
                <a:gridCol w="867053"/>
              </a:tblGrid>
              <a:tr h="853440">
                <a:tc>
                  <a:txBody>
                    <a:bodyPr/>
                    <a:lstStyle/>
                    <a:p>
                      <a:pPr algn="l" fontAlgn="ctr"/>
                      <a:r>
                        <a:rPr lang="en-US" sz="1800" b="1" i="0" u="none" strike="noStrike" dirty="0">
                          <a:solidFill>
                            <a:srgbClr val="FFFFFF"/>
                          </a:solidFill>
                          <a:effectLst/>
                          <a:latin typeface="Calibri" panose="020F0502020204030204" pitchFamily="34" charset="0"/>
                        </a:rPr>
                        <a:t>Inputs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ctr"/>
                      <a:r>
                        <a:rPr lang="en-US" sz="1800" b="1" i="0" u="none" strike="noStrike" dirty="0">
                          <a:solidFill>
                            <a:srgbClr val="FFFFFF"/>
                          </a:solidFill>
                          <a:effectLst/>
                          <a:latin typeface="Calibri" panose="020F0502020204030204" pitchFamily="34" charset="0"/>
                        </a:rPr>
                        <a:t>Cost</a:t>
                      </a:r>
                      <a:r>
                        <a:rPr lang="en-US" sz="1800" b="1" i="0" u="none" strike="noStrike" dirty="0" smtClean="0">
                          <a:solidFill>
                            <a:srgbClr val="FFFFFF"/>
                          </a:solidFill>
                          <a:effectLst/>
                          <a:latin typeface="Calibri" panose="020F0502020204030204" pitchFamily="34" charset="0"/>
                        </a:rPr>
                        <a:t>/ Unit</a:t>
                      </a:r>
                      <a:endParaRPr lang="en-US" sz="1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US" sz="1800" b="1" i="0" u="none" strike="noStrike" dirty="0">
                          <a:solidFill>
                            <a:srgbClr val="FFFFFF"/>
                          </a:solidFill>
                          <a:effectLst/>
                          <a:latin typeface="Calibri" panose="020F0502020204030204" pitchFamily="34" charset="0"/>
                        </a:rPr>
                        <a:t>Seed </a:t>
                      </a:r>
                      <a:r>
                        <a:rPr lang="en-US" sz="1800" b="1" i="0" u="none" strike="noStrike" dirty="0" err="1" smtClean="0">
                          <a:solidFill>
                            <a:srgbClr val="FFFFFF"/>
                          </a:solidFill>
                          <a:effectLst/>
                          <a:latin typeface="Calibri" panose="020F0502020204030204" pitchFamily="34" charset="0"/>
                        </a:rPr>
                        <a:t>Qty</a:t>
                      </a:r>
                      <a:r>
                        <a:rPr lang="en-US" sz="1800" b="1" i="0" u="none" strike="noStrike" dirty="0" smtClean="0">
                          <a:solidFill>
                            <a:srgbClr val="FFFFFF"/>
                          </a:solidFill>
                          <a:effectLst/>
                          <a:latin typeface="Calibri" panose="020F0502020204030204" pitchFamily="34" charset="0"/>
                        </a:rPr>
                        <a:t>/  day</a:t>
                      </a:r>
                      <a:endParaRPr lang="en-US" sz="1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ctr"/>
                      <a:r>
                        <a:rPr lang="en-US" sz="1800" b="1" i="0" u="none" strike="noStrike">
                          <a:solidFill>
                            <a:srgbClr val="FFFFFF"/>
                          </a:solidFill>
                          <a:effectLst/>
                          <a:latin typeface="Calibri" panose="020F0502020204030204" pitchFamily="34" charset="0"/>
                        </a:rPr>
                        <a:t>Total/Day</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ctr"/>
                      <a:r>
                        <a:rPr lang="en-US" sz="1800" b="1" i="0" u="none" strike="noStrike" dirty="0" smtClean="0">
                          <a:solidFill>
                            <a:srgbClr val="FFFFFF"/>
                          </a:solidFill>
                          <a:effectLst/>
                          <a:latin typeface="Calibri" panose="020F0502020204030204" pitchFamily="34" charset="0"/>
                        </a:rPr>
                        <a:t>AF fodder Tons/day</a:t>
                      </a:r>
                      <a:endParaRPr lang="en-US" sz="1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a:txBody>
                    <a:bodyPr/>
                    <a:lstStyle/>
                    <a:p>
                      <a:pPr algn="l" fontAlgn="ctr"/>
                      <a:r>
                        <a:rPr lang="en-US" sz="1800" b="1" i="0" u="none" strike="noStrike">
                          <a:solidFill>
                            <a:srgbClr val="FFFFFF"/>
                          </a:solidFill>
                          <a:effectLst/>
                          <a:latin typeface="Calibri" panose="020F0502020204030204" pitchFamily="34" charset="0"/>
                        </a:rPr>
                        <a:t>Cost/   Ton AF</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r>
              <a:tr h="363529">
                <a:tc>
                  <a:txBody>
                    <a:bodyPr/>
                    <a:lstStyle/>
                    <a:p>
                      <a:pPr algn="l" fontAlgn="b"/>
                      <a:r>
                        <a:rPr lang="en-US" sz="2000" b="0" i="0" u="none" strike="noStrike">
                          <a:solidFill>
                            <a:srgbClr val="000000"/>
                          </a:solidFill>
                          <a:effectLst/>
                          <a:latin typeface="Calibri" panose="020F0502020204030204" pitchFamily="34" charset="0"/>
                        </a:rPr>
                        <a:t>Seed/lbs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$0.25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725</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$181.25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2.60</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$69.71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r>
              <a:tr h="335280">
                <a:tc>
                  <a:txBody>
                    <a:bodyPr/>
                    <a:lstStyle/>
                    <a:p>
                      <a:pPr algn="l" fontAlgn="b"/>
                      <a:r>
                        <a:rPr lang="en-US" sz="2000" b="0" i="0" u="none" strike="noStrike">
                          <a:solidFill>
                            <a:srgbClr val="000000"/>
                          </a:solidFill>
                          <a:effectLst/>
                          <a:latin typeface="Calibri" panose="020F0502020204030204" pitchFamily="34" charset="0"/>
                        </a:rPr>
                        <a:t>Nutrient/day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$16.00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0.5</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$8.00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$3.08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335280">
                <a:tc>
                  <a:txBody>
                    <a:bodyPr/>
                    <a:lstStyle/>
                    <a:p>
                      <a:pPr algn="l" fontAlgn="b"/>
                      <a:r>
                        <a:rPr lang="en-US" sz="2000" b="0" i="0" u="none" strike="noStrike">
                          <a:solidFill>
                            <a:srgbClr val="000000"/>
                          </a:solidFill>
                          <a:effectLst/>
                          <a:latin typeface="Calibri" panose="020F0502020204030204" pitchFamily="34" charset="0"/>
                        </a:rPr>
                        <a:t>Energy/day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$23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$23.33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r" fontAlgn="b"/>
                      <a:r>
                        <a:rPr lang="en-US" sz="2000" b="0" i="0" u="none" strike="noStrike">
                          <a:solidFill>
                            <a:srgbClr val="000000"/>
                          </a:solidFill>
                          <a:effectLst/>
                          <a:latin typeface="Calibri" panose="020F0502020204030204" pitchFamily="34" charset="0"/>
                        </a:rPr>
                        <a:t>$8.97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r>
              <a:tr h="329565">
                <a:tc>
                  <a:txBody>
                    <a:bodyPr/>
                    <a:lstStyle/>
                    <a:p>
                      <a:pPr algn="l" fontAlgn="b"/>
                      <a:r>
                        <a:rPr lang="en-US" sz="2000" b="0" i="0" u="none" strike="noStrike">
                          <a:solidFill>
                            <a:srgbClr val="000000"/>
                          </a:solidFill>
                          <a:effectLst/>
                          <a:latin typeface="Calibri" panose="020F0502020204030204" pitchFamily="34" charset="0"/>
                        </a:rPr>
                        <a:t>Labor/day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$48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$47.62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b"/>
                      <a:r>
                        <a:rPr lang="en-US" sz="2000" b="0" i="0" u="none" strike="noStrike">
                          <a:solidFill>
                            <a:srgbClr val="000000"/>
                          </a:solidFill>
                          <a:effectLst/>
                          <a:latin typeface="Calibri" panose="020F0502020204030204" pitchFamily="34" charset="0"/>
                        </a:rPr>
                        <a:t>$18.32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349281">
                <a:tc>
                  <a:txBody>
                    <a:bodyPr/>
                    <a:lstStyle/>
                    <a:p>
                      <a:pPr algn="l" fontAlgn="ctr"/>
                      <a:r>
                        <a:rPr lang="en-US" sz="2000" b="0" i="0" u="none" strike="noStrike" dirty="0">
                          <a:solidFill>
                            <a:srgbClr val="000000"/>
                          </a:solidFill>
                          <a:effectLst/>
                          <a:latin typeface="Calibri" panose="020F0502020204030204" pitchFamily="34" charset="0"/>
                        </a:rPr>
                        <a:t>Organic Barley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c>
                  <a:txBody>
                    <a:bodyPr/>
                    <a:lstStyle/>
                    <a:p>
                      <a:pPr algn="l"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7D1"/>
                    </a:solidFill>
                  </a:tcPr>
                </a:tc>
              </a:tr>
              <a:tr h="319596">
                <a:tc>
                  <a:txBody>
                    <a:bodyPr/>
                    <a:lstStyle/>
                    <a:p>
                      <a:pPr algn="l" fontAlgn="ctr"/>
                      <a:r>
                        <a:rPr lang="en-US" sz="2000" b="0" i="0" u="none" strike="noStrike" dirty="0" smtClean="0">
                          <a:solidFill>
                            <a:srgbClr val="000000"/>
                          </a:solidFill>
                          <a:effectLst/>
                          <a:latin typeface="Calibri" panose="020F0502020204030204" pitchFamily="34" charset="0"/>
                        </a:rPr>
                        <a:t>         Seed/ton </a:t>
                      </a:r>
                      <a:endParaRPr lang="en-US" sz="20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r" fontAlgn="ctr"/>
                      <a:r>
                        <a:rPr lang="en-US" sz="2000" b="0" i="0" u="none" strike="noStrike">
                          <a:solidFill>
                            <a:srgbClr val="000000"/>
                          </a:solidFill>
                          <a:effectLst/>
                          <a:latin typeface="Calibri" panose="020F0502020204030204" pitchFamily="34" charset="0"/>
                        </a:rPr>
                        <a:t>$500.00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fontAlgn="b"/>
                      <a:r>
                        <a:rPr lang="en-US" sz="1800" b="0" i="0" u="none" strike="noStrike">
                          <a:solidFill>
                            <a:srgbClr val="000000"/>
                          </a:solidFill>
                          <a:effectLst/>
                          <a:latin typeface="Arial" panose="020B060402020202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350889">
                <a:tc>
                  <a:txBody>
                    <a:bodyPr/>
                    <a:lstStyle/>
                    <a:p>
                      <a:pPr algn="l" fontAlgn="ctr"/>
                      <a:r>
                        <a:rPr lang="en-US" sz="2000" b="0" i="0" u="none" strike="noStrike">
                          <a:solidFill>
                            <a:srgbClr val="000000"/>
                          </a:solidFill>
                          <a:effectLst/>
                          <a:latin typeface="Calibri" panose="020F0502020204030204" pitchFamily="34" charset="0"/>
                        </a:rPr>
                        <a:t>Totals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r" fontAlgn="b"/>
                      <a:r>
                        <a:rPr lang="en-US" sz="2000" b="1" i="0" u="none" strike="noStrike">
                          <a:solidFill>
                            <a:srgbClr val="000000"/>
                          </a:solidFill>
                          <a:effectLst/>
                          <a:latin typeface="Calibri" panose="020F0502020204030204" pitchFamily="34" charset="0"/>
                        </a:rPr>
                        <a:t>$260.20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r" fontAlgn="b"/>
                      <a:r>
                        <a:rPr lang="en-US" sz="2000" b="1"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algn="r" fontAlgn="ctr"/>
                      <a:r>
                        <a:rPr lang="en-US" sz="2000" b="1" i="0" u="none" strike="noStrike" dirty="0">
                          <a:solidFill>
                            <a:srgbClr val="000000"/>
                          </a:solidFill>
                          <a:effectLst/>
                          <a:latin typeface="Calibri" panose="020F0502020204030204" pitchFamily="34" charset="0"/>
                        </a:rPr>
                        <a:t>$100.08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r>
            </a:tbl>
          </a:graphicData>
        </a:graphic>
      </p:graphicFrame>
      <p:sp>
        <p:nvSpPr>
          <p:cNvPr id="3" name="TextBox 2"/>
          <p:cNvSpPr txBox="1"/>
          <p:nvPr/>
        </p:nvSpPr>
        <p:spPr>
          <a:xfrm>
            <a:off x="7128769" y="1846555"/>
            <a:ext cx="3986074" cy="3139321"/>
          </a:xfrm>
          <a:prstGeom prst="rect">
            <a:avLst/>
          </a:prstGeom>
          <a:noFill/>
        </p:spPr>
        <p:txBody>
          <a:bodyPr wrap="square" rtlCol="0">
            <a:spAutoFit/>
          </a:bodyPr>
          <a:lstStyle/>
          <a:p>
            <a:r>
              <a:rPr lang="en-US" b="1" dirty="0" smtClean="0"/>
              <a:t>Cost/Ton DM</a:t>
            </a:r>
          </a:p>
          <a:p>
            <a:endParaRPr lang="en-US" dirty="0"/>
          </a:p>
          <a:p>
            <a:r>
              <a:rPr lang="en-US" dirty="0" smtClean="0"/>
              <a:t>AF Cost/Ton   = $100.08</a:t>
            </a:r>
          </a:p>
          <a:p>
            <a:r>
              <a:rPr lang="en-US" dirty="0" smtClean="0"/>
              <a:t>AF Cost/</a:t>
            </a:r>
            <a:r>
              <a:rPr lang="en-US" dirty="0" err="1" smtClean="0"/>
              <a:t>lb</a:t>
            </a:r>
            <a:r>
              <a:rPr lang="en-US" dirty="0" smtClean="0"/>
              <a:t>      =  $0.05</a:t>
            </a:r>
          </a:p>
          <a:p>
            <a:r>
              <a:rPr lang="en-US" dirty="0" smtClean="0"/>
              <a:t>% DM              =  12.00%</a:t>
            </a:r>
          </a:p>
          <a:p>
            <a:r>
              <a:rPr lang="en-US" dirty="0" smtClean="0"/>
              <a:t>Cost/</a:t>
            </a:r>
            <a:r>
              <a:rPr lang="en-US" dirty="0" err="1" smtClean="0"/>
              <a:t>lb</a:t>
            </a:r>
            <a:r>
              <a:rPr lang="en-US" dirty="0" smtClean="0"/>
              <a:t> DM     =  $0.42</a:t>
            </a:r>
          </a:p>
          <a:p>
            <a:r>
              <a:rPr lang="en-US" b="1" dirty="0" smtClean="0">
                <a:solidFill>
                  <a:schemeClr val="accent2">
                    <a:lumMod val="75000"/>
                  </a:schemeClr>
                </a:solidFill>
              </a:rPr>
              <a:t>Cost/Ton DM  =  $833. 98</a:t>
            </a:r>
          </a:p>
          <a:p>
            <a:endParaRPr lang="en-US" dirty="0"/>
          </a:p>
          <a:p>
            <a:r>
              <a:rPr lang="en-US" b="1" i="1" dirty="0" smtClean="0">
                <a:solidFill>
                  <a:schemeClr val="accent4">
                    <a:lumMod val="75000"/>
                  </a:schemeClr>
                </a:solidFill>
              </a:rPr>
              <a:t>This value only includes direct costs of fodder production, not capital investment</a:t>
            </a:r>
            <a:endParaRPr lang="en-US" b="1" i="1" dirty="0">
              <a:solidFill>
                <a:schemeClr val="accent4">
                  <a:lumMod val="75000"/>
                </a:schemeClr>
              </a:solidFill>
            </a:endParaRPr>
          </a:p>
        </p:txBody>
      </p:sp>
    </p:spTree>
    <p:extLst>
      <p:ext uri="{BB962C8B-B14F-4D97-AF65-F5344CB8AC3E}">
        <p14:creationId xmlns:p14="http://schemas.microsoft.com/office/powerpoint/2010/main" xmlns="" val="2852030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Interest in Fodder?</a:t>
            </a:r>
            <a:endParaRPr lang="en-US" dirty="0"/>
          </a:p>
        </p:txBody>
      </p:sp>
      <p:sp>
        <p:nvSpPr>
          <p:cNvPr id="5" name="object 20"/>
          <p:cNvSpPr/>
          <p:nvPr/>
        </p:nvSpPr>
        <p:spPr>
          <a:xfrm>
            <a:off x="708877" y="1711234"/>
            <a:ext cx="10067980" cy="4288535"/>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704"/>
            <a:ext cx="10515600" cy="1325563"/>
          </a:xfrm>
        </p:spPr>
        <p:txBody>
          <a:bodyPr/>
          <a:lstStyle/>
          <a:p>
            <a:pPr algn="ctr"/>
            <a:r>
              <a:rPr lang="en-US" dirty="0" smtClean="0"/>
              <a:t>Sustainability</a:t>
            </a:r>
            <a:endParaRPr lang="en-US" sz="2000" dirty="0"/>
          </a:p>
        </p:txBody>
      </p:sp>
      <p:sp>
        <p:nvSpPr>
          <p:cNvPr id="3" name="Content Placeholder 2"/>
          <p:cNvSpPr>
            <a:spLocks noGrp="1"/>
          </p:cNvSpPr>
          <p:nvPr>
            <p:ph idx="1"/>
          </p:nvPr>
        </p:nvSpPr>
        <p:spPr/>
        <p:txBody>
          <a:bodyPr>
            <a:normAutofit/>
          </a:bodyPr>
          <a:lstStyle/>
          <a:p>
            <a:r>
              <a:rPr lang="en-US" dirty="0" smtClean="0"/>
              <a:t>Is a system that requires electricity and a closed in greenhouse/room (heating, lighting, humidity control) really sustainable?</a:t>
            </a:r>
          </a:p>
          <a:p>
            <a:r>
              <a:rPr lang="en-US" dirty="0" smtClean="0"/>
              <a:t>If DM yield were high, answer may be yes</a:t>
            </a:r>
          </a:p>
          <a:p>
            <a:r>
              <a:rPr lang="en-US" dirty="0" smtClean="0"/>
              <a:t>May need to balance out water requirements (lower for fodder/unit production) with net DM loss for different climates</a:t>
            </a:r>
          </a:p>
          <a:p>
            <a:pPr lvl="1"/>
            <a:r>
              <a:rPr lang="en-US" dirty="0" smtClean="0"/>
              <a:t>Arid vs. temperate climate</a:t>
            </a:r>
          </a:p>
          <a:p>
            <a:r>
              <a:rPr lang="en-US" dirty="0" smtClean="0"/>
              <a:t>Decreasing pasture land may also negatively impact wildlife habitat, N</a:t>
            </a:r>
            <a:r>
              <a:rPr lang="en-US" baseline="-25000" dirty="0" smtClean="0"/>
              <a:t>2</a:t>
            </a:r>
            <a:r>
              <a:rPr lang="en-US" dirty="0" smtClean="0"/>
              <a:t> fixation, and other environmental benefits. </a:t>
            </a:r>
          </a:p>
          <a:p>
            <a:endParaRPr lang="en-US" dirty="0" smtClean="0"/>
          </a:p>
          <a:p>
            <a:endParaRPr lang="en-US" dirty="0"/>
          </a:p>
        </p:txBody>
      </p:sp>
      <p:sp>
        <p:nvSpPr>
          <p:cNvPr id="4" name="TextBox 3"/>
          <p:cNvSpPr txBox="1"/>
          <p:nvPr/>
        </p:nvSpPr>
        <p:spPr>
          <a:xfrm>
            <a:off x="62144" y="6409678"/>
            <a:ext cx="7421071" cy="338554"/>
          </a:xfrm>
          <a:prstGeom prst="rect">
            <a:avLst/>
          </a:prstGeom>
          <a:noFill/>
        </p:spPr>
        <p:txBody>
          <a:bodyPr wrap="none" rtlCol="0">
            <a:spAutoFit/>
          </a:bodyPr>
          <a:lstStyle/>
          <a:p>
            <a:r>
              <a:rPr lang="en-US" sz="1600" dirty="0"/>
              <a:t>Putnam et al., </a:t>
            </a:r>
            <a:r>
              <a:rPr lang="en-US" sz="1600" dirty="0" smtClean="0"/>
              <a:t>2013    http</a:t>
            </a:r>
            <a:r>
              <a:rPr lang="en-US" sz="1600" dirty="0"/>
              <a:t>://ucanr.edu/blogs/blogcore/postdetail.cfm?postnum=11721</a:t>
            </a:r>
          </a:p>
        </p:txBody>
      </p:sp>
    </p:spTree>
    <p:extLst>
      <p:ext uri="{BB962C8B-B14F-4D97-AF65-F5344CB8AC3E}">
        <p14:creationId xmlns:p14="http://schemas.microsoft.com/office/powerpoint/2010/main" xmlns="" val="3501488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Fodder May Fit</a:t>
            </a:r>
            <a:endParaRPr lang="en-US" dirty="0"/>
          </a:p>
        </p:txBody>
      </p:sp>
      <p:sp>
        <p:nvSpPr>
          <p:cNvPr id="3" name="Content Placeholder 2"/>
          <p:cNvSpPr>
            <a:spLocks noGrp="1"/>
          </p:cNvSpPr>
          <p:nvPr>
            <p:ph idx="1"/>
          </p:nvPr>
        </p:nvSpPr>
        <p:spPr>
          <a:xfrm>
            <a:off x="838200" y="1825625"/>
            <a:ext cx="10515600" cy="4843532"/>
          </a:xfrm>
        </p:spPr>
        <p:txBody>
          <a:bodyPr>
            <a:normAutofit fontScale="92500" lnSpcReduction="10000"/>
          </a:bodyPr>
          <a:lstStyle/>
          <a:p>
            <a:r>
              <a:rPr lang="en-US" dirty="0" smtClean="0"/>
              <a:t>Desire for self-sufficiency in feed production</a:t>
            </a:r>
          </a:p>
          <a:p>
            <a:r>
              <a:rPr lang="en-US" dirty="0" smtClean="0"/>
              <a:t>High land prices, landlocked farms</a:t>
            </a:r>
          </a:p>
          <a:p>
            <a:r>
              <a:rPr lang="en-US" dirty="0" smtClean="0"/>
              <a:t>Arid regions</a:t>
            </a:r>
          </a:p>
          <a:p>
            <a:r>
              <a:rPr lang="en-US" dirty="0" smtClean="0"/>
              <a:t>No local sources of high-quality forage</a:t>
            </a:r>
          </a:p>
          <a:p>
            <a:r>
              <a:rPr lang="en-US" dirty="0" smtClean="0"/>
              <a:t>Difficulty growing/buying high-quality forages</a:t>
            </a:r>
          </a:p>
          <a:p>
            <a:pPr lvl="1"/>
            <a:r>
              <a:rPr lang="en-US" dirty="0" smtClean="0"/>
              <a:t>If you can avoid molding issues!</a:t>
            </a:r>
          </a:p>
          <a:p>
            <a:r>
              <a:rPr lang="en-US" dirty="0" smtClean="0"/>
              <a:t>Small producers (small cow herds, small flocks of small ruminants, rabbits, poultry, etc.)</a:t>
            </a:r>
          </a:p>
          <a:p>
            <a:r>
              <a:rPr lang="en-US" dirty="0" smtClean="0"/>
              <a:t>High grain prices/low availability (especially organic)</a:t>
            </a:r>
          </a:p>
          <a:p>
            <a:endParaRPr lang="en-US" dirty="0"/>
          </a:p>
          <a:p>
            <a:r>
              <a:rPr lang="en-US" b="1" dirty="0" smtClean="0">
                <a:solidFill>
                  <a:srgbClr val="C00000"/>
                </a:solidFill>
              </a:rPr>
              <a:t>Put pencil to paper, evaluate options, costs, farm goals</a:t>
            </a:r>
          </a:p>
          <a:p>
            <a:endParaRPr lang="en-US" dirty="0" smtClean="0"/>
          </a:p>
          <a:p>
            <a:endParaRPr lang="en-US" dirty="0"/>
          </a:p>
        </p:txBody>
      </p:sp>
    </p:spTree>
    <p:extLst>
      <p:ext uri="{BB962C8B-B14F-4D97-AF65-F5344CB8AC3E}">
        <p14:creationId xmlns:p14="http://schemas.microsoft.com/office/powerpoint/2010/main" xmlns="" val="3482525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t>
            </a:r>
            <a:endParaRPr lang="en-US" dirty="0"/>
          </a:p>
        </p:txBody>
      </p:sp>
      <p:sp>
        <p:nvSpPr>
          <p:cNvPr id="3" name="Content Placeholder 2"/>
          <p:cNvSpPr>
            <a:spLocks noGrp="1"/>
          </p:cNvSpPr>
          <p:nvPr>
            <p:ph idx="1"/>
          </p:nvPr>
        </p:nvSpPr>
        <p:spPr>
          <a:xfrm>
            <a:off x="838200" y="1351722"/>
            <a:ext cx="10515600" cy="5297556"/>
          </a:xfrm>
        </p:spPr>
        <p:txBody>
          <a:bodyPr>
            <a:normAutofit fontScale="92500" lnSpcReduction="10000"/>
          </a:bodyPr>
          <a:lstStyle/>
          <a:p>
            <a:endParaRPr lang="en-US" dirty="0" smtClean="0"/>
          </a:p>
          <a:p>
            <a:pPr>
              <a:spcAft>
                <a:spcPts val="600"/>
              </a:spcAft>
            </a:pPr>
            <a:r>
              <a:rPr lang="en-US" dirty="0" smtClean="0"/>
              <a:t>NOT a ‘cheap’ or ‘easy’ alternative to producing high-quality forages on your farm!</a:t>
            </a:r>
          </a:p>
          <a:p>
            <a:pPr lvl="1">
              <a:spcAft>
                <a:spcPts val="600"/>
              </a:spcAft>
            </a:pPr>
            <a:r>
              <a:rPr lang="en-US" dirty="0" smtClean="0"/>
              <a:t>Mold/down time</a:t>
            </a:r>
          </a:p>
          <a:p>
            <a:pPr lvl="1">
              <a:spcAft>
                <a:spcPts val="600"/>
              </a:spcAft>
            </a:pPr>
            <a:r>
              <a:rPr lang="en-US" dirty="0" smtClean="0"/>
              <a:t>No silver bullet</a:t>
            </a:r>
          </a:p>
          <a:p>
            <a:pPr>
              <a:spcAft>
                <a:spcPts val="600"/>
              </a:spcAft>
            </a:pPr>
            <a:r>
              <a:rPr lang="en-US" dirty="0" smtClean="0"/>
              <a:t>Can be a long learning curve</a:t>
            </a:r>
          </a:p>
          <a:p>
            <a:pPr>
              <a:spcAft>
                <a:spcPts val="600"/>
              </a:spcAft>
            </a:pPr>
            <a:r>
              <a:rPr lang="en-US" dirty="0" smtClean="0"/>
              <a:t>High maintenance/labor systems</a:t>
            </a:r>
          </a:p>
          <a:p>
            <a:pPr>
              <a:spcAft>
                <a:spcPts val="600"/>
              </a:spcAft>
            </a:pPr>
            <a:r>
              <a:rPr lang="en-US" dirty="0"/>
              <a:t>Sprouting may have application in organic, intensive, and small-scale farms with high value outputs, high land prices, and/or high alternative feed prices</a:t>
            </a:r>
            <a:r>
              <a:rPr lang="en-US" dirty="0" smtClean="0"/>
              <a:t>.</a:t>
            </a:r>
          </a:p>
          <a:p>
            <a:pPr>
              <a:spcAft>
                <a:spcPts val="600"/>
              </a:spcAft>
            </a:pPr>
            <a:r>
              <a:rPr lang="en-US" dirty="0"/>
              <a:t>Alternative forage source that must be thoroughly evaluated on a farm-by-farm basis</a:t>
            </a:r>
          </a:p>
          <a:p>
            <a:endParaRPr lang="en-US" dirty="0" smtClean="0"/>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20318" y="0"/>
            <a:ext cx="10351363" cy="6886651"/>
          </a:xfrm>
          <a:noFill/>
          <a:effectLst>
            <a:glow rad="127000">
              <a:schemeClr val="accent1">
                <a:alpha val="30000"/>
              </a:schemeClr>
            </a:glow>
            <a:outerShdw blurRad="50800" dist="50800" dir="5400000" algn="ctr" rotWithShape="0">
              <a:srgbClr val="000000"/>
            </a:outerShdw>
          </a:effectLst>
        </p:spPr>
      </p:pic>
      <p:sp>
        <p:nvSpPr>
          <p:cNvPr id="4" name="TextBox 3"/>
          <p:cNvSpPr txBox="1">
            <a:spLocks noChangeArrowheads="1"/>
          </p:cNvSpPr>
          <p:nvPr/>
        </p:nvSpPr>
        <p:spPr bwMode="auto">
          <a:xfrm>
            <a:off x="3989771" y="4296053"/>
            <a:ext cx="4212455" cy="1754188"/>
          </a:xfrm>
          <a:prstGeom prst="rect">
            <a:avLst/>
          </a:prstGeom>
          <a:solidFill>
            <a:schemeClr val="accent3">
              <a:lumMod val="75000"/>
            </a:schemeClr>
          </a:solidFill>
          <a:ln w="9525">
            <a:noFill/>
            <a:miter lim="800000"/>
            <a:headEnd/>
            <a:tailEnd/>
          </a:ln>
        </p:spPr>
        <p:txBody>
          <a:bodyPr wrap="square">
            <a:spAutoFit/>
          </a:bodyPr>
          <a:lstStyle/>
          <a:p>
            <a:pPr eaLnBrk="1" hangingPunct="1">
              <a:defRPr/>
            </a:pPr>
            <a:r>
              <a:rPr lang="en-US" sz="2800" b="1" dirty="0">
                <a:solidFill>
                  <a:srgbClr val="FFFF00"/>
                </a:solidFill>
                <a:latin typeface="Arial" charset="0"/>
                <a:cs typeface="Arial" charset="0"/>
              </a:rPr>
              <a:t>Dr. Kathy Soder</a:t>
            </a:r>
          </a:p>
          <a:p>
            <a:pPr eaLnBrk="1" hangingPunct="1">
              <a:defRPr/>
            </a:pPr>
            <a:r>
              <a:rPr lang="en-US" sz="2000" b="1" dirty="0">
                <a:solidFill>
                  <a:srgbClr val="FFFF00"/>
                </a:solidFill>
                <a:latin typeface="Arial" charset="0"/>
                <a:cs typeface="Arial" charset="0"/>
              </a:rPr>
              <a:t>Animal Scientist</a:t>
            </a:r>
          </a:p>
          <a:p>
            <a:pPr eaLnBrk="1" hangingPunct="1">
              <a:defRPr/>
            </a:pPr>
            <a:r>
              <a:rPr lang="en-US" sz="2000" b="1" dirty="0">
                <a:solidFill>
                  <a:srgbClr val="FFFF00"/>
                </a:solidFill>
                <a:latin typeface="Arial" charset="0"/>
                <a:cs typeface="Arial" charset="0"/>
              </a:rPr>
              <a:t>USDA- ARS, University Park, PA</a:t>
            </a:r>
          </a:p>
          <a:p>
            <a:pPr eaLnBrk="1" hangingPunct="1">
              <a:defRPr/>
            </a:pPr>
            <a:r>
              <a:rPr lang="en-US" sz="2000" b="1" dirty="0">
                <a:solidFill>
                  <a:schemeClr val="accent5">
                    <a:lumMod val="75000"/>
                  </a:schemeClr>
                </a:solidFill>
                <a:latin typeface="Arial" charset="0"/>
                <a:cs typeface="Arial" charset="0"/>
                <a:hlinkClick r:id="rId3"/>
              </a:rPr>
              <a:t>Kathy.Soder@ars.usda.gov</a:t>
            </a:r>
            <a:r>
              <a:rPr lang="en-US" sz="2000" b="1" dirty="0">
                <a:solidFill>
                  <a:schemeClr val="accent5">
                    <a:lumMod val="75000"/>
                  </a:schemeClr>
                </a:solidFill>
                <a:latin typeface="Arial" charset="0"/>
                <a:cs typeface="Arial" charset="0"/>
              </a:rPr>
              <a:t> </a:t>
            </a:r>
          </a:p>
          <a:p>
            <a:pPr eaLnBrk="1" hangingPunct="1">
              <a:defRPr/>
            </a:pPr>
            <a:r>
              <a:rPr lang="en-US" sz="2000" b="1" dirty="0">
                <a:solidFill>
                  <a:srgbClr val="FFFF00"/>
                </a:solidFill>
                <a:latin typeface="Arial" charset="0"/>
                <a:cs typeface="Arial" charset="0"/>
              </a:rPr>
              <a:t>Phone: 814-865-3158</a:t>
            </a: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49069" y="5696639"/>
            <a:ext cx="1322609" cy="132260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89120" y="5821020"/>
            <a:ext cx="1284820" cy="875497"/>
          </a:xfrm>
          <a:prstGeom prst="rect">
            <a:avLst/>
          </a:prstGeom>
        </p:spPr>
      </p:pic>
    </p:spTree>
    <p:extLst>
      <p:ext uri="{BB962C8B-B14F-4D97-AF65-F5344CB8AC3E}">
        <p14:creationId xmlns:p14="http://schemas.microsoft.com/office/powerpoint/2010/main" xmlns="" val="161968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Organic Grain Price</a:t>
            </a:r>
            <a:endParaRPr lang="en-US" dirty="0"/>
          </a:p>
        </p:txBody>
      </p:sp>
      <p:sp>
        <p:nvSpPr>
          <p:cNvPr id="4" name="object 26"/>
          <p:cNvSpPr>
            <a:spLocks noGrp="1"/>
          </p:cNvSpPr>
          <p:nvPr>
            <p:ph idx="1"/>
          </p:nvPr>
        </p:nvSpPr>
        <p:spPr>
          <a:xfrm>
            <a:off x="838200" y="1515291"/>
            <a:ext cx="10515600" cy="4661672"/>
          </a:xfrm>
          <a:prstGeom prst="rect">
            <a:avLst/>
          </a:prstGeom>
          <a:blipFill>
            <a:blip r:embed="rId2" cstate="print"/>
            <a:stretch>
              <a:fillRect/>
            </a:stretch>
          </a:blipFill>
        </p:spPr>
        <p:txBody>
          <a:bodyPr wrap="square" lIns="0" tIns="0" rIns="0" bIns="0" rtlCol="0">
            <a:no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Perceived/Expected Benefits</a:t>
            </a:r>
            <a:endParaRPr lang="en-US" dirty="0"/>
          </a:p>
        </p:txBody>
      </p:sp>
      <p:sp>
        <p:nvSpPr>
          <p:cNvPr id="3" name="Content Placeholder 2"/>
          <p:cNvSpPr>
            <a:spLocks noGrp="1"/>
          </p:cNvSpPr>
          <p:nvPr>
            <p:ph idx="1"/>
          </p:nvPr>
        </p:nvSpPr>
        <p:spPr>
          <a:xfrm>
            <a:off x="838200" y="1825625"/>
            <a:ext cx="5056573" cy="4351338"/>
          </a:xfrm>
        </p:spPr>
        <p:txBody>
          <a:bodyPr>
            <a:normAutofit/>
          </a:bodyPr>
          <a:lstStyle/>
          <a:p>
            <a:r>
              <a:rPr lang="en-US" dirty="0" smtClean="0"/>
              <a:t>Increased palatability</a:t>
            </a:r>
          </a:p>
          <a:p>
            <a:r>
              <a:rPr lang="en-US" dirty="0" smtClean="0"/>
              <a:t>“Feel-good” feed                                         </a:t>
            </a:r>
          </a:p>
          <a:p>
            <a:r>
              <a:rPr lang="en-US" dirty="0" smtClean="0"/>
              <a:t>High forage yield in small space</a:t>
            </a:r>
          </a:p>
          <a:p>
            <a:r>
              <a:rPr lang="en-US" dirty="0" smtClean="0"/>
              <a:t>No pesticides/herbicides</a:t>
            </a:r>
          </a:p>
          <a:p>
            <a:r>
              <a:rPr lang="en-US" dirty="0" smtClean="0"/>
              <a:t>Little waste</a:t>
            </a:r>
          </a:p>
          <a:p>
            <a:r>
              <a:rPr lang="en-US" dirty="0" smtClean="0"/>
              <a:t>Low energy/water consumption</a:t>
            </a:r>
          </a:p>
          <a:p>
            <a:r>
              <a:rPr lang="en-US" dirty="0" smtClean="0"/>
              <a:t>Rapid growth</a:t>
            </a:r>
          </a:p>
          <a:p>
            <a:r>
              <a:rPr lang="en-US" dirty="0" smtClean="0"/>
              <a:t>“Easy”, high-quality forage</a:t>
            </a:r>
          </a:p>
        </p:txBody>
      </p:sp>
      <p:pic>
        <p:nvPicPr>
          <p:cNvPr id="4" name="Picture 3"/>
          <p:cNvPicPr>
            <a:picLocks noChangeAspect="1"/>
          </p:cNvPicPr>
          <p:nvPr/>
        </p:nvPicPr>
        <p:blipFill>
          <a:blip r:embed="rId2" cstate="print"/>
          <a:stretch>
            <a:fillRect/>
          </a:stretch>
        </p:blipFill>
        <p:spPr>
          <a:xfrm>
            <a:off x="6562053" y="4296792"/>
            <a:ext cx="5168586" cy="2031322"/>
          </a:xfrm>
          <a:prstGeom prst="rect">
            <a:avLst/>
          </a:prstGeom>
        </p:spPr>
      </p:pic>
      <p:sp>
        <p:nvSpPr>
          <p:cNvPr id="5" name="TextBox 4"/>
          <p:cNvSpPr txBox="1"/>
          <p:nvPr/>
        </p:nvSpPr>
        <p:spPr>
          <a:xfrm>
            <a:off x="6562053" y="6418555"/>
            <a:ext cx="1678921" cy="276999"/>
          </a:xfrm>
          <a:prstGeom prst="rect">
            <a:avLst/>
          </a:prstGeom>
          <a:noFill/>
        </p:spPr>
        <p:txBody>
          <a:bodyPr wrap="none" rtlCol="0">
            <a:spAutoFit/>
          </a:bodyPr>
          <a:lstStyle/>
          <a:p>
            <a:r>
              <a:rPr lang="en-US" sz="1200" dirty="0" smtClean="0"/>
              <a:t>www.farmprogress.com</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Perceived/Expected Benefits</a:t>
            </a:r>
            <a:endParaRPr lang="en-US" dirty="0"/>
          </a:p>
        </p:txBody>
      </p:sp>
      <p:sp>
        <p:nvSpPr>
          <p:cNvPr id="3" name="Content Placeholder 2"/>
          <p:cNvSpPr>
            <a:spLocks noGrp="1"/>
          </p:cNvSpPr>
          <p:nvPr>
            <p:ph idx="1"/>
          </p:nvPr>
        </p:nvSpPr>
        <p:spPr>
          <a:xfrm>
            <a:off x="838200" y="1413164"/>
            <a:ext cx="10515600" cy="5153891"/>
          </a:xfrm>
        </p:spPr>
        <p:txBody>
          <a:bodyPr>
            <a:normAutofit fontScale="85000" lnSpcReduction="20000"/>
          </a:bodyPr>
          <a:lstStyle/>
          <a:p>
            <a:r>
              <a:rPr lang="en-US" dirty="0" smtClean="0"/>
              <a:t>Improved nutritional quality</a:t>
            </a:r>
          </a:p>
          <a:p>
            <a:pPr lvl="1"/>
            <a:r>
              <a:rPr lang="en-US" dirty="0" smtClean="0"/>
              <a:t>Increased vitamins (photosynthesis)</a:t>
            </a:r>
          </a:p>
          <a:p>
            <a:pPr lvl="1"/>
            <a:r>
              <a:rPr lang="en-US" dirty="0" smtClean="0"/>
              <a:t>Increased minerals (due to water additives)</a:t>
            </a:r>
          </a:p>
          <a:p>
            <a:pPr lvl="1"/>
            <a:r>
              <a:rPr lang="en-US" dirty="0" smtClean="0"/>
              <a:t>Improved digestibility (starch converted to sugar)</a:t>
            </a:r>
          </a:p>
          <a:p>
            <a:pPr lvl="1"/>
            <a:r>
              <a:rPr lang="en-US" dirty="0" smtClean="0"/>
              <a:t>Digestive enzymes</a:t>
            </a:r>
          </a:p>
          <a:p>
            <a:pPr lvl="1"/>
            <a:r>
              <a:rPr lang="en-US" dirty="0" smtClean="0"/>
              <a:t>Fatty acids</a:t>
            </a:r>
          </a:p>
          <a:p>
            <a:pPr lvl="1"/>
            <a:r>
              <a:rPr lang="en-US" dirty="0" smtClean="0"/>
              <a:t>Improved nutrient availability</a:t>
            </a:r>
          </a:p>
          <a:p>
            <a:pPr lvl="1"/>
            <a:r>
              <a:rPr lang="en-US" dirty="0"/>
              <a:t>Reduction in anti-nutritional factors</a:t>
            </a:r>
          </a:p>
          <a:p>
            <a:pPr lvl="1"/>
            <a:r>
              <a:rPr lang="en-US" dirty="0"/>
              <a:t>Antioxidant properties</a:t>
            </a:r>
          </a:p>
          <a:p>
            <a:pPr lvl="1"/>
            <a:endParaRPr lang="en-US" dirty="0" smtClean="0"/>
          </a:p>
          <a:p>
            <a:r>
              <a:rPr lang="en-US" dirty="0" smtClean="0"/>
              <a:t>Consistent feed quality</a:t>
            </a:r>
          </a:p>
          <a:p>
            <a:pPr lvl="1"/>
            <a:r>
              <a:rPr lang="en-US" dirty="0" smtClean="0"/>
              <a:t>Minimize feed changes from winter to summer</a:t>
            </a:r>
          </a:p>
          <a:p>
            <a:pPr lvl="1"/>
            <a:r>
              <a:rPr lang="en-US" dirty="0" smtClean="0"/>
              <a:t>Eliminates </a:t>
            </a:r>
            <a:r>
              <a:rPr lang="en-US" dirty="0"/>
              <a:t>reliance on </a:t>
            </a:r>
            <a:r>
              <a:rPr lang="en-US" dirty="0" smtClean="0"/>
              <a:t>weather</a:t>
            </a:r>
          </a:p>
          <a:p>
            <a:pPr lvl="1"/>
            <a:r>
              <a:rPr lang="en-US" dirty="0"/>
              <a:t>Molds</a:t>
            </a:r>
            <a:r>
              <a:rPr lang="en-US" dirty="0" smtClean="0"/>
              <a:t>?</a:t>
            </a:r>
            <a:endParaRPr lang="en-US" dirty="0"/>
          </a:p>
          <a:p>
            <a:endParaRPr lang="en-US" dirty="0" smtClean="0"/>
          </a:p>
          <a:p>
            <a:r>
              <a:rPr lang="en-US" dirty="0" smtClean="0"/>
              <a:t>1 lb grain input, 5-8+ lb output from system</a:t>
            </a:r>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70542" y="3709555"/>
            <a:ext cx="3810000" cy="2857500"/>
          </a:xfrm>
          <a:prstGeom prst="rect">
            <a:avLst/>
          </a:prstGeom>
        </p:spPr>
      </p:pic>
      <p:sp>
        <p:nvSpPr>
          <p:cNvPr id="5" name="TextBox 4"/>
          <p:cNvSpPr txBox="1"/>
          <p:nvPr/>
        </p:nvSpPr>
        <p:spPr>
          <a:xfrm>
            <a:off x="8070542" y="6581001"/>
            <a:ext cx="1802929" cy="276999"/>
          </a:xfrm>
          <a:prstGeom prst="rect">
            <a:avLst/>
          </a:prstGeom>
          <a:noFill/>
        </p:spPr>
        <p:txBody>
          <a:bodyPr wrap="none" rtlCol="0">
            <a:spAutoFit/>
          </a:bodyPr>
          <a:lstStyle/>
          <a:p>
            <a:r>
              <a:rPr lang="en-US" sz="1200" dirty="0" smtClean="0"/>
              <a:t>www.offthegridnews.com</a:t>
            </a:r>
            <a:endParaRPr lang="en-US"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0520" y="1376207"/>
            <a:ext cx="3500022" cy="2333348"/>
          </a:xfrm>
          <a:prstGeom prst="rect">
            <a:avLst/>
          </a:prstGeom>
        </p:spPr>
      </p:pic>
      <p:sp>
        <p:nvSpPr>
          <p:cNvPr id="7" name="TextBox 6"/>
          <p:cNvSpPr txBox="1"/>
          <p:nvPr/>
        </p:nvSpPr>
        <p:spPr>
          <a:xfrm>
            <a:off x="10130531" y="1080729"/>
            <a:ext cx="1551515" cy="276999"/>
          </a:xfrm>
          <a:prstGeom prst="rect">
            <a:avLst/>
          </a:prstGeom>
          <a:noFill/>
        </p:spPr>
        <p:txBody>
          <a:bodyPr wrap="none" rtlCol="0">
            <a:spAutoFit/>
          </a:bodyPr>
          <a:lstStyle/>
          <a:p>
            <a:r>
              <a:rPr lang="en-US" sz="1200" dirty="0" smtClean="0"/>
              <a:t>www.thebullvine.com</a:t>
            </a:r>
            <a:endParaRPr lang="en-US" sz="1200" dirty="0"/>
          </a:p>
        </p:txBody>
      </p:sp>
    </p:spTree>
    <p:extLst>
      <p:ext uri="{BB962C8B-B14F-4D97-AF65-F5344CB8AC3E}">
        <p14:creationId xmlns:p14="http://schemas.microsoft.com/office/powerpoint/2010/main" xmlns="" val="354734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Perceived/Expected Benefits</a:t>
            </a:r>
            <a:endParaRPr lang="en-US" dirty="0"/>
          </a:p>
        </p:txBody>
      </p:sp>
      <p:sp>
        <p:nvSpPr>
          <p:cNvPr id="3" name="Content Placeholder 2"/>
          <p:cNvSpPr>
            <a:spLocks noGrp="1"/>
          </p:cNvSpPr>
          <p:nvPr>
            <p:ph idx="1"/>
          </p:nvPr>
        </p:nvSpPr>
        <p:spPr>
          <a:xfrm>
            <a:off x="909221" y="1834503"/>
            <a:ext cx="10515600" cy="4351338"/>
          </a:xfrm>
        </p:spPr>
        <p:txBody>
          <a:bodyPr>
            <a:normAutofit/>
          </a:bodyPr>
          <a:lstStyle/>
          <a:p>
            <a:r>
              <a:rPr lang="en-US" dirty="0" smtClean="0"/>
              <a:t>Improved animal performance</a:t>
            </a:r>
          </a:p>
          <a:p>
            <a:pPr lvl="1"/>
            <a:r>
              <a:rPr lang="en-US" dirty="0" smtClean="0"/>
              <a:t>Better heat stress tolerance (high digestibility)</a:t>
            </a:r>
          </a:p>
          <a:p>
            <a:pPr lvl="1"/>
            <a:r>
              <a:rPr lang="en-US" dirty="0" smtClean="0"/>
              <a:t>Improves digestion/absorption with less energy required</a:t>
            </a:r>
          </a:p>
          <a:p>
            <a:pPr lvl="1"/>
            <a:r>
              <a:rPr lang="en-US" dirty="0" smtClean="0"/>
              <a:t>Greater milk production reproduction, weight gain</a:t>
            </a:r>
          </a:p>
          <a:p>
            <a:pPr lvl="1"/>
            <a:r>
              <a:rPr lang="en-US" dirty="0" smtClean="0"/>
              <a:t>More efficient waste management</a:t>
            </a:r>
          </a:p>
          <a:p>
            <a:pPr lvl="1"/>
            <a:r>
              <a:rPr lang="en-US" dirty="0" smtClean="0"/>
              <a:t>Immune response</a:t>
            </a:r>
          </a:p>
          <a:p>
            <a:pPr lvl="1"/>
            <a:r>
              <a:rPr lang="en-US" dirty="0"/>
              <a:t>Lower SCC</a:t>
            </a:r>
          </a:p>
          <a:p>
            <a:pPr lvl="1"/>
            <a:r>
              <a:rPr lang="en-US" dirty="0" smtClean="0"/>
              <a:t>Greater vitality/energy</a:t>
            </a:r>
          </a:p>
          <a:p>
            <a:pPr marL="457200" lvl="1" indent="0">
              <a:buNone/>
            </a:pPr>
            <a:endParaRPr lang="en-US" dirty="0" smtClean="0"/>
          </a:p>
          <a:p>
            <a:r>
              <a:rPr lang="en-US" dirty="0" smtClean="0"/>
              <a:t>Much lower water requirements than field crops (3%)</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84816" y="3056137"/>
            <a:ext cx="3107184" cy="2330388"/>
          </a:xfrm>
          <a:prstGeom prst="rect">
            <a:avLst/>
          </a:prstGeom>
        </p:spPr>
      </p:pic>
      <p:sp>
        <p:nvSpPr>
          <p:cNvPr id="5" name="TextBox 4"/>
          <p:cNvSpPr txBox="1"/>
          <p:nvPr/>
        </p:nvSpPr>
        <p:spPr>
          <a:xfrm>
            <a:off x="9260149" y="5391840"/>
            <a:ext cx="2486963" cy="276999"/>
          </a:xfrm>
          <a:prstGeom prst="rect">
            <a:avLst/>
          </a:prstGeom>
          <a:noFill/>
        </p:spPr>
        <p:txBody>
          <a:bodyPr wrap="none" rtlCol="0">
            <a:spAutoFit/>
          </a:bodyPr>
          <a:lstStyle/>
          <a:p>
            <a:r>
              <a:rPr lang="en-US" sz="1200" dirty="0" smtClean="0"/>
              <a:t>www.fireflyadventures.blogspot.com</a:t>
            </a:r>
            <a:endParaRPr lang="en-US" sz="1200" dirty="0"/>
          </a:p>
        </p:txBody>
      </p:sp>
    </p:spTree>
    <p:extLst>
      <p:ext uri="{BB962C8B-B14F-4D97-AF65-F5344CB8AC3E}">
        <p14:creationId xmlns:p14="http://schemas.microsoft.com/office/powerpoint/2010/main" xmlns="" val="228821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Potential Drawbacks</a:t>
            </a:r>
            <a:endParaRPr lang="en-US" dirty="0"/>
          </a:p>
        </p:txBody>
      </p:sp>
      <p:sp>
        <p:nvSpPr>
          <p:cNvPr id="3" name="Content Placeholder 2"/>
          <p:cNvSpPr>
            <a:spLocks noGrp="1"/>
          </p:cNvSpPr>
          <p:nvPr>
            <p:ph idx="1"/>
          </p:nvPr>
        </p:nvSpPr>
        <p:spPr>
          <a:xfrm>
            <a:off x="838200" y="1358283"/>
            <a:ext cx="10515600" cy="5388746"/>
          </a:xfrm>
        </p:spPr>
        <p:txBody>
          <a:bodyPr>
            <a:normAutofit fontScale="92500" lnSpcReduction="10000"/>
          </a:bodyPr>
          <a:lstStyle/>
          <a:p>
            <a:r>
              <a:rPr lang="en-US" dirty="0" smtClean="0"/>
              <a:t>Mold</a:t>
            </a:r>
          </a:p>
          <a:p>
            <a:pPr lvl="1"/>
            <a:r>
              <a:rPr lang="en-US" dirty="0" smtClean="0"/>
              <a:t>Loss of feed that day- what is the backup plan?</a:t>
            </a:r>
          </a:p>
          <a:p>
            <a:pPr lvl="1"/>
            <a:r>
              <a:rPr lang="en-US" dirty="0" smtClean="0"/>
              <a:t>Ill/dead animals</a:t>
            </a:r>
          </a:p>
          <a:p>
            <a:pPr lvl="1"/>
            <a:endParaRPr lang="en-US" dirty="0" smtClean="0"/>
          </a:p>
          <a:p>
            <a:r>
              <a:rPr lang="en-US" dirty="0" smtClean="0"/>
              <a:t>Cost/lb of DM</a:t>
            </a:r>
          </a:p>
          <a:p>
            <a:pPr lvl="1"/>
            <a:r>
              <a:rPr lang="en-US" dirty="0" smtClean="0"/>
              <a:t>Fodder system distributors don’t like to talk about DM</a:t>
            </a:r>
          </a:p>
          <a:p>
            <a:pPr marL="457200" lvl="1" indent="0">
              <a:buNone/>
            </a:pPr>
            <a:endParaRPr lang="en-US" dirty="0" smtClean="0"/>
          </a:p>
          <a:p>
            <a:r>
              <a:rPr lang="en-US" dirty="0" smtClean="0"/>
              <a:t>Labor requirements</a:t>
            </a:r>
          </a:p>
          <a:p>
            <a:r>
              <a:rPr lang="en-US" dirty="0" smtClean="0"/>
              <a:t>Cows will toss flakes (TMR?)</a:t>
            </a:r>
          </a:p>
          <a:p>
            <a:r>
              <a:rPr lang="en-US" dirty="0" smtClean="0"/>
              <a:t>Potential for rumen acidosis (sugars)</a:t>
            </a:r>
          </a:p>
          <a:p>
            <a:r>
              <a:rPr lang="en-US" dirty="0" smtClean="0"/>
              <a:t>Initial capital expense (purchased systems)</a:t>
            </a:r>
          </a:p>
          <a:p>
            <a:r>
              <a:rPr lang="en-US" dirty="0" smtClean="0"/>
              <a:t>Doesn’t qualify for Organic Pasture Rule or some</a:t>
            </a:r>
          </a:p>
          <a:p>
            <a:pPr marL="0" indent="0">
              <a:buNone/>
            </a:pPr>
            <a:r>
              <a:rPr lang="en-US" dirty="0"/>
              <a:t> </a:t>
            </a:r>
            <a:r>
              <a:rPr lang="en-US" dirty="0" smtClean="0"/>
              <a:t>   </a:t>
            </a:r>
            <a:r>
              <a:rPr lang="en-US" dirty="0" err="1" smtClean="0"/>
              <a:t>grassfed</a:t>
            </a:r>
            <a:r>
              <a:rPr lang="en-US" dirty="0" smtClean="0"/>
              <a:t> labels</a:t>
            </a:r>
          </a:p>
          <a:p>
            <a:endParaRPr lang="en-US" dirty="0" smtClean="0"/>
          </a:p>
          <a:p>
            <a:endParaRPr lang="en-US" dirty="0" smtClean="0"/>
          </a:p>
        </p:txBody>
      </p:sp>
      <p:pic>
        <p:nvPicPr>
          <p:cNvPr id="4" name="Picture 3"/>
          <p:cNvPicPr>
            <a:picLocks noChangeAspect="1"/>
          </p:cNvPicPr>
          <p:nvPr/>
        </p:nvPicPr>
        <p:blipFill>
          <a:blip r:embed="rId2" cstate="print"/>
          <a:stretch>
            <a:fillRect/>
          </a:stretch>
        </p:blipFill>
        <p:spPr>
          <a:xfrm>
            <a:off x="8327255" y="4001294"/>
            <a:ext cx="3780884" cy="28264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2981</Words>
  <Application>Microsoft Office PowerPoint</Application>
  <PresentationFormat>Custom</PresentationFormat>
  <Paragraphs>805</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Evaluating Sprouted Grains on Grazing Dairy Farms</vt:lpstr>
      <vt:lpstr>Sprouted Grain Fodder</vt:lpstr>
      <vt:lpstr>Fodder Systems</vt:lpstr>
      <vt:lpstr>Why Interest in Fodder?</vt:lpstr>
      <vt:lpstr>National Organic Grain Price</vt:lpstr>
      <vt:lpstr>Perceived/Expected Benefits</vt:lpstr>
      <vt:lpstr>Perceived/Expected Benefits</vt:lpstr>
      <vt:lpstr>Perceived/Expected Benefits</vt:lpstr>
      <vt:lpstr>Potential Drawbacks</vt:lpstr>
      <vt:lpstr>Chemical Changes</vt:lpstr>
      <vt:lpstr>Chemical Changes</vt:lpstr>
      <vt:lpstr>Chemical Changes</vt:lpstr>
      <vt:lpstr>Chemical Changes</vt:lpstr>
      <vt:lpstr>Nutrient Composition</vt:lpstr>
      <vt:lpstr>Nutrient Composition</vt:lpstr>
      <vt:lpstr>Nutrient Composition</vt:lpstr>
      <vt:lpstr>Nutrient Composition</vt:lpstr>
      <vt:lpstr>Nutrient Composition</vt:lpstr>
      <vt:lpstr>Nutrient Composition</vt:lpstr>
      <vt:lpstr>Yield</vt:lpstr>
      <vt:lpstr>DM vs. As Fed  </vt:lpstr>
      <vt:lpstr>Why is DM/Energy  Lost? </vt:lpstr>
      <vt:lpstr>DM and Fiber (NDF) Digestibility CCF study </vt:lpstr>
      <vt:lpstr>Digestibility of Barley Sprouts of Differing Ages</vt:lpstr>
      <vt:lpstr>Animal Performance</vt:lpstr>
      <vt:lpstr>Milk Production</vt:lpstr>
      <vt:lpstr>Grain Replacement Study Dr. Cynthia Daley, CSU-Chico</vt:lpstr>
      <vt:lpstr>Grain Replacement Study Dr. Cynthia Daley, CSU-Chico</vt:lpstr>
      <vt:lpstr>Grain Replacement Study Dr. Cynthia Daley, CSU-Chico</vt:lpstr>
      <vt:lpstr>Barley Fodder On-Farm Study Data Collection</vt:lpstr>
      <vt:lpstr>Barley Fodder On-Farm Study Data Collection</vt:lpstr>
      <vt:lpstr>Barley Fodder On-Farm Study Data Collection</vt:lpstr>
      <vt:lpstr>Barley Fodder On-Farm Study Data Collection</vt:lpstr>
      <vt:lpstr>Barley Fodder On-Farm Study Challenges</vt:lpstr>
      <vt:lpstr>Labor Requirements</vt:lpstr>
      <vt:lpstr>Are Hydroponics Profitable?  Putnam et al., 2013</vt:lpstr>
      <vt:lpstr>Economics</vt:lpstr>
      <vt:lpstr>Economics Farm Example</vt:lpstr>
      <vt:lpstr>Economics Farm Example</vt:lpstr>
      <vt:lpstr>Sustainability</vt:lpstr>
      <vt:lpstr>Where Fodder May Fit</vt:lpstr>
      <vt:lpstr>Summary </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Fodder</dc:title>
  <dc:creator>Kathy</dc:creator>
  <cp:lastModifiedBy>KJS</cp:lastModifiedBy>
  <cp:revision>152</cp:revision>
  <dcterms:created xsi:type="dcterms:W3CDTF">2016-03-31T18:32:21Z</dcterms:created>
  <dcterms:modified xsi:type="dcterms:W3CDTF">2016-04-07T17:48:45Z</dcterms:modified>
</cp:coreProperties>
</file>