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32918400" cy="429768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536"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A0000"/>
    <a:srgbClr val="791929"/>
    <a:srgbClr val="B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08" autoAdjust="0"/>
    <p:restoredTop sz="94660"/>
  </p:normalViewPr>
  <p:slideViewPr>
    <p:cSldViewPr snapToGrid="0">
      <p:cViewPr>
        <p:scale>
          <a:sx n="50" d="100"/>
          <a:sy n="50" d="100"/>
        </p:scale>
        <p:origin x="-3211" y="-5813"/>
      </p:cViewPr>
      <p:guideLst>
        <p:guide orient="horz" pos="13536"/>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96036A0-C251-4565-B8A9-F32146B91928}" type="datetimeFigureOut">
              <a:rPr lang="en-US" smtClean="0"/>
              <a:t>1/24/2019</a:t>
            </a:fld>
            <a:endParaRPr lang="en-US"/>
          </a:p>
        </p:txBody>
      </p:sp>
      <p:sp>
        <p:nvSpPr>
          <p:cNvPr id="4" name="Slide Image Placeholder 3"/>
          <p:cNvSpPr>
            <a:spLocks noGrp="1" noRot="1" noChangeAspect="1"/>
          </p:cNvSpPr>
          <p:nvPr>
            <p:ph type="sldImg" idx="2"/>
          </p:nvPr>
        </p:nvSpPr>
        <p:spPr>
          <a:xfrm>
            <a:off x="2303463" y="1162050"/>
            <a:ext cx="2403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9239721-F529-4E32-9816-210DB54725EA}" type="slidenum">
              <a:rPr lang="en-US" smtClean="0"/>
              <a:t>‹#›</a:t>
            </a:fld>
            <a:endParaRPr lang="en-US"/>
          </a:p>
        </p:txBody>
      </p:sp>
    </p:spTree>
    <p:extLst>
      <p:ext uri="{BB962C8B-B14F-4D97-AF65-F5344CB8AC3E}">
        <p14:creationId xmlns:p14="http://schemas.microsoft.com/office/powerpoint/2010/main" val="3379741053"/>
      </p:ext>
    </p:extLst>
  </p:cSld>
  <p:clrMap bg1="lt1" tx1="dk1" bg2="lt2" tx2="dk2" accent1="accent1" accent2="accent2" accent3="accent3" accent4="accent4" accent5="accent5" accent6="accent6" hlink="hlink" folHlink="folHlink"/>
  <p:notesStyle>
    <a:lvl1pPr marL="0" algn="l" defTabSz="1325880" rtl="0" eaLnBrk="1" latinLnBrk="0" hangingPunct="1">
      <a:defRPr sz="1740" kern="1200">
        <a:solidFill>
          <a:schemeClr val="tx1"/>
        </a:solidFill>
        <a:latin typeface="+mn-lt"/>
        <a:ea typeface="+mn-ea"/>
        <a:cs typeface="+mn-cs"/>
      </a:defRPr>
    </a:lvl1pPr>
    <a:lvl2pPr marL="662940" algn="l" defTabSz="1325880" rtl="0" eaLnBrk="1" latinLnBrk="0" hangingPunct="1">
      <a:defRPr sz="1740" kern="1200">
        <a:solidFill>
          <a:schemeClr val="tx1"/>
        </a:solidFill>
        <a:latin typeface="+mn-lt"/>
        <a:ea typeface="+mn-ea"/>
        <a:cs typeface="+mn-cs"/>
      </a:defRPr>
    </a:lvl2pPr>
    <a:lvl3pPr marL="1325880" algn="l" defTabSz="1325880" rtl="0" eaLnBrk="1" latinLnBrk="0" hangingPunct="1">
      <a:defRPr sz="1740" kern="1200">
        <a:solidFill>
          <a:schemeClr val="tx1"/>
        </a:solidFill>
        <a:latin typeface="+mn-lt"/>
        <a:ea typeface="+mn-ea"/>
        <a:cs typeface="+mn-cs"/>
      </a:defRPr>
    </a:lvl3pPr>
    <a:lvl4pPr marL="1988820" algn="l" defTabSz="1325880" rtl="0" eaLnBrk="1" latinLnBrk="0" hangingPunct="1">
      <a:defRPr sz="1740" kern="1200">
        <a:solidFill>
          <a:schemeClr val="tx1"/>
        </a:solidFill>
        <a:latin typeface="+mn-lt"/>
        <a:ea typeface="+mn-ea"/>
        <a:cs typeface="+mn-cs"/>
      </a:defRPr>
    </a:lvl4pPr>
    <a:lvl5pPr marL="2651760" algn="l" defTabSz="1325880" rtl="0" eaLnBrk="1" latinLnBrk="0" hangingPunct="1">
      <a:defRPr sz="1740" kern="1200">
        <a:solidFill>
          <a:schemeClr val="tx1"/>
        </a:solidFill>
        <a:latin typeface="+mn-lt"/>
        <a:ea typeface="+mn-ea"/>
        <a:cs typeface="+mn-cs"/>
      </a:defRPr>
    </a:lvl5pPr>
    <a:lvl6pPr marL="3314700" algn="l" defTabSz="1325880" rtl="0" eaLnBrk="1" latinLnBrk="0" hangingPunct="1">
      <a:defRPr sz="1740" kern="1200">
        <a:solidFill>
          <a:schemeClr val="tx1"/>
        </a:solidFill>
        <a:latin typeface="+mn-lt"/>
        <a:ea typeface="+mn-ea"/>
        <a:cs typeface="+mn-cs"/>
      </a:defRPr>
    </a:lvl6pPr>
    <a:lvl7pPr marL="3977640" algn="l" defTabSz="1325880" rtl="0" eaLnBrk="1" latinLnBrk="0" hangingPunct="1">
      <a:defRPr sz="1740" kern="1200">
        <a:solidFill>
          <a:schemeClr val="tx1"/>
        </a:solidFill>
        <a:latin typeface="+mn-lt"/>
        <a:ea typeface="+mn-ea"/>
        <a:cs typeface="+mn-cs"/>
      </a:defRPr>
    </a:lvl7pPr>
    <a:lvl8pPr marL="4640580" algn="l" defTabSz="1325880" rtl="0" eaLnBrk="1" latinLnBrk="0" hangingPunct="1">
      <a:defRPr sz="1740" kern="1200">
        <a:solidFill>
          <a:schemeClr val="tx1"/>
        </a:solidFill>
        <a:latin typeface="+mn-lt"/>
        <a:ea typeface="+mn-ea"/>
        <a:cs typeface="+mn-cs"/>
      </a:defRPr>
    </a:lvl8pPr>
    <a:lvl9pPr marL="5303520" algn="l" defTabSz="1325880" rtl="0" eaLnBrk="1" latinLnBrk="0" hangingPunct="1">
      <a:defRPr sz="17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3463" y="1162050"/>
            <a:ext cx="2403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239721-F529-4E32-9816-210DB54725EA}" type="slidenum">
              <a:rPr lang="en-US" smtClean="0"/>
              <a:t>1</a:t>
            </a:fld>
            <a:endParaRPr lang="en-US"/>
          </a:p>
        </p:txBody>
      </p:sp>
    </p:spTree>
    <p:extLst>
      <p:ext uri="{BB962C8B-B14F-4D97-AF65-F5344CB8AC3E}">
        <p14:creationId xmlns:p14="http://schemas.microsoft.com/office/powerpoint/2010/main" val="4178185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033475"/>
            <a:ext cx="27980640" cy="14962293"/>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2572771"/>
            <a:ext cx="24688800" cy="10376109"/>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9F82C4-FAE6-40FC-A61F-73E70B7893C8}"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19889-09BB-431C-B3CA-889272690FCB}" type="slidenum">
              <a:rPr lang="en-US" smtClean="0"/>
              <a:t>‹#›</a:t>
            </a:fld>
            <a:endParaRPr lang="en-US"/>
          </a:p>
        </p:txBody>
      </p:sp>
    </p:spTree>
    <p:extLst>
      <p:ext uri="{BB962C8B-B14F-4D97-AF65-F5344CB8AC3E}">
        <p14:creationId xmlns:p14="http://schemas.microsoft.com/office/powerpoint/2010/main" val="1517634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F82C4-FAE6-40FC-A61F-73E70B7893C8}"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19889-09BB-431C-B3CA-889272690FCB}" type="slidenum">
              <a:rPr lang="en-US" smtClean="0"/>
              <a:t>‹#›</a:t>
            </a:fld>
            <a:endParaRPr lang="en-US"/>
          </a:p>
        </p:txBody>
      </p:sp>
    </p:spTree>
    <p:extLst>
      <p:ext uri="{BB962C8B-B14F-4D97-AF65-F5344CB8AC3E}">
        <p14:creationId xmlns:p14="http://schemas.microsoft.com/office/powerpoint/2010/main" val="2266554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288117"/>
            <a:ext cx="7098030" cy="3642085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288117"/>
            <a:ext cx="20882610" cy="364208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F82C4-FAE6-40FC-A61F-73E70B7893C8}"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19889-09BB-431C-B3CA-889272690FCB}" type="slidenum">
              <a:rPr lang="en-US" smtClean="0"/>
              <a:t>‹#›</a:t>
            </a:fld>
            <a:endParaRPr lang="en-US"/>
          </a:p>
        </p:txBody>
      </p:sp>
    </p:spTree>
    <p:extLst>
      <p:ext uri="{BB962C8B-B14F-4D97-AF65-F5344CB8AC3E}">
        <p14:creationId xmlns:p14="http://schemas.microsoft.com/office/powerpoint/2010/main" val="357806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F82C4-FAE6-40FC-A61F-73E70B7893C8}"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19889-09BB-431C-B3CA-889272690FCB}" type="slidenum">
              <a:rPr lang="en-US" smtClean="0"/>
              <a:t>‹#›</a:t>
            </a:fld>
            <a:endParaRPr lang="en-US"/>
          </a:p>
        </p:txBody>
      </p:sp>
    </p:spTree>
    <p:extLst>
      <p:ext uri="{BB962C8B-B14F-4D97-AF65-F5344CB8AC3E}">
        <p14:creationId xmlns:p14="http://schemas.microsoft.com/office/powerpoint/2010/main" val="232212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714367"/>
            <a:ext cx="28392120" cy="17877152"/>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8760644"/>
            <a:ext cx="28392120" cy="9401172"/>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9F82C4-FAE6-40FC-A61F-73E70B7893C8}"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19889-09BB-431C-B3CA-889272690FCB}" type="slidenum">
              <a:rPr lang="en-US" smtClean="0"/>
              <a:t>‹#›</a:t>
            </a:fld>
            <a:endParaRPr lang="en-US"/>
          </a:p>
        </p:txBody>
      </p:sp>
    </p:spTree>
    <p:extLst>
      <p:ext uri="{BB962C8B-B14F-4D97-AF65-F5344CB8AC3E}">
        <p14:creationId xmlns:p14="http://schemas.microsoft.com/office/powerpoint/2010/main" val="3739681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440583"/>
            <a:ext cx="13990320" cy="2726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440583"/>
            <a:ext cx="13990320" cy="2726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9F82C4-FAE6-40FC-A61F-73E70B7893C8}"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19889-09BB-431C-B3CA-889272690FCB}" type="slidenum">
              <a:rPr lang="en-US" smtClean="0"/>
              <a:t>‹#›</a:t>
            </a:fld>
            <a:endParaRPr lang="en-US"/>
          </a:p>
        </p:txBody>
      </p:sp>
    </p:spTree>
    <p:extLst>
      <p:ext uri="{BB962C8B-B14F-4D97-AF65-F5344CB8AC3E}">
        <p14:creationId xmlns:p14="http://schemas.microsoft.com/office/powerpoint/2010/main" val="913738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288126"/>
            <a:ext cx="28392120" cy="83068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535288"/>
            <a:ext cx="13926024" cy="5163182"/>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4" name="Content Placeholder 3"/>
          <p:cNvSpPr>
            <a:spLocks noGrp="1"/>
          </p:cNvSpPr>
          <p:nvPr>
            <p:ph sz="half" idx="2"/>
          </p:nvPr>
        </p:nvSpPr>
        <p:spPr>
          <a:xfrm>
            <a:off x="2267431" y="15698470"/>
            <a:ext cx="13926024" cy="230900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10535288"/>
            <a:ext cx="13994608" cy="5163182"/>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6" name="Content Placeholder 5"/>
          <p:cNvSpPr>
            <a:spLocks noGrp="1"/>
          </p:cNvSpPr>
          <p:nvPr>
            <p:ph sz="quarter" idx="4"/>
          </p:nvPr>
        </p:nvSpPr>
        <p:spPr>
          <a:xfrm>
            <a:off x="16664942" y="15698470"/>
            <a:ext cx="13994608" cy="230900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9F82C4-FAE6-40FC-A61F-73E70B7893C8}"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D19889-09BB-431C-B3CA-889272690FCB}" type="slidenum">
              <a:rPr lang="en-US" smtClean="0"/>
              <a:t>‹#›</a:t>
            </a:fld>
            <a:endParaRPr lang="en-US"/>
          </a:p>
        </p:txBody>
      </p:sp>
    </p:spTree>
    <p:extLst>
      <p:ext uri="{BB962C8B-B14F-4D97-AF65-F5344CB8AC3E}">
        <p14:creationId xmlns:p14="http://schemas.microsoft.com/office/powerpoint/2010/main" val="775822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9F82C4-FAE6-40FC-A61F-73E70B7893C8}"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D19889-09BB-431C-B3CA-889272690FCB}" type="slidenum">
              <a:rPr lang="en-US" smtClean="0"/>
              <a:t>‹#›</a:t>
            </a:fld>
            <a:endParaRPr lang="en-US"/>
          </a:p>
        </p:txBody>
      </p:sp>
    </p:spTree>
    <p:extLst>
      <p:ext uri="{BB962C8B-B14F-4D97-AF65-F5344CB8AC3E}">
        <p14:creationId xmlns:p14="http://schemas.microsoft.com/office/powerpoint/2010/main" val="314287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F82C4-FAE6-40FC-A61F-73E70B7893C8}"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D19889-09BB-431C-B3CA-889272690FCB}" type="slidenum">
              <a:rPr lang="en-US" smtClean="0"/>
              <a:t>‹#›</a:t>
            </a:fld>
            <a:endParaRPr lang="en-US"/>
          </a:p>
        </p:txBody>
      </p:sp>
    </p:spTree>
    <p:extLst>
      <p:ext uri="{BB962C8B-B14F-4D97-AF65-F5344CB8AC3E}">
        <p14:creationId xmlns:p14="http://schemas.microsoft.com/office/powerpoint/2010/main" val="3825414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865120"/>
            <a:ext cx="10617041" cy="1002792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187873"/>
            <a:ext cx="16664940" cy="30541383"/>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2893040"/>
            <a:ext cx="10617041" cy="23885951"/>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369F82C4-FAE6-40FC-A61F-73E70B7893C8}"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19889-09BB-431C-B3CA-889272690FCB}" type="slidenum">
              <a:rPr lang="en-US" smtClean="0"/>
              <a:t>‹#›</a:t>
            </a:fld>
            <a:endParaRPr lang="en-US"/>
          </a:p>
        </p:txBody>
      </p:sp>
    </p:spTree>
    <p:extLst>
      <p:ext uri="{BB962C8B-B14F-4D97-AF65-F5344CB8AC3E}">
        <p14:creationId xmlns:p14="http://schemas.microsoft.com/office/powerpoint/2010/main" val="1499289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865120"/>
            <a:ext cx="10617041" cy="1002792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187873"/>
            <a:ext cx="16664940" cy="30541383"/>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2893040"/>
            <a:ext cx="10617041" cy="23885951"/>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369F82C4-FAE6-40FC-A61F-73E70B7893C8}"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19889-09BB-431C-B3CA-889272690FCB}" type="slidenum">
              <a:rPr lang="en-US" smtClean="0"/>
              <a:t>‹#›</a:t>
            </a:fld>
            <a:endParaRPr lang="en-US"/>
          </a:p>
        </p:txBody>
      </p:sp>
    </p:spTree>
    <p:extLst>
      <p:ext uri="{BB962C8B-B14F-4D97-AF65-F5344CB8AC3E}">
        <p14:creationId xmlns:p14="http://schemas.microsoft.com/office/powerpoint/2010/main" val="2066937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288126"/>
            <a:ext cx="28392120" cy="830686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440583"/>
            <a:ext cx="28392120" cy="272683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39833136"/>
            <a:ext cx="7406640" cy="2288117"/>
          </a:xfrm>
          <a:prstGeom prst="rect">
            <a:avLst/>
          </a:prstGeom>
        </p:spPr>
        <p:txBody>
          <a:bodyPr vert="horz" lIns="91440" tIns="45720" rIns="91440" bIns="45720" rtlCol="0" anchor="ctr"/>
          <a:lstStyle>
            <a:lvl1pPr algn="l">
              <a:defRPr sz="4320">
                <a:solidFill>
                  <a:schemeClr val="tx1">
                    <a:tint val="75000"/>
                  </a:schemeClr>
                </a:solidFill>
              </a:defRPr>
            </a:lvl1pPr>
          </a:lstStyle>
          <a:p>
            <a:fld id="{369F82C4-FAE6-40FC-A61F-73E70B7893C8}" type="datetimeFigureOut">
              <a:rPr lang="en-US" smtClean="0"/>
              <a:t>1/24/2019</a:t>
            </a:fld>
            <a:endParaRPr lang="en-US"/>
          </a:p>
        </p:txBody>
      </p:sp>
      <p:sp>
        <p:nvSpPr>
          <p:cNvPr id="5" name="Footer Placeholder 4"/>
          <p:cNvSpPr>
            <a:spLocks noGrp="1"/>
          </p:cNvSpPr>
          <p:nvPr>
            <p:ph type="ftr" sz="quarter" idx="3"/>
          </p:nvPr>
        </p:nvSpPr>
        <p:spPr>
          <a:xfrm>
            <a:off x="10904220" y="39833136"/>
            <a:ext cx="11109960" cy="2288117"/>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39833136"/>
            <a:ext cx="7406640" cy="2288117"/>
          </a:xfrm>
          <a:prstGeom prst="rect">
            <a:avLst/>
          </a:prstGeom>
        </p:spPr>
        <p:txBody>
          <a:bodyPr vert="horz" lIns="91440" tIns="45720" rIns="91440" bIns="45720" rtlCol="0" anchor="ctr"/>
          <a:lstStyle>
            <a:lvl1pPr algn="r">
              <a:defRPr sz="4320">
                <a:solidFill>
                  <a:schemeClr val="tx1">
                    <a:tint val="75000"/>
                  </a:schemeClr>
                </a:solidFill>
              </a:defRPr>
            </a:lvl1pPr>
          </a:lstStyle>
          <a:p>
            <a:fld id="{21D19889-09BB-431C-B3CA-889272690FCB}" type="slidenum">
              <a:rPr lang="en-US" smtClean="0"/>
              <a:t>‹#›</a:t>
            </a:fld>
            <a:endParaRPr lang="en-US"/>
          </a:p>
        </p:txBody>
      </p:sp>
    </p:spTree>
    <p:extLst>
      <p:ext uri="{BB962C8B-B14F-4D97-AF65-F5344CB8AC3E}">
        <p14:creationId xmlns:p14="http://schemas.microsoft.com/office/powerpoint/2010/main" val="6629331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643" y="2402977"/>
            <a:ext cx="2892334" cy="2678086"/>
          </a:xfrm>
          <a:prstGeom prst="rect">
            <a:avLst/>
          </a:prstGeom>
        </p:spPr>
      </p:pic>
      <p:sp>
        <p:nvSpPr>
          <p:cNvPr id="5" name="Rectangle 4"/>
          <p:cNvSpPr/>
          <p:nvPr/>
        </p:nvSpPr>
        <p:spPr>
          <a:xfrm>
            <a:off x="1084671" y="41732275"/>
            <a:ext cx="30729459" cy="563872"/>
          </a:xfrm>
          <a:prstGeom prst="rect">
            <a:avLst/>
          </a:prstGeom>
        </p:spPr>
        <p:txBody>
          <a:bodyPr wrap="square">
            <a:spAutoFit/>
          </a:bodyPr>
          <a:lstStyle/>
          <a:p>
            <a:r>
              <a:rPr lang="en-US" sz="1532" i="1" dirty="0">
                <a:solidFill>
                  <a:srgbClr val="000000"/>
                </a:solidFill>
              </a:rPr>
              <a:t>"This material is based upon work that is supported by the National Institute of Food and Agriculture, U.S. Department of Agriculture, under award number 2016-3864025382 through the Southern Sustainable Agriculture Research and Education program, under subaward number</a:t>
            </a:r>
            <a:r>
              <a:rPr lang="en-US" sz="1532" i="1" dirty="0"/>
              <a:t> RD309-137/S001415</a:t>
            </a:r>
            <a:r>
              <a:rPr lang="en-US" sz="1532" i="1" dirty="0">
                <a:solidFill>
                  <a:srgbClr val="000000"/>
                </a:solidFill>
              </a:rPr>
              <a:t>. USDA is an equal opportunity employer and service provider. Any opinions, findings, conclusions, or recommendations expressed in this publication are those of the author(s) and do not necessarily reflect the view of the U.S. Department of Agriculture." </a:t>
            </a:r>
            <a:endParaRPr lang="en-US" sz="1532" dirty="0"/>
          </a:p>
        </p:txBody>
      </p:sp>
      <p:sp>
        <p:nvSpPr>
          <p:cNvPr id="7" name="TextBox 6"/>
          <p:cNvSpPr txBox="1"/>
          <p:nvPr/>
        </p:nvSpPr>
        <p:spPr>
          <a:xfrm>
            <a:off x="7506928" y="576419"/>
            <a:ext cx="20621817" cy="2123658"/>
          </a:xfrm>
          <a:prstGeom prst="rect">
            <a:avLst/>
          </a:prstGeom>
          <a:noFill/>
        </p:spPr>
        <p:txBody>
          <a:bodyPr wrap="square" rtlCol="0">
            <a:spAutoFit/>
          </a:bodyPr>
          <a:lstStyle/>
          <a:p>
            <a:pPr algn="ctr"/>
            <a:r>
              <a:rPr lang="en-US" sz="6600" dirty="0">
                <a:solidFill>
                  <a:srgbClr val="7A0000"/>
                </a:solidFill>
                <a:latin typeface="Times New Roman" panose="02020603050405020304" pitchFamily="18" charset="0"/>
                <a:cs typeface="Times New Roman" panose="02020603050405020304" pitchFamily="18" charset="0"/>
              </a:rPr>
              <a:t>Cluster Thinning Effects on Table Grape Cultivars Grown on Three Trellises Systems Under High Tunnel</a:t>
            </a:r>
          </a:p>
        </p:txBody>
      </p:sp>
      <p:pic>
        <p:nvPicPr>
          <p:cNvPr id="8" name="Picture 7" descr="U of A Division of Agriculture Research and Extension University of Arkansas Syste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79446" y="929221"/>
            <a:ext cx="3833115" cy="2154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919431" y="5289868"/>
            <a:ext cx="10058400" cy="914400"/>
          </a:xfrm>
          <a:prstGeom prst="rect">
            <a:avLst/>
          </a:prstGeom>
          <a:solidFill>
            <a:srgbClr val="791929"/>
          </a:solidFill>
          <a:effectLst>
            <a:softEdge rad="127000"/>
          </a:effectLst>
        </p:spPr>
        <p:txBody>
          <a:bodyPr wrap="square" rtlCol="0">
            <a:spAutoFit/>
          </a:bodyPr>
          <a:lstStyle/>
          <a:p>
            <a:pPr algn="ctr"/>
            <a:r>
              <a:rPr lang="en-US" sz="4400" dirty="0">
                <a:solidFill>
                  <a:schemeClr val="bg1"/>
                </a:solidFill>
                <a:latin typeface="Times New Roman" panose="02020603050405020304" pitchFamily="18" charset="0"/>
                <a:cs typeface="Times New Roman" panose="02020603050405020304" pitchFamily="18" charset="0"/>
              </a:rPr>
              <a:t>Introduction</a:t>
            </a:r>
          </a:p>
        </p:txBody>
      </p:sp>
      <p:sp>
        <p:nvSpPr>
          <p:cNvPr id="14" name="TextBox 13"/>
          <p:cNvSpPr txBox="1"/>
          <p:nvPr/>
        </p:nvSpPr>
        <p:spPr>
          <a:xfrm>
            <a:off x="1323071" y="6213184"/>
            <a:ext cx="9601200" cy="11491351"/>
          </a:xfrm>
          <a:prstGeom prst="rect">
            <a:avLst/>
          </a:prstGeom>
          <a:noFill/>
        </p:spPr>
        <p:txBody>
          <a:bodyPr wrap="square" rtlCol="0">
            <a:spAutoFit/>
          </a:bodyPr>
          <a:lstStyle/>
          <a:p>
            <a:pPr algn="just">
              <a:lnSpc>
                <a:spcPct val="107000"/>
              </a:lnSpc>
              <a:spcAft>
                <a:spcPts val="613"/>
              </a:spcAft>
            </a:pPr>
            <a:r>
              <a:rPr lang="en-US" sz="3200" dirty="0">
                <a:latin typeface="Times New Roman" panose="02020603050405020304" pitchFamily="18" charset="0"/>
                <a:cs typeface="Times New Roman" panose="02020603050405020304" pitchFamily="18" charset="0"/>
              </a:rPr>
              <a:t>Previous research at University of Arkansas (UA) has demonstrated that table grape production under high tunnels (HT) is a viable option to overcome biotic and abiotic factors that challenge production in Arkansas and the Southern region of the U.S. The hot and humid climate accompanied by high pest pressures in the region make table grape productions uneconomical requiring high pesticide inputs. High tunnels (HT) allow for moderate environmental control </a:t>
            </a:r>
            <a:r>
              <a:rPr lang="en-US"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i.e. </a:t>
            </a:r>
            <a:r>
              <a:rPr lang="en-US" sz="3200" dirty="0" smtClean="0">
                <a:latin typeface="Times New Roman" panose="02020603050405020304" pitchFamily="18" charset="0"/>
                <a:cs typeface="Times New Roman" panose="02020603050405020304" pitchFamily="18" charset="0"/>
              </a:rPr>
              <a:t>frost </a:t>
            </a:r>
            <a:r>
              <a:rPr lang="en-US" sz="3200" dirty="0">
                <a:latin typeface="Times New Roman" panose="02020603050405020304" pitchFamily="18" charset="0"/>
                <a:cs typeface="Times New Roman" panose="02020603050405020304" pitchFamily="18" charset="0"/>
              </a:rPr>
              <a:t>and rain) as well as decreasing the amount of pesticide inputs required for pest management compared to field conditions. In 2014, a study was initiated to determine the feasibility and sustainability of table grape production under HT’s: The vineyard has performed exceptionally well (precocity, higher  yield, improved fruit quality, and lower pesticide applications).  However, during the 2017 season, despite dormant season pruning, excessive yields over 48 kg/vine were observed.  This resulted in delayed ripening, reduced fruit quality, and a higher disease incidence. </a:t>
            </a:r>
          </a:p>
          <a:p>
            <a:pPr algn="just">
              <a:lnSpc>
                <a:spcPct val="107000"/>
              </a:lnSpc>
              <a:spcAft>
                <a:spcPts val="613"/>
              </a:spcAft>
            </a:pPr>
            <a:endParaRPr lang="en-US" sz="2145" dirty="0"/>
          </a:p>
          <a:p>
            <a:pPr algn="just">
              <a:lnSpc>
                <a:spcPct val="107000"/>
              </a:lnSpc>
              <a:spcAft>
                <a:spcPts val="613"/>
              </a:spcAft>
            </a:pPr>
            <a:endParaRPr lang="en-US" sz="2145" dirty="0"/>
          </a:p>
        </p:txBody>
      </p:sp>
      <p:sp>
        <p:nvSpPr>
          <p:cNvPr id="18" name="TextBox 17"/>
          <p:cNvSpPr txBox="1"/>
          <p:nvPr/>
        </p:nvSpPr>
        <p:spPr>
          <a:xfrm>
            <a:off x="22169168" y="32658958"/>
            <a:ext cx="9601200" cy="7266798"/>
          </a:xfrm>
          <a:prstGeom prst="rect">
            <a:avLst/>
          </a:prstGeom>
          <a:noFill/>
        </p:spPr>
        <p:txBody>
          <a:bodyPr wrap="square" rtlCol="0">
            <a:spAutoFit/>
          </a:bodyPr>
          <a:lstStyle/>
          <a:p>
            <a:pPr marL="262661" indent="-262661" algn="just">
              <a:lnSpc>
                <a:spcPct val="107000"/>
              </a:lnSpc>
              <a:buFont typeface="Symbol" panose="05050102010706020507" pitchFamily="18" charset="2"/>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‘Jupiter’ performed best under the high tunnel environment having the highest total yield per vine and  the highest number of clusters per vine.</a:t>
            </a:r>
          </a:p>
          <a:p>
            <a:pPr marL="262661" indent="-262661" algn="just">
              <a:lnSpc>
                <a:spcPct val="107000"/>
              </a:lnSpc>
              <a:spcAft>
                <a:spcPts val="613"/>
              </a:spcAft>
              <a:buFont typeface="Symbol" panose="05050102010706020507" pitchFamily="18" charset="2"/>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MDHCE  supports more growth of the vines than the other trellis systems, this can be caused to several other environmental factors such as light effects.</a:t>
            </a:r>
          </a:p>
          <a:p>
            <a:pPr marL="262661" indent="-262661" algn="just">
              <a:lnSpc>
                <a:spcPct val="107000"/>
              </a:lnSpc>
              <a:buFont typeface="Symbol" panose="05050102010706020507" pitchFamily="18" charset="2"/>
              <a:buChar char=""/>
            </a:pPr>
            <a:r>
              <a:rPr lang="en-US" sz="3200" dirty="0" smtClean="0">
                <a:latin typeface="Times New Roman" panose="02020603050405020304" pitchFamily="18" charset="0"/>
                <a:ea typeface="Calibri" panose="020F0502020204030204" pitchFamily="34" charset="0"/>
                <a:cs typeface="Times New Roman" panose="02020603050405020304" pitchFamily="18" charset="0"/>
              </a:rPr>
              <a:t>Based </a:t>
            </a:r>
            <a:r>
              <a:rPr lang="en-US" sz="3200" dirty="0">
                <a:latin typeface="Times New Roman" panose="02020603050405020304" pitchFamily="18" charset="0"/>
                <a:ea typeface="Calibri" panose="020F0502020204030204" pitchFamily="34" charset="0"/>
                <a:cs typeface="Times New Roman" panose="02020603050405020304" pitchFamily="18" charset="0"/>
              </a:rPr>
              <a:t>on the data collected, the research showed that high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tunnels are </a:t>
            </a:r>
            <a:r>
              <a:rPr lang="en-US" sz="3200" dirty="0">
                <a:latin typeface="Times New Roman" panose="02020603050405020304" pitchFamily="18" charset="0"/>
                <a:ea typeface="Calibri" panose="020F0502020204030204" pitchFamily="34" charset="0"/>
                <a:cs typeface="Times New Roman" panose="02020603050405020304" pitchFamily="18" charset="0"/>
              </a:rPr>
              <a:t>a great </a:t>
            </a:r>
            <a:r>
              <a:rPr lang="en-US" sz="3200" dirty="0">
                <a:latin typeface="Times New Roman" panose="02020603050405020304" pitchFamily="18" charset="0"/>
                <a:ea typeface="Calibri" panose="020F0502020204030204" pitchFamily="34" charset="0"/>
                <a:cs typeface="Times New Roman" panose="02020603050405020304" pitchFamily="18" charset="0"/>
              </a:rPr>
              <a:t>technologies </a:t>
            </a:r>
            <a:r>
              <a:rPr lang="en-US" sz="3200" dirty="0">
                <a:latin typeface="Times New Roman" panose="02020603050405020304" pitchFamily="18" charset="0"/>
                <a:ea typeface="Calibri" panose="020F0502020204030204" pitchFamily="34" charset="0"/>
                <a:cs typeface="Times New Roman" panose="02020603050405020304" pitchFamily="18" charset="0"/>
              </a:rPr>
              <a:t>for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increasing table grape production efficiency, and improving fruit quality for </a:t>
            </a:r>
            <a:r>
              <a:rPr lang="en-US" sz="3200" dirty="0">
                <a:latin typeface="Times New Roman" panose="02020603050405020304" pitchFamily="18" charset="0"/>
                <a:ea typeface="Calibri" panose="020F0502020204030204" pitchFamily="34" charset="0"/>
                <a:cs typeface="Times New Roman" panose="02020603050405020304" pitchFamily="18" charset="0"/>
              </a:rPr>
              <a:t>the southern US regions.  Cultivars used in the study showed optimal vine performance when cultivated under high tunnels, with adequate total yield per vine.   </a:t>
            </a:r>
          </a:p>
        </p:txBody>
      </p:sp>
      <p:sp>
        <p:nvSpPr>
          <p:cNvPr id="19" name="TextBox 18"/>
          <p:cNvSpPr txBox="1"/>
          <p:nvPr/>
        </p:nvSpPr>
        <p:spPr>
          <a:xfrm>
            <a:off x="11430000" y="5298783"/>
            <a:ext cx="10058400" cy="914400"/>
          </a:xfrm>
          <a:prstGeom prst="rect">
            <a:avLst/>
          </a:prstGeom>
          <a:solidFill>
            <a:srgbClr val="7A0000"/>
          </a:solidFill>
          <a:effectLst>
            <a:softEdge rad="127000"/>
          </a:effectLst>
        </p:spPr>
        <p:txBody>
          <a:bodyPr wrap="square" rtlCol="0">
            <a:spAutoFit/>
          </a:bodyPr>
          <a:lstStyle/>
          <a:p>
            <a:pPr algn="ctr"/>
            <a:r>
              <a:rPr lang="en-US" sz="4400" dirty="0">
                <a:solidFill>
                  <a:schemeClr val="bg1"/>
                </a:solidFill>
                <a:latin typeface="Times New Roman" panose="02020603050405020304" pitchFamily="18" charset="0"/>
                <a:cs typeface="Times New Roman" panose="02020603050405020304" pitchFamily="18" charset="0"/>
              </a:rPr>
              <a:t>Materials and Methods</a:t>
            </a:r>
          </a:p>
        </p:txBody>
      </p:sp>
      <p:sp>
        <p:nvSpPr>
          <p:cNvPr id="20" name="TextBox 19"/>
          <p:cNvSpPr txBox="1"/>
          <p:nvPr/>
        </p:nvSpPr>
        <p:spPr>
          <a:xfrm>
            <a:off x="21982761" y="13632517"/>
            <a:ext cx="10058400" cy="914400"/>
          </a:xfrm>
          <a:prstGeom prst="rect">
            <a:avLst/>
          </a:prstGeom>
          <a:solidFill>
            <a:srgbClr val="7A0000"/>
          </a:solidFill>
          <a:effectLst>
            <a:softEdge rad="127000"/>
          </a:effectLst>
        </p:spPr>
        <p:txBody>
          <a:bodyPr wrap="square" rtlCol="0">
            <a:spAutoFit/>
          </a:bodyPr>
          <a:lstStyle/>
          <a:p>
            <a:pPr algn="ctr"/>
            <a:r>
              <a:rPr lang="en-US" sz="4400" dirty="0">
                <a:solidFill>
                  <a:schemeClr val="bg1"/>
                </a:solidFill>
                <a:latin typeface="Times New Roman" panose="02020603050405020304" pitchFamily="18" charset="0"/>
                <a:cs typeface="Times New Roman" panose="02020603050405020304" pitchFamily="18" charset="0"/>
              </a:rPr>
              <a:t>Results</a:t>
            </a:r>
          </a:p>
        </p:txBody>
      </p:sp>
      <p:sp>
        <p:nvSpPr>
          <p:cNvPr id="22" name="TextBox 21"/>
          <p:cNvSpPr txBox="1"/>
          <p:nvPr/>
        </p:nvSpPr>
        <p:spPr>
          <a:xfrm>
            <a:off x="21982761" y="39005689"/>
            <a:ext cx="10058400" cy="914400"/>
          </a:xfrm>
          <a:prstGeom prst="rect">
            <a:avLst/>
          </a:prstGeom>
          <a:solidFill>
            <a:srgbClr val="7A0000"/>
          </a:solidFill>
          <a:effectLst>
            <a:softEdge rad="127000"/>
          </a:effectLst>
        </p:spPr>
        <p:txBody>
          <a:bodyPr wrap="square" rtlCol="0">
            <a:spAutoFit/>
          </a:bodyPr>
          <a:lstStyle/>
          <a:p>
            <a:pPr algn="ctr"/>
            <a:r>
              <a:rPr lang="en-US" sz="4400" dirty="0">
                <a:solidFill>
                  <a:schemeClr val="bg1"/>
                </a:solidFill>
                <a:latin typeface="Times New Roman" panose="02020603050405020304" pitchFamily="18" charset="0"/>
                <a:cs typeface="Times New Roman" panose="02020603050405020304" pitchFamily="18" charset="0"/>
              </a:rPr>
              <a:t>References</a:t>
            </a:r>
          </a:p>
        </p:txBody>
      </p:sp>
      <p:sp>
        <p:nvSpPr>
          <p:cNvPr id="2" name="TextBox 1"/>
          <p:cNvSpPr txBox="1"/>
          <p:nvPr/>
        </p:nvSpPr>
        <p:spPr>
          <a:xfrm>
            <a:off x="10357809" y="3083844"/>
            <a:ext cx="12054168"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Jose Hernandez</a:t>
            </a:r>
            <a:r>
              <a:rPr lang="en-US" sz="2800" baseline="30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Virginia Beasley</a:t>
            </a:r>
            <a:r>
              <a:rPr lang="en-US" sz="2800" baseline="30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Karlee Pruitt</a:t>
            </a:r>
            <a:r>
              <a:rPr lang="en-US" sz="2800" baseline="30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and Dr. Elena Garcia</a:t>
            </a:r>
            <a:r>
              <a:rPr lang="en-US" sz="2800" baseline="30000" dirty="0">
                <a:latin typeface="Times New Roman" panose="02020603050405020304" pitchFamily="18" charset="0"/>
                <a:cs typeface="Times New Roman" panose="02020603050405020304" pitchFamily="18" charset="0"/>
              </a:rPr>
              <a:t>1</a:t>
            </a:r>
          </a:p>
          <a:p>
            <a:pPr algn="ctr"/>
            <a:r>
              <a:rPr lang="en-US" sz="2800" baseline="30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Department of Horticulture,  University of Arkansas Fayetteville</a:t>
            </a:r>
            <a:endParaRPr lang="en-US" sz="2800" baseline="30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80009" y="3443124"/>
            <a:ext cx="4334600" cy="1782542"/>
          </a:xfrm>
          <a:prstGeom prst="rect">
            <a:avLst/>
          </a:prstGeom>
        </p:spPr>
      </p:pic>
      <p:sp>
        <p:nvSpPr>
          <p:cNvPr id="6" name="TextBox 5"/>
          <p:cNvSpPr txBox="1"/>
          <p:nvPr/>
        </p:nvSpPr>
        <p:spPr>
          <a:xfrm>
            <a:off x="11658600" y="6204269"/>
            <a:ext cx="9601200" cy="23328438"/>
          </a:xfrm>
          <a:prstGeom prst="rect">
            <a:avLst/>
          </a:prstGeom>
          <a:noFill/>
        </p:spPr>
        <p:txBody>
          <a:bodyPr wrap="square" rtlCol="0">
            <a:spAutoFit/>
          </a:bodyPr>
          <a:lstStyle/>
          <a:p>
            <a:pPr algn="just">
              <a:lnSpc>
                <a:spcPct val="107000"/>
              </a:lnSpc>
              <a:spcAft>
                <a:spcPts val="613"/>
              </a:spcAft>
            </a:pPr>
            <a:r>
              <a:rPr lang="en-US" sz="3200" dirty="0">
                <a:latin typeface="Times New Roman" panose="02020603050405020304" pitchFamily="18" charset="0"/>
                <a:cs typeface="Times New Roman" panose="02020603050405020304" pitchFamily="18" charset="0"/>
              </a:rPr>
              <a:t>Three seedless hybrid table grapes </a:t>
            </a:r>
            <a:r>
              <a:rPr lang="en-US" sz="3200" i="1" dirty="0">
                <a:latin typeface="Times New Roman" panose="02020603050405020304" pitchFamily="18" charset="0"/>
                <a:cs typeface="Times New Roman" panose="02020603050405020304" pitchFamily="18" charset="0"/>
              </a:rPr>
              <a:t>(</a:t>
            </a:r>
            <a:r>
              <a:rPr lang="en-US" sz="3200" i="1" dirty="0" err="1">
                <a:latin typeface="Times New Roman" panose="02020603050405020304" pitchFamily="18" charset="0"/>
                <a:cs typeface="Times New Roman" panose="02020603050405020304" pitchFamily="18" charset="0"/>
              </a:rPr>
              <a:t>Vitis</a:t>
            </a:r>
            <a:r>
              <a:rPr lang="en-US" sz="3200" i="1" dirty="0">
                <a:latin typeface="Times New Roman" panose="02020603050405020304" pitchFamily="18" charset="0"/>
                <a:cs typeface="Times New Roman" panose="02020603050405020304" pitchFamily="18" charset="0"/>
              </a:rPr>
              <a:t> </a:t>
            </a:r>
            <a:r>
              <a:rPr lang="en-US" sz="3200" i="1" dirty="0" smtClean="0">
                <a:latin typeface="Times New Roman" panose="02020603050405020304" pitchFamily="18" charset="0"/>
                <a:cs typeface="Times New Roman" panose="02020603050405020304" pitchFamily="18" charset="0"/>
              </a:rPr>
              <a:t>spp.) </a:t>
            </a:r>
            <a:r>
              <a:rPr lang="en-US" sz="3200" dirty="0">
                <a:latin typeface="Times New Roman" panose="02020603050405020304" pitchFamily="18" charset="0"/>
                <a:cs typeface="Times New Roman" panose="02020603050405020304" pitchFamily="18" charset="0"/>
              </a:rPr>
              <a:t>cultivars Faith, Gratitude and Jupiter) released by the UA Fruit  Breeding Program were planted in 2014 under a HT (</a:t>
            </a:r>
            <a:r>
              <a:rPr lang="en-US" sz="3200" dirty="0" err="1">
                <a:latin typeface="Times New Roman" panose="02020603050405020304" pitchFamily="18" charset="0"/>
                <a:cs typeface="Times New Roman" panose="02020603050405020304" pitchFamily="18" charset="0"/>
              </a:rPr>
              <a:t>Haygrove</a:t>
            </a:r>
            <a:r>
              <a:rPr lang="en-US" sz="3200" dirty="0">
                <a:latin typeface="Times New Roman" panose="02020603050405020304" pitchFamily="18" charset="0"/>
                <a:cs typeface="Times New Roman" panose="02020603050405020304" pitchFamily="18" charset="0"/>
              </a:rPr>
              <a:t> Super Solo - 200’ x 25’) at UA Agriculture and Research Center, Fayetteville. There three trellis systems were established within the tunnel: Modified Double High Cordon East (MDHCE) located on the east side of the tunnel; Geneva Double Curtain (GDC) located in the center of the tunnel; and Modified Double High Cordon West (MDHCW) located on the west side of the tunnel. These systems were designed to accommodate the shape of the tunnel. The experimental design is a complete block with six vines per cultivar per trellis system</a:t>
            </a:r>
          </a:p>
          <a:p>
            <a:pPr marL="350215" indent="-350215" algn="just">
              <a:lnSpc>
                <a:spcPct val="107000"/>
              </a:lnSpc>
              <a:spcAft>
                <a:spcPts val="613"/>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Dormant pruning was conducted using a balanced pruning formula (30+10), and was applied to all vines equally. This was done while considering shoot positioning (Schaller, C.C </a:t>
            </a:r>
            <a:r>
              <a:rPr lang="en-US" sz="3200" i="1" dirty="0">
                <a:latin typeface="Times New Roman" panose="02020603050405020304" pitchFamily="18" charset="0"/>
                <a:cs typeface="Times New Roman" panose="02020603050405020304" pitchFamily="18" charset="0"/>
              </a:rPr>
              <a:t>et al</a:t>
            </a:r>
            <a:r>
              <a:rPr lang="en-US" sz="3200" dirty="0">
                <a:latin typeface="Times New Roman" panose="02020603050405020304" pitchFamily="18" charset="0"/>
                <a:cs typeface="Times New Roman" panose="02020603050405020304" pitchFamily="18" charset="0"/>
              </a:rPr>
              <a:t>., 1989).</a:t>
            </a:r>
          </a:p>
          <a:p>
            <a:pPr marL="262661" indent="-262661" algn="just">
              <a:lnSpc>
                <a:spcPct val="107000"/>
              </a:lnSpc>
              <a:spcAft>
                <a:spcPts val="613"/>
              </a:spcAft>
              <a:buFont typeface="Arial" panose="020B0604020202020204" pitchFamily="34" charset="0"/>
              <a:buChar char="•"/>
              <a:tabLst>
                <a:tab pos="350215" algn="l"/>
              </a:tabLst>
            </a:pPr>
            <a:r>
              <a:rPr lang="en-US" sz="3200" dirty="0">
                <a:latin typeface="Times New Roman" panose="02020603050405020304" pitchFamily="18" charset="0"/>
                <a:cs typeface="Times New Roman" panose="02020603050405020304" pitchFamily="18" charset="0"/>
              </a:rPr>
              <a:t>Two cluster thinning treatments were implemented: Control (no clusters were removed)  and cluster thinning (berries at pea-size). The amount of cluster thinning done was based on shoot length (White, M., 2012). However, this technique was modified to fit </a:t>
            </a:r>
            <a:r>
              <a:rPr lang="en-US" sz="3200" dirty="0" smtClean="0">
                <a:latin typeface="Times New Roman" panose="02020603050405020304" pitchFamily="18" charset="0"/>
                <a:cs typeface="Times New Roman" panose="02020603050405020304" pitchFamily="18" charset="0"/>
              </a:rPr>
              <a:t>with our </a:t>
            </a:r>
            <a:r>
              <a:rPr lang="en-US" sz="3200" dirty="0">
                <a:latin typeface="Times New Roman" panose="02020603050405020304" pitchFamily="18" charset="0"/>
                <a:cs typeface="Times New Roman" panose="02020603050405020304" pitchFamily="18" charset="0"/>
              </a:rPr>
              <a:t>industry standards. Shoots eight inches or below had all clusters removed; shoots eight to 20 inches kept one cluster; shoots 20 inches or longer kept two clusters (citations).</a:t>
            </a:r>
          </a:p>
          <a:p>
            <a:pPr marL="262661" indent="-262661" algn="just">
              <a:lnSpc>
                <a:spcPct val="107000"/>
              </a:lnSpc>
              <a:spcAft>
                <a:spcPts val="613"/>
              </a:spcAft>
              <a:buFont typeface="Arial" panose="020B0604020202020204" pitchFamily="34" charset="0"/>
              <a:buChar char="•"/>
              <a:tabLst>
                <a:tab pos="350215" algn="l"/>
              </a:tabLst>
            </a:pPr>
            <a:r>
              <a:rPr lang="en-US" sz="3200" dirty="0">
                <a:latin typeface="Times New Roman" panose="02020603050405020304" pitchFamily="18" charset="0"/>
                <a:cs typeface="Times New Roman" panose="02020603050405020304" pitchFamily="18" charset="0"/>
              </a:rPr>
              <a:t>Vine canopy management was conducted on a weekly basis and included: leaf thinning, shoot combing and trimming. Irrigation was performed twice per week during the growing season.</a:t>
            </a:r>
          </a:p>
          <a:p>
            <a:pPr marL="262661" indent="-262661" algn="just">
              <a:lnSpc>
                <a:spcPct val="107000"/>
              </a:lnSpc>
              <a:spcAft>
                <a:spcPts val="613"/>
              </a:spcAft>
              <a:buFont typeface="Arial" panose="020B0604020202020204" pitchFamily="34" charset="0"/>
              <a:buChar char="•"/>
              <a:tabLst>
                <a:tab pos="350215" algn="l"/>
              </a:tabLst>
            </a:pPr>
            <a:r>
              <a:rPr lang="en-US" sz="3200" dirty="0">
                <a:latin typeface="Times New Roman" panose="02020603050405020304" pitchFamily="18" charset="0"/>
                <a:cs typeface="Times New Roman" panose="02020603050405020304" pitchFamily="18" charset="0"/>
              </a:rPr>
              <a:t>Pest management included monitoring traps and pesticide applications.</a:t>
            </a:r>
          </a:p>
          <a:p>
            <a:pPr marL="262661" indent="-262661" algn="just">
              <a:lnSpc>
                <a:spcPct val="107000"/>
              </a:lnSpc>
              <a:spcAft>
                <a:spcPts val="613"/>
              </a:spcAft>
              <a:buFont typeface="Arial" panose="020B0604020202020204" pitchFamily="34" charset="0"/>
              <a:buChar char="•"/>
              <a:tabLst>
                <a:tab pos="350215" algn="l"/>
              </a:tabLst>
            </a:pPr>
            <a:r>
              <a:rPr lang="en-US" sz="3200" dirty="0">
                <a:latin typeface="Times New Roman" panose="02020603050405020304" pitchFamily="18" charset="0"/>
                <a:cs typeface="Times New Roman" panose="02020603050405020304" pitchFamily="18" charset="0"/>
              </a:rPr>
              <a:t>Data collection was conducted to determine vine performance and included: total yield per vine, berry weigh, and total number of clusters, weight and length. </a:t>
            </a:r>
          </a:p>
          <a:p>
            <a:pPr algn="just">
              <a:lnSpc>
                <a:spcPct val="107000"/>
              </a:lnSpc>
              <a:spcAft>
                <a:spcPts val="613"/>
              </a:spcAft>
              <a:tabLst>
                <a:tab pos="350215" algn="l"/>
              </a:tabLst>
            </a:pPr>
            <a:r>
              <a:rPr lang="en-US" sz="3200" dirty="0">
                <a:latin typeface="Times New Roman" panose="02020603050405020304" pitchFamily="18" charset="0"/>
                <a:cs typeface="Times New Roman" panose="02020603050405020304" pitchFamily="18" charset="0"/>
              </a:rPr>
              <a:t>Statistical Analysis:</a:t>
            </a:r>
          </a:p>
          <a:p>
            <a:pPr marL="350215" indent="-350215" algn="just">
              <a:lnSpc>
                <a:spcPct val="107000"/>
              </a:lnSpc>
              <a:spcAft>
                <a:spcPts val="613"/>
              </a:spcAft>
              <a:buFont typeface="Arial" panose="020B0604020202020204" pitchFamily="34" charset="0"/>
              <a:buChar char="•"/>
              <a:tabLst>
                <a:tab pos="350215" algn="l"/>
              </a:tabLst>
            </a:pPr>
            <a:r>
              <a:rPr lang="en-US" sz="3200" dirty="0">
                <a:latin typeface="Times New Roman" panose="02020603050405020304" pitchFamily="18" charset="0"/>
                <a:cs typeface="Times New Roman" panose="02020603050405020304" pitchFamily="18" charset="0"/>
              </a:rPr>
              <a:t>Data was analyzed using JMP® (version 14.0 Pro; SAS Institute) with Tukey Honest Significant Difference for mean </a:t>
            </a:r>
            <a:r>
              <a:rPr lang="en-US" sz="3200" dirty="0" smtClean="0">
                <a:latin typeface="Times New Roman" panose="02020603050405020304" pitchFamily="18" charset="0"/>
                <a:cs typeface="Times New Roman" panose="02020603050405020304" pitchFamily="18" charset="0"/>
              </a:rPr>
              <a:t>separation.</a:t>
            </a:r>
            <a:endParaRPr lang="en-US" sz="3200" dirty="0">
              <a:latin typeface="Times New Roman" panose="02020603050405020304" pitchFamily="18" charset="0"/>
              <a:cs typeface="Times New Roman" panose="02020603050405020304" pitchFamily="18" charset="0"/>
            </a:endParaRPr>
          </a:p>
          <a:p>
            <a:pPr>
              <a:lnSpc>
                <a:spcPct val="107000"/>
              </a:lnSpc>
              <a:spcAft>
                <a:spcPts val="613"/>
              </a:spcAft>
              <a:tabLst>
                <a:tab pos="350215" algn="l"/>
              </a:tabLst>
            </a:pPr>
            <a:endParaRPr lang="en-US" sz="1992" dirty="0">
              <a:latin typeface="Times New Roman" panose="02020603050405020304" pitchFamily="18" charset="0"/>
              <a:cs typeface="Times New Roman" panose="02020603050405020304" pitchFamily="18" charset="0"/>
            </a:endParaRPr>
          </a:p>
          <a:p>
            <a:pPr>
              <a:lnSpc>
                <a:spcPct val="107000"/>
              </a:lnSpc>
              <a:spcAft>
                <a:spcPts val="613"/>
              </a:spcAft>
              <a:tabLst>
                <a:tab pos="350215" algn="l"/>
              </a:tabLst>
            </a:pPr>
            <a:endParaRPr lang="en-US" sz="1992" dirty="0">
              <a:latin typeface="Times New Roman" panose="02020603050405020304" pitchFamily="18" charset="0"/>
              <a:cs typeface="Times New Roman" panose="02020603050405020304" pitchFamily="18" charset="0"/>
            </a:endParaRPr>
          </a:p>
          <a:p>
            <a:pPr marL="262661" indent="-262661">
              <a:lnSpc>
                <a:spcPct val="107000"/>
              </a:lnSpc>
              <a:spcAft>
                <a:spcPts val="613"/>
              </a:spcAft>
              <a:buFont typeface="Arial" panose="020B0604020202020204" pitchFamily="34" charset="0"/>
              <a:buChar char="•"/>
              <a:tabLst>
                <a:tab pos="350215" algn="l"/>
              </a:tabLst>
            </a:pPr>
            <a:endParaRPr lang="en-US" sz="1992" dirty="0">
              <a:latin typeface="Times New Roman" panose="02020603050405020304" pitchFamily="18" charset="0"/>
              <a:cs typeface="Times New Roman" panose="02020603050405020304" pitchFamily="18" charset="0"/>
            </a:endParaRPr>
          </a:p>
          <a:p>
            <a:pPr marL="262661" indent="-262661">
              <a:lnSpc>
                <a:spcPct val="107000"/>
              </a:lnSpc>
              <a:spcAft>
                <a:spcPts val="613"/>
              </a:spcAft>
              <a:buFont typeface="Arial" panose="020B0604020202020204" pitchFamily="34" charset="0"/>
              <a:buChar char="•"/>
              <a:tabLst>
                <a:tab pos="350215" algn="l"/>
              </a:tabLst>
            </a:pPr>
            <a:endParaRPr lang="en-US" sz="1992" dirty="0">
              <a:latin typeface="Calibri" panose="020F0502020204030204" pitchFamily="34" charset="0"/>
              <a:cs typeface="Times New Roman" panose="02020603050405020304" pitchFamily="18" charset="0"/>
            </a:endParaRPr>
          </a:p>
        </p:txBody>
      </p:sp>
      <p:sp>
        <p:nvSpPr>
          <p:cNvPr id="32" name="TextBox 31"/>
          <p:cNvSpPr txBox="1"/>
          <p:nvPr/>
        </p:nvSpPr>
        <p:spPr>
          <a:xfrm>
            <a:off x="22211361" y="14605768"/>
            <a:ext cx="9601200" cy="17031329"/>
          </a:xfrm>
          <a:prstGeom prst="rect">
            <a:avLst/>
          </a:prstGeom>
          <a:noFill/>
        </p:spPr>
        <p:txBody>
          <a:bodyPr wrap="square" rtlCol="0">
            <a:spAutoFit/>
          </a:bodyPr>
          <a:lstStyle/>
          <a:p>
            <a:pPr algn="just">
              <a:lnSpc>
                <a:spcPct val="107000"/>
              </a:lnSpc>
              <a:spcAft>
                <a:spcPts val="613"/>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Pruning:</a:t>
            </a:r>
          </a:p>
          <a:p>
            <a:pPr marL="262661" indent="-262661" algn="just">
              <a:lnSpc>
                <a:spcPct val="107000"/>
              </a:lnSpc>
              <a:buFont typeface="Symbol" panose="05050102010706020507" pitchFamily="18" charset="2"/>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Pruning weights did not significantly differ among cultivars, but trellis system did have a significant effect.  The MDHCE trellis </a:t>
            </a:r>
            <a:r>
              <a:rPr lang="en-US" sz="3200" dirty="0" smtClean="0">
                <a:latin typeface="Times New Roman" panose="02020603050405020304" pitchFamily="18" charset="0"/>
                <a:ea typeface="Calibri" panose="020F0502020204030204" pitchFamily="34" charset="0"/>
                <a:cs typeface="Times New Roman" panose="02020603050405020304" pitchFamily="18" charset="0"/>
              </a:rPr>
              <a:t>had </a:t>
            </a:r>
            <a:r>
              <a:rPr lang="en-US" sz="3200" dirty="0">
                <a:latin typeface="Times New Roman" panose="02020603050405020304" pitchFamily="18" charset="0"/>
                <a:ea typeface="Calibri" panose="020F0502020204030204" pitchFamily="34" charset="0"/>
                <a:cs typeface="Times New Roman" panose="02020603050405020304" pitchFamily="18" charset="0"/>
              </a:rPr>
              <a:t>significantly higher pruning weights than the other two training systems (GDC and MDCHW), which were not significantly different from each other (Table 1).</a:t>
            </a:r>
          </a:p>
          <a:p>
            <a:pPr algn="just">
              <a:lnSpc>
                <a:spcPct val="107000"/>
              </a:lnSpc>
            </a:pP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3200" b="1" dirty="0">
                <a:latin typeface="Times New Roman" panose="02020603050405020304" pitchFamily="18" charset="0"/>
                <a:ea typeface="Calibri" panose="020F0502020204030204" pitchFamily="34" charset="0"/>
                <a:cs typeface="Times New Roman" panose="02020603050405020304" pitchFamily="18" charset="0"/>
              </a:rPr>
              <a:t>Thinning:</a:t>
            </a:r>
          </a:p>
          <a:p>
            <a:pPr marL="457200" indent="-457200" algn="just">
              <a:lnSpc>
                <a:spcPct val="107000"/>
              </a:lnSpc>
              <a:buFont typeface="Arial" panose="020B0604020202020204" pitchFamily="34" charset="0"/>
              <a:buChar char="•"/>
            </a:pP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There were no significant differences by cultivar or trellis systems in the number of </a:t>
            </a:r>
            <a:r>
              <a:rPr lang="en-US"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clusters thinned off  </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 </a:t>
            </a:r>
            <a:r>
              <a:rPr lang="en-US"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vines </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(Table 1</a:t>
            </a:r>
            <a:r>
              <a:rPr lang="en-US" sz="32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3200" b="1" dirty="0">
                <a:latin typeface="Times New Roman" panose="02020603050405020304" pitchFamily="18" charset="0"/>
                <a:ea typeface="Calibri" panose="020F0502020204030204" pitchFamily="34" charset="0"/>
                <a:cs typeface="Times New Roman" panose="02020603050405020304" pitchFamily="18" charset="0"/>
              </a:rPr>
              <a:t>Yield Performance:</a:t>
            </a:r>
          </a:p>
          <a:p>
            <a:pPr marL="262661" indent="-262661" algn="just">
              <a:lnSpc>
                <a:spcPct val="107000"/>
              </a:lnSpc>
              <a:buFont typeface="Symbol" panose="05050102010706020507" pitchFamily="18" charset="2"/>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‘Jupiter’ table grape cultivar had significantly higher total yield than both ‘Faith’ and ‘Gratitude’. ‘Faith’ and ‘Gratitude’ were not significantly different from each other (Table 2).</a:t>
            </a:r>
          </a:p>
          <a:p>
            <a:pPr marL="262661" indent="-262661" algn="just">
              <a:lnSpc>
                <a:spcPct val="107000"/>
              </a:lnSpc>
              <a:buFont typeface="Symbol" panose="05050102010706020507" pitchFamily="18" charset="2"/>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‘Jupiter’ had significantly higher number of clusters per vine at the time of harvest, ‘Faith’ had significantly higher clusters per vine than ‘Gratitude’ (Table 2).</a:t>
            </a:r>
          </a:p>
          <a:p>
            <a:pPr marL="262661" indent="-262661" algn="just">
              <a:lnSpc>
                <a:spcPct val="107000"/>
              </a:lnSpc>
              <a:buFont typeface="Symbol" panose="05050102010706020507" pitchFamily="18" charset="2"/>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Cultivar had an effect on cluster weight. ‘Gratitude’ had significantly higher average cluster weight than ‘Faith’ and ‘Jupiter’ which were not significantly different from each other (Table 2).</a:t>
            </a:r>
          </a:p>
          <a:p>
            <a:pPr marL="262661" indent="-262661" algn="just">
              <a:lnSpc>
                <a:spcPct val="107000"/>
              </a:lnSpc>
              <a:buFont typeface="Symbol" panose="05050102010706020507" pitchFamily="18" charset="2"/>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Total yield weight was not significantly different between MDHCE and GDC trellis systems but they both were significantly higher than the MDHCW (Table 2).  </a:t>
            </a:r>
          </a:p>
          <a:p>
            <a:pPr marL="262661" indent="-262661" algn="just">
              <a:lnSpc>
                <a:spcPct val="107000"/>
              </a:lnSpc>
              <a:buFont typeface="Symbol" panose="05050102010706020507" pitchFamily="18" charset="2"/>
              <a:buChar char=""/>
            </a:pPr>
            <a:r>
              <a:rPr lang="en-US" sz="3200" dirty="0">
                <a:latin typeface="Times New Roman" panose="02020603050405020304" pitchFamily="18" charset="0"/>
                <a:ea typeface="Calibri" panose="020F0502020204030204" pitchFamily="34" charset="0"/>
                <a:cs typeface="Times New Roman" panose="02020603050405020304" pitchFamily="18" charset="0"/>
              </a:rPr>
              <a:t>The MDCHE and MDHCW trellises had significantly higher number of clusters per vine than the GDC trellis (Table 2).</a:t>
            </a:r>
          </a:p>
        </p:txBody>
      </p:sp>
      <p:sp>
        <p:nvSpPr>
          <p:cNvPr id="35" name="TextBox 34"/>
          <p:cNvSpPr txBox="1"/>
          <p:nvPr/>
        </p:nvSpPr>
        <p:spPr>
          <a:xfrm>
            <a:off x="22211789" y="40040458"/>
            <a:ext cx="9601200" cy="707886"/>
          </a:xfrm>
          <a:prstGeom prst="rect">
            <a:avLst/>
          </a:prstGeom>
          <a:noFill/>
        </p:spPr>
        <p:txBody>
          <a:bodyPr wrap="square" rtlCol="0">
            <a:spAutoFit/>
          </a:bodyPr>
          <a:lstStyle/>
          <a:p>
            <a:pPr algn="just"/>
            <a:r>
              <a:rPr lang="en-US" sz="2000" dirty="0"/>
              <a:t>Schaller, C.C., Morris, J., Moore, J. 1989. Grape Training and Pruning.</a:t>
            </a:r>
          </a:p>
          <a:p>
            <a:pPr algn="just"/>
            <a:r>
              <a:rPr lang="en-US" sz="2000" dirty="0">
                <a:latin typeface="Times New Roman" panose="02020603050405020304" pitchFamily="18" charset="0"/>
                <a:cs typeface="Times New Roman" panose="02020603050405020304" pitchFamily="18" charset="0"/>
              </a:rPr>
              <a:t>White, M.L. 2012. Canopy Management Concepts.</a:t>
            </a:r>
          </a:p>
        </p:txBody>
      </p:sp>
      <p:sp>
        <p:nvSpPr>
          <p:cNvPr id="12" name="AutoShape 4" descr="Image result for university of arkansas logos"/>
          <p:cNvSpPr>
            <a:spLocks noChangeAspect="1" noChangeArrowheads="1"/>
          </p:cNvSpPr>
          <p:nvPr/>
        </p:nvSpPr>
        <p:spPr bwMode="auto">
          <a:xfrm>
            <a:off x="3971317" y="12973051"/>
            <a:ext cx="233464" cy="2334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0039" tIns="35020" rIns="70039" bIns="35020" numCol="1" anchor="t" anchorCtr="0" compatLnSpc="1">
            <a:prstTxWarp prst="textNoShape">
              <a:avLst/>
            </a:prstTxWarp>
          </a:bodyPr>
          <a:lstStyle/>
          <a:p>
            <a:endParaRPr lang="en-US" sz="1379"/>
          </a:p>
        </p:txBody>
      </p:sp>
      <p:pic>
        <p:nvPicPr>
          <p:cNvPr id="13" name="Picture 12"/>
          <p:cNvPicPr>
            <a:picLocks noChangeAspect="1"/>
          </p:cNvPicPr>
          <p:nvPr/>
        </p:nvPicPr>
        <p:blipFill>
          <a:blip r:embed="rId6"/>
          <a:stretch>
            <a:fillRect/>
          </a:stretch>
        </p:blipFill>
        <p:spPr>
          <a:xfrm>
            <a:off x="4204781" y="921295"/>
            <a:ext cx="5609210" cy="1344255"/>
          </a:xfrm>
          <a:prstGeom prst="rect">
            <a:avLst/>
          </a:prstGeom>
        </p:spPr>
      </p:pic>
      <p:pic>
        <p:nvPicPr>
          <p:cNvPr id="16" name="Picture 15">
            <a:extLst>
              <a:ext uri="{FF2B5EF4-FFF2-40B4-BE49-F238E27FC236}">
                <a16:creationId xmlns:a16="http://schemas.microsoft.com/office/drawing/2014/main" xmlns="" id="{D6BDA63E-C220-40F3-B63F-CA72951E5E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3441" y="19835409"/>
            <a:ext cx="9146195" cy="5552138"/>
          </a:xfrm>
          <a:prstGeom prst="rect">
            <a:avLst/>
          </a:prstGeom>
        </p:spPr>
      </p:pic>
      <p:pic>
        <p:nvPicPr>
          <p:cNvPr id="26" name="Picture 25">
            <a:extLst>
              <a:ext uri="{FF2B5EF4-FFF2-40B4-BE49-F238E27FC236}">
                <a16:creationId xmlns:a16="http://schemas.microsoft.com/office/drawing/2014/main" xmlns="" id="{64E05552-8FBA-4E72-B8FF-AD1F59DA57E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501971" y="1244501"/>
            <a:ext cx="4510779" cy="3383083"/>
          </a:xfrm>
          <a:prstGeom prst="rect">
            <a:avLst/>
          </a:prstGeom>
        </p:spPr>
      </p:pic>
      <p:sp>
        <p:nvSpPr>
          <p:cNvPr id="45" name="TextBox 44">
            <a:extLst>
              <a:ext uri="{FF2B5EF4-FFF2-40B4-BE49-F238E27FC236}">
                <a16:creationId xmlns:a16="http://schemas.microsoft.com/office/drawing/2014/main" xmlns="" id="{393C5831-519F-45FA-B4E7-FCA0F388A991}"/>
              </a:ext>
            </a:extLst>
          </p:cNvPr>
          <p:cNvSpPr txBox="1"/>
          <p:nvPr/>
        </p:nvSpPr>
        <p:spPr>
          <a:xfrm>
            <a:off x="21982761" y="31618901"/>
            <a:ext cx="10058400" cy="914400"/>
          </a:xfrm>
          <a:prstGeom prst="rect">
            <a:avLst/>
          </a:prstGeom>
          <a:solidFill>
            <a:srgbClr val="7A0000"/>
          </a:solidFill>
          <a:effectLst>
            <a:softEdge rad="127000"/>
          </a:effectLst>
        </p:spPr>
        <p:txBody>
          <a:bodyPr wrap="square" rtlCol="0">
            <a:spAutoFit/>
          </a:bodyPr>
          <a:lstStyle/>
          <a:p>
            <a:pPr algn="ctr"/>
            <a:r>
              <a:rPr lang="en-US" sz="4400" dirty="0">
                <a:solidFill>
                  <a:schemeClr val="bg1"/>
                </a:solidFill>
                <a:latin typeface="Times New Roman" panose="02020603050405020304" pitchFamily="18" charset="0"/>
                <a:cs typeface="Times New Roman" panose="02020603050405020304" pitchFamily="18" charset="0"/>
              </a:rPr>
              <a:t>Conclusion</a:t>
            </a:r>
          </a:p>
        </p:txBody>
      </p:sp>
      <p:sp>
        <p:nvSpPr>
          <p:cNvPr id="27" name="TextBox 26"/>
          <p:cNvSpPr txBox="1"/>
          <p:nvPr/>
        </p:nvSpPr>
        <p:spPr>
          <a:xfrm>
            <a:off x="1037809" y="16884348"/>
            <a:ext cx="10058400" cy="914400"/>
          </a:xfrm>
          <a:prstGeom prst="rect">
            <a:avLst/>
          </a:prstGeom>
          <a:solidFill>
            <a:srgbClr val="7A0000"/>
          </a:solidFill>
          <a:effectLst>
            <a:softEdge rad="127000"/>
          </a:effectLst>
        </p:spPr>
        <p:txBody>
          <a:bodyPr wrap="square" rtlCol="0">
            <a:spAutoFit/>
          </a:bodyPr>
          <a:lstStyle/>
          <a:p>
            <a:pPr algn="ctr"/>
            <a:r>
              <a:rPr lang="en-US" sz="4400" dirty="0">
                <a:solidFill>
                  <a:schemeClr val="bg1"/>
                </a:solidFill>
                <a:latin typeface="Times New Roman" panose="02020603050405020304" pitchFamily="18" charset="0"/>
                <a:cs typeface="Times New Roman" panose="02020603050405020304" pitchFamily="18" charset="0"/>
              </a:rPr>
              <a:t>Objectives</a:t>
            </a:r>
          </a:p>
        </p:txBody>
      </p:sp>
      <p:graphicFrame>
        <p:nvGraphicFramePr>
          <p:cNvPr id="15" name="Table 14"/>
          <p:cNvGraphicFramePr>
            <a:graphicFrameLocks noGrp="1"/>
          </p:cNvGraphicFramePr>
          <p:nvPr>
            <p:extLst>
              <p:ext uri="{D42A27DB-BD31-4B8C-83A1-F6EECF244321}">
                <p14:modId xmlns:p14="http://schemas.microsoft.com/office/powerpoint/2010/main" val="1195931778"/>
              </p:ext>
            </p:extLst>
          </p:nvPr>
        </p:nvGraphicFramePr>
        <p:xfrm>
          <a:off x="21982761" y="5284517"/>
          <a:ext cx="10058400" cy="8129927"/>
        </p:xfrm>
        <a:graphic>
          <a:graphicData uri="http://schemas.openxmlformats.org/drawingml/2006/table">
            <a:tbl>
              <a:tblPr>
                <a:tableStyleId>{616DA210-FB5B-4158-B5E0-FEB733F419BA}</a:tableStyleId>
              </a:tblPr>
              <a:tblGrid>
                <a:gridCol w="1824288">
                  <a:extLst>
                    <a:ext uri="{9D8B030D-6E8A-4147-A177-3AD203B41FA5}">
                      <a16:colId xmlns:a16="http://schemas.microsoft.com/office/drawing/2014/main" xmlns="" val="20000"/>
                    </a:ext>
                  </a:extLst>
                </a:gridCol>
                <a:gridCol w="1733075">
                  <a:extLst>
                    <a:ext uri="{9D8B030D-6E8A-4147-A177-3AD203B41FA5}">
                      <a16:colId xmlns:a16="http://schemas.microsoft.com/office/drawing/2014/main" xmlns="" val="20001"/>
                    </a:ext>
                  </a:extLst>
                </a:gridCol>
                <a:gridCol w="1653241">
                  <a:extLst>
                    <a:ext uri="{9D8B030D-6E8A-4147-A177-3AD203B41FA5}">
                      <a16:colId xmlns:a16="http://schemas.microsoft.com/office/drawing/2014/main" xmlns="" val="20002"/>
                    </a:ext>
                  </a:extLst>
                </a:gridCol>
                <a:gridCol w="2258632">
                  <a:extLst>
                    <a:ext uri="{9D8B030D-6E8A-4147-A177-3AD203B41FA5}">
                      <a16:colId xmlns:a16="http://schemas.microsoft.com/office/drawing/2014/main" xmlns="" val="20003"/>
                    </a:ext>
                  </a:extLst>
                </a:gridCol>
                <a:gridCol w="2589164">
                  <a:extLst>
                    <a:ext uri="{9D8B030D-6E8A-4147-A177-3AD203B41FA5}">
                      <a16:colId xmlns:a16="http://schemas.microsoft.com/office/drawing/2014/main" xmlns="" val="20004"/>
                    </a:ext>
                  </a:extLst>
                </a:gridCol>
              </a:tblGrid>
              <a:tr h="41700">
                <a:tc gridSpan="5">
                  <a:txBody>
                    <a:bodyPr/>
                    <a:lstStyle/>
                    <a:p>
                      <a:pPr algn="l" fontAlgn="b"/>
                      <a:r>
                        <a:rPr lang="en-US" sz="3200" u="none" strike="noStrike" dirty="0">
                          <a:solidFill>
                            <a:schemeClr val="bg1">
                              <a:lumMod val="95000"/>
                            </a:schemeClr>
                          </a:solidFill>
                          <a:effectLst/>
                          <a:latin typeface="Times New Roman" panose="02020603050405020304" pitchFamily="18" charset="0"/>
                          <a:cs typeface="Times New Roman" panose="02020603050405020304" pitchFamily="18" charset="0"/>
                        </a:rPr>
                        <a:t>Table 2. Yield and cluster number, weight, and length of three table grape cultivars grown under high tunnels at Fayetteville, AR in 2018. </a:t>
                      </a:r>
                      <a:endParaRPr lang="en-US" sz="3200" b="0" i="0" u="none" strike="noStrike" dirty="0">
                        <a:solidFill>
                          <a:schemeClr val="bg1">
                            <a:lumMod val="95000"/>
                          </a:schemeClr>
                        </a:solidFill>
                        <a:effectLst/>
                        <a:latin typeface="Times New Roman" panose="02020603050405020304" pitchFamily="18" charset="0"/>
                        <a:cs typeface="Times New Roman" panose="02020603050405020304" pitchFamily="18" charset="0"/>
                      </a:endParaRPr>
                    </a:p>
                  </a:txBody>
                  <a:tcPr marL="5837" marR="5837" marT="5837" marB="0" anchor="b">
                    <a:solidFill>
                      <a:srgbClr val="7A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497737">
                <a:tc>
                  <a:txBody>
                    <a:bodyPr/>
                    <a:lstStyle/>
                    <a:p>
                      <a:pPr algn="l" fontAlgn="t"/>
                      <a:r>
                        <a:rPr lang="en-US" sz="3200" b="1" u="none" strike="noStrike" dirty="0">
                          <a:effectLst/>
                          <a:latin typeface="Times New Roman" panose="02020603050405020304" pitchFamily="18" charset="0"/>
                          <a:cs typeface="Times New Roman" panose="02020603050405020304" pitchFamily="18" charset="0"/>
                        </a:rPr>
                        <a:t>Cultivar</a:t>
                      </a:r>
                      <a:endParaRPr lang="en-US" sz="3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37" marR="5837" marT="5837" marB="0" anchor="b"/>
                </a:tc>
                <a:tc>
                  <a:txBody>
                    <a:bodyPr/>
                    <a:lstStyle/>
                    <a:p>
                      <a:pPr algn="ctr" fontAlgn="b"/>
                      <a:r>
                        <a:rPr lang="en-US" sz="3200" b="1" u="none" strike="noStrike" dirty="0">
                          <a:effectLst/>
                          <a:latin typeface="Times New Roman" panose="02020603050405020304" pitchFamily="18" charset="0"/>
                          <a:cs typeface="Times New Roman" panose="02020603050405020304" pitchFamily="18" charset="0"/>
                        </a:rPr>
                        <a:t>Total yield (kg)</a:t>
                      </a:r>
                      <a:endParaRPr lang="en-US" sz="3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37" marR="5837" marT="5837" marB="0" anchor="b"/>
                </a:tc>
                <a:tc>
                  <a:txBody>
                    <a:bodyPr/>
                    <a:lstStyle/>
                    <a:p>
                      <a:pPr algn="ctr" fontAlgn="b"/>
                      <a:r>
                        <a:rPr lang="en-US" sz="3200" b="1" u="none" strike="noStrike" dirty="0">
                          <a:effectLst/>
                          <a:latin typeface="Times New Roman" panose="02020603050405020304" pitchFamily="18" charset="0"/>
                          <a:cs typeface="Times New Roman" panose="02020603050405020304" pitchFamily="18" charset="0"/>
                        </a:rPr>
                        <a:t>No. clusters per vine</a:t>
                      </a:r>
                      <a:endParaRPr lang="en-US" sz="3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37" marR="5837" marT="5837" marB="0" anchor="b"/>
                </a:tc>
                <a:tc>
                  <a:txBody>
                    <a:bodyPr/>
                    <a:lstStyle/>
                    <a:p>
                      <a:pPr algn="l" fontAlgn="b"/>
                      <a:r>
                        <a:rPr lang="en-US" sz="3200" b="1" u="none" strike="noStrike" dirty="0">
                          <a:effectLst/>
                          <a:latin typeface="Times New Roman" panose="02020603050405020304" pitchFamily="18" charset="0"/>
                          <a:cs typeface="Times New Roman" panose="02020603050405020304" pitchFamily="18" charset="0"/>
                        </a:rPr>
                        <a:t> Cluster weight (g)</a:t>
                      </a:r>
                      <a:r>
                        <a:rPr lang="en-US" sz="3200" b="1" u="none" strike="noStrike" baseline="30000" dirty="0">
                          <a:effectLst/>
                          <a:latin typeface="Times New Roman" panose="02020603050405020304" pitchFamily="18" charset="0"/>
                          <a:cs typeface="Times New Roman" panose="02020603050405020304" pitchFamily="18" charset="0"/>
                        </a:rPr>
                        <a:t>z</a:t>
                      </a:r>
                      <a:endParaRPr lang="en-US" sz="3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37" marR="5837" marT="5837" marB="0" anchor="b"/>
                </a:tc>
                <a:tc>
                  <a:txBody>
                    <a:bodyPr/>
                    <a:lstStyle/>
                    <a:p>
                      <a:pPr algn="l" fontAlgn="b"/>
                      <a:r>
                        <a:rPr lang="en-US" sz="3200" b="1" u="none" strike="noStrike" dirty="0">
                          <a:effectLst/>
                          <a:latin typeface="Times New Roman" panose="02020603050405020304" pitchFamily="18" charset="0"/>
                          <a:cs typeface="Times New Roman" panose="02020603050405020304" pitchFamily="18" charset="0"/>
                        </a:rPr>
                        <a:t>Cluster length (cm)</a:t>
                      </a:r>
                      <a:r>
                        <a:rPr lang="en-US" sz="3200" b="1" u="none" strike="noStrike" baseline="30000" dirty="0">
                          <a:effectLst/>
                          <a:latin typeface="Times New Roman" panose="02020603050405020304" pitchFamily="18" charset="0"/>
                          <a:cs typeface="Times New Roman" panose="02020603050405020304" pitchFamily="18" charset="0"/>
                        </a:rPr>
                        <a:t>z</a:t>
                      </a:r>
                      <a:endParaRPr lang="en-US" sz="3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37" marR="5837" marT="5837" marB="0" anchor="b"/>
                </a:tc>
                <a:extLst>
                  <a:ext uri="{0D108BD9-81ED-4DB2-BD59-A6C34878D82A}">
                    <a16:rowId xmlns:a16="http://schemas.microsoft.com/office/drawing/2014/main" xmlns="" val="10001"/>
                  </a:ext>
                </a:extLst>
              </a:tr>
              <a:tr h="503213">
                <a:tc>
                  <a:txBody>
                    <a:bodyPr/>
                    <a:lstStyle/>
                    <a:p>
                      <a:pPr algn="l" fontAlgn="b"/>
                      <a:r>
                        <a:rPr lang="en-US" sz="3200" u="none" strike="noStrike">
                          <a:solidFill>
                            <a:schemeClr val="bg1">
                              <a:lumMod val="95000"/>
                            </a:schemeClr>
                          </a:solidFill>
                          <a:effectLst/>
                          <a:latin typeface="Times New Roman" panose="02020603050405020304" pitchFamily="18" charset="0"/>
                          <a:cs typeface="Times New Roman" panose="02020603050405020304" pitchFamily="18" charset="0"/>
                        </a:rPr>
                        <a:t>Faith</a:t>
                      </a:r>
                      <a:endParaRPr lang="en-US" sz="3200" b="0" i="0" u="none" strike="noStrike">
                        <a:solidFill>
                          <a:schemeClr val="bg1">
                            <a:lumMod val="95000"/>
                          </a:schemeClr>
                        </a:solidFill>
                        <a:effectLst/>
                        <a:latin typeface="Times New Roman" panose="02020603050405020304" pitchFamily="18" charset="0"/>
                        <a:cs typeface="Times New Roman" panose="02020603050405020304" pitchFamily="18" charset="0"/>
                      </a:endParaRPr>
                    </a:p>
                  </a:txBody>
                  <a:tcPr marL="5837" marR="5837" marT="5837" marB="0" anchor="b">
                    <a:solidFill>
                      <a:srgbClr val="7A0000"/>
                    </a:solidFill>
                  </a:tcPr>
                </a:tc>
                <a:tc>
                  <a:txBody>
                    <a:bodyPr/>
                    <a:lstStyle/>
                    <a:p>
                      <a:pPr algn="l" fontAlgn="b"/>
                      <a:r>
                        <a:rPr lang="en-US" sz="3200" u="none" strike="noStrike" dirty="0">
                          <a:solidFill>
                            <a:schemeClr val="bg1">
                              <a:lumMod val="95000"/>
                            </a:schemeClr>
                          </a:solidFill>
                          <a:effectLst/>
                          <a:latin typeface="Times New Roman" panose="02020603050405020304" pitchFamily="18" charset="0"/>
                          <a:cs typeface="Times New Roman" panose="02020603050405020304" pitchFamily="18" charset="0"/>
                        </a:rPr>
                        <a:t>10.97b</a:t>
                      </a:r>
                      <a:r>
                        <a:rPr lang="en-US" sz="3200" u="none" strike="noStrike" baseline="30000" dirty="0">
                          <a:solidFill>
                            <a:schemeClr val="bg1">
                              <a:lumMod val="95000"/>
                            </a:schemeClr>
                          </a:solidFill>
                          <a:effectLst/>
                          <a:latin typeface="Times New Roman" panose="02020603050405020304" pitchFamily="18" charset="0"/>
                          <a:cs typeface="Times New Roman" panose="02020603050405020304" pitchFamily="18" charset="0"/>
                        </a:rPr>
                        <a:t>y</a:t>
                      </a:r>
                      <a:endParaRPr lang="en-US" sz="3200" b="0" i="0" u="none" strike="noStrike" dirty="0">
                        <a:solidFill>
                          <a:schemeClr val="bg1">
                            <a:lumMod val="95000"/>
                          </a:schemeClr>
                        </a:solidFill>
                        <a:effectLst/>
                        <a:latin typeface="Times New Roman" panose="02020603050405020304" pitchFamily="18" charset="0"/>
                        <a:cs typeface="Times New Roman" panose="02020603050405020304" pitchFamily="18" charset="0"/>
                      </a:endParaRPr>
                    </a:p>
                  </a:txBody>
                  <a:tcPr marL="5837" marR="5837" marT="5837" marB="0" anchor="b">
                    <a:solidFill>
                      <a:srgbClr val="7A0000"/>
                    </a:solidFill>
                  </a:tcPr>
                </a:tc>
                <a:tc>
                  <a:txBody>
                    <a:bodyPr/>
                    <a:lstStyle/>
                    <a:p>
                      <a:pPr algn="l" fontAlgn="b"/>
                      <a:r>
                        <a:rPr lang="en-US" sz="3200" u="none" strike="noStrike" dirty="0" smtClean="0">
                          <a:solidFill>
                            <a:schemeClr val="bg1">
                              <a:lumMod val="95000"/>
                            </a:schemeClr>
                          </a:solidFill>
                          <a:effectLst/>
                          <a:latin typeface="Times New Roman" panose="02020603050405020304" pitchFamily="18" charset="0"/>
                          <a:cs typeface="Times New Roman" panose="02020603050405020304" pitchFamily="18" charset="0"/>
                        </a:rPr>
                        <a:t>59.69b</a:t>
                      </a:r>
                      <a:endParaRPr lang="en-US" sz="3200" b="0" i="0" u="none" strike="noStrike" dirty="0">
                        <a:solidFill>
                          <a:schemeClr val="bg1">
                            <a:lumMod val="95000"/>
                          </a:schemeClr>
                        </a:solidFill>
                        <a:effectLst/>
                        <a:latin typeface="Times New Roman" panose="02020603050405020304" pitchFamily="18" charset="0"/>
                        <a:cs typeface="Times New Roman" panose="02020603050405020304" pitchFamily="18" charset="0"/>
                      </a:endParaRPr>
                    </a:p>
                  </a:txBody>
                  <a:tcPr marL="5837" marR="5837" marT="5837" marB="0" anchor="b">
                    <a:solidFill>
                      <a:srgbClr val="7A0000"/>
                    </a:solidFill>
                  </a:tcPr>
                </a:tc>
                <a:tc>
                  <a:txBody>
                    <a:bodyPr/>
                    <a:lstStyle/>
                    <a:p>
                      <a:pPr algn="l" fontAlgn="b"/>
                      <a:r>
                        <a:rPr lang="en-US" sz="3200" u="none" strike="noStrike" dirty="0" smtClean="0">
                          <a:solidFill>
                            <a:schemeClr val="bg1">
                              <a:lumMod val="95000"/>
                            </a:schemeClr>
                          </a:solidFill>
                          <a:effectLst/>
                          <a:latin typeface="Times New Roman" panose="02020603050405020304" pitchFamily="18" charset="0"/>
                          <a:cs typeface="Times New Roman" panose="02020603050405020304" pitchFamily="18" charset="0"/>
                        </a:rPr>
                        <a:t>229.39b</a:t>
                      </a:r>
                      <a:endParaRPr lang="en-US" sz="3200" b="0" i="0" u="none" strike="noStrike" dirty="0">
                        <a:solidFill>
                          <a:schemeClr val="bg1">
                            <a:lumMod val="95000"/>
                          </a:schemeClr>
                        </a:solidFill>
                        <a:effectLst/>
                        <a:latin typeface="Times New Roman" panose="02020603050405020304" pitchFamily="18" charset="0"/>
                        <a:cs typeface="Times New Roman" panose="02020603050405020304" pitchFamily="18" charset="0"/>
                      </a:endParaRPr>
                    </a:p>
                  </a:txBody>
                  <a:tcPr marL="5837" marR="5837" marT="5837" marB="0" anchor="b">
                    <a:solidFill>
                      <a:srgbClr val="7A0000"/>
                    </a:solidFill>
                  </a:tcPr>
                </a:tc>
                <a:tc>
                  <a:txBody>
                    <a:bodyPr/>
                    <a:lstStyle/>
                    <a:p>
                      <a:pPr algn="l" fontAlgn="b"/>
                      <a:r>
                        <a:rPr lang="en-US" sz="3200" u="none" strike="noStrike" dirty="0" smtClean="0">
                          <a:solidFill>
                            <a:schemeClr val="bg1">
                              <a:lumMod val="95000"/>
                            </a:schemeClr>
                          </a:solidFill>
                          <a:effectLst/>
                          <a:latin typeface="Times New Roman" panose="02020603050405020304" pitchFamily="18" charset="0"/>
                          <a:cs typeface="Times New Roman" panose="02020603050405020304" pitchFamily="18" charset="0"/>
                        </a:rPr>
                        <a:t>17.17a</a:t>
                      </a:r>
                      <a:endParaRPr lang="en-US" sz="3200" b="0" i="0" u="none" strike="noStrike" dirty="0">
                        <a:solidFill>
                          <a:schemeClr val="bg1">
                            <a:lumMod val="95000"/>
                          </a:schemeClr>
                        </a:solidFill>
                        <a:effectLst/>
                        <a:latin typeface="Times New Roman" panose="02020603050405020304" pitchFamily="18" charset="0"/>
                        <a:cs typeface="Times New Roman" panose="02020603050405020304" pitchFamily="18" charset="0"/>
                      </a:endParaRPr>
                    </a:p>
                  </a:txBody>
                  <a:tcPr marL="5837" marR="5837" marT="5837" marB="0" anchor="b">
                    <a:solidFill>
                      <a:srgbClr val="7A0000"/>
                    </a:solidFill>
                  </a:tcPr>
                </a:tc>
                <a:extLst>
                  <a:ext uri="{0D108BD9-81ED-4DB2-BD59-A6C34878D82A}">
                    <a16:rowId xmlns:a16="http://schemas.microsoft.com/office/drawing/2014/main" xmlns="" val="10002"/>
                  </a:ext>
                </a:extLst>
              </a:tr>
              <a:tr h="872000">
                <a:tc>
                  <a:txBody>
                    <a:bodyPr/>
                    <a:lstStyle/>
                    <a:p>
                      <a:pPr algn="l" fontAlgn="b"/>
                      <a:r>
                        <a:rPr lang="en-US" sz="3200" u="none" strike="noStrike">
                          <a:effectLst/>
                          <a:latin typeface="Times New Roman" panose="02020603050405020304" pitchFamily="18" charset="0"/>
                          <a:cs typeface="Times New Roman" panose="02020603050405020304" pitchFamily="18" charset="0"/>
                        </a:rPr>
                        <a:t>Gratitude</a:t>
                      </a:r>
                      <a:endParaRPr lang="en-US" sz="3200" b="0" i="0" u="none" strike="noStrike">
                        <a:solidFill>
                          <a:srgbClr val="000000"/>
                        </a:solidFill>
                        <a:effectLst/>
                        <a:latin typeface="Times New Roman" panose="02020603050405020304" pitchFamily="18" charset="0"/>
                        <a:cs typeface="Times New Roman" panose="02020603050405020304" pitchFamily="18" charset="0"/>
                      </a:endParaRPr>
                    </a:p>
                  </a:txBody>
                  <a:tcPr marL="5837" marR="5837" marT="5837" marB="0" anchor="b"/>
                </a:tc>
                <a:tc>
                  <a:txBody>
                    <a:bodyPr/>
                    <a:lstStyle/>
                    <a:p>
                      <a:pPr algn="l" fontAlgn="b"/>
                      <a:r>
                        <a:rPr lang="en-US" sz="3200" u="none" strike="noStrike" dirty="0">
                          <a:effectLst/>
                          <a:latin typeface="Times New Roman" panose="02020603050405020304" pitchFamily="18" charset="0"/>
                          <a:cs typeface="Times New Roman" panose="02020603050405020304" pitchFamily="18" charset="0"/>
                        </a:rPr>
                        <a:t>9.88b</a:t>
                      </a:r>
                      <a:endParaRPr lang="en-US" sz="3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37" marR="5837" marT="5837" marB="0" anchor="b"/>
                </a:tc>
                <a:tc>
                  <a:txBody>
                    <a:bodyPr/>
                    <a:lstStyle/>
                    <a:p>
                      <a:pPr algn="l" fontAlgn="b"/>
                      <a:r>
                        <a:rPr lang="en-US" sz="3200" u="none" strike="noStrike" dirty="0">
                          <a:effectLst/>
                          <a:latin typeface="Times New Roman" panose="02020603050405020304" pitchFamily="18" charset="0"/>
                          <a:cs typeface="Times New Roman" panose="02020603050405020304" pitchFamily="18" charset="0"/>
                        </a:rPr>
                        <a:t>29.44c</a:t>
                      </a:r>
                      <a:endParaRPr lang="en-US" sz="3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37" marR="5837" marT="5837" marB="0" anchor="b"/>
                </a:tc>
                <a:tc>
                  <a:txBody>
                    <a:bodyPr/>
                    <a:lstStyle/>
                    <a:p>
                      <a:pPr algn="l" fontAlgn="b"/>
                      <a:r>
                        <a:rPr lang="en-US" sz="3200" u="none" strike="noStrike" dirty="0">
                          <a:effectLst/>
                          <a:latin typeface="Times New Roman" panose="02020603050405020304" pitchFamily="18" charset="0"/>
                          <a:cs typeface="Times New Roman" panose="02020603050405020304" pitchFamily="18" charset="0"/>
                        </a:rPr>
                        <a:t>523.24a</a:t>
                      </a:r>
                      <a:endParaRPr lang="en-US" sz="3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37" marR="5837" marT="5837" marB="0" anchor="b"/>
                </a:tc>
                <a:tc>
                  <a:txBody>
                    <a:bodyPr/>
                    <a:lstStyle/>
                    <a:p>
                      <a:pPr algn="l" fontAlgn="b"/>
                      <a:r>
                        <a:rPr lang="en-US" sz="3200" u="none" strike="noStrike">
                          <a:effectLst/>
                          <a:latin typeface="Times New Roman" panose="02020603050405020304" pitchFamily="18" charset="0"/>
                          <a:cs typeface="Times New Roman" panose="02020603050405020304" pitchFamily="18" charset="0"/>
                        </a:rPr>
                        <a:t>16.76a</a:t>
                      </a:r>
                      <a:endParaRPr lang="en-US" sz="3200" b="0" i="0" u="none" strike="noStrike">
                        <a:solidFill>
                          <a:srgbClr val="000000"/>
                        </a:solidFill>
                        <a:effectLst/>
                        <a:latin typeface="Times New Roman" panose="02020603050405020304" pitchFamily="18" charset="0"/>
                        <a:cs typeface="Times New Roman" panose="02020603050405020304" pitchFamily="18" charset="0"/>
                      </a:endParaRPr>
                    </a:p>
                  </a:txBody>
                  <a:tcPr marL="5837" marR="5837" marT="5837" marB="0" anchor="b"/>
                </a:tc>
                <a:extLst>
                  <a:ext uri="{0D108BD9-81ED-4DB2-BD59-A6C34878D82A}">
                    <a16:rowId xmlns:a16="http://schemas.microsoft.com/office/drawing/2014/main" xmlns="" val="10003"/>
                  </a:ext>
                </a:extLst>
              </a:tr>
              <a:tr h="503213">
                <a:tc>
                  <a:txBody>
                    <a:bodyPr/>
                    <a:lstStyle/>
                    <a:p>
                      <a:pPr algn="l" fontAlgn="b"/>
                      <a:r>
                        <a:rPr lang="en-US" sz="3200" u="none" strike="noStrike">
                          <a:solidFill>
                            <a:schemeClr val="bg1">
                              <a:lumMod val="95000"/>
                            </a:schemeClr>
                          </a:solidFill>
                          <a:effectLst/>
                          <a:latin typeface="Times New Roman" panose="02020603050405020304" pitchFamily="18" charset="0"/>
                          <a:cs typeface="Times New Roman" panose="02020603050405020304" pitchFamily="18" charset="0"/>
                        </a:rPr>
                        <a:t>Jupiter</a:t>
                      </a:r>
                      <a:endParaRPr lang="en-US" sz="3200" b="0" i="0" u="none" strike="noStrike">
                        <a:solidFill>
                          <a:schemeClr val="bg1">
                            <a:lumMod val="95000"/>
                          </a:schemeClr>
                        </a:solidFill>
                        <a:effectLst/>
                        <a:latin typeface="Times New Roman" panose="02020603050405020304" pitchFamily="18" charset="0"/>
                        <a:cs typeface="Times New Roman" panose="02020603050405020304" pitchFamily="18" charset="0"/>
                      </a:endParaRPr>
                    </a:p>
                  </a:txBody>
                  <a:tcPr marL="5837" marR="5837" marT="5837" marB="0" anchor="b">
                    <a:solidFill>
                      <a:srgbClr val="7A0000"/>
                    </a:solidFill>
                  </a:tcPr>
                </a:tc>
                <a:tc>
                  <a:txBody>
                    <a:bodyPr/>
                    <a:lstStyle/>
                    <a:p>
                      <a:pPr algn="l" fontAlgn="b"/>
                      <a:r>
                        <a:rPr lang="en-US" sz="3200" u="none" strike="noStrike">
                          <a:solidFill>
                            <a:schemeClr val="bg1">
                              <a:lumMod val="95000"/>
                            </a:schemeClr>
                          </a:solidFill>
                          <a:effectLst/>
                          <a:latin typeface="Times New Roman" panose="02020603050405020304" pitchFamily="18" charset="0"/>
                          <a:cs typeface="Times New Roman" panose="02020603050405020304" pitchFamily="18" charset="0"/>
                        </a:rPr>
                        <a:t>21.82a</a:t>
                      </a:r>
                      <a:endParaRPr lang="en-US" sz="3200" b="0" i="0" u="none" strike="noStrike">
                        <a:solidFill>
                          <a:schemeClr val="bg1">
                            <a:lumMod val="95000"/>
                          </a:schemeClr>
                        </a:solidFill>
                        <a:effectLst/>
                        <a:latin typeface="Times New Roman" panose="02020603050405020304" pitchFamily="18" charset="0"/>
                        <a:cs typeface="Times New Roman" panose="02020603050405020304" pitchFamily="18" charset="0"/>
                      </a:endParaRPr>
                    </a:p>
                  </a:txBody>
                  <a:tcPr marL="5837" marR="5837" marT="5837" marB="0" anchor="b">
                    <a:solidFill>
                      <a:srgbClr val="7A0000"/>
                    </a:solidFill>
                  </a:tcPr>
                </a:tc>
                <a:tc>
                  <a:txBody>
                    <a:bodyPr/>
                    <a:lstStyle/>
                    <a:p>
                      <a:pPr algn="l" fontAlgn="b"/>
                      <a:r>
                        <a:rPr lang="en-US" sz="3200" u="none" strike="noStrike" dirty="0">
                          <a:solidFill>
                            <a:schemeClr val="bg1">
                              <a:lumMod val="95000"/>
                            </a:schemeClr>
                          </a:solidFill>
                          <a:effectLst/>
                          <a:latin typeface="Times New Roman" panose="02020603050405020304" pitchFamily="18" charset="0"/>
                          <a:cs typeface="Times New Roman" panose="02020603050405020304" pitchFamily="18" charset="0"/>
                        </a:rPr>
                        <a:t>89.67a</a:t>
                      </a:r>
                      <a:endParaRPr lang="en-US" sz="3200" b="0" i="0" u="none" strike="noStrike" dirty="0">
                        <a:solidFill>
                          <a:schemeClr val="bg1">
                            <a:lumMod val="95000"/>
                          </a:schemeClr>
                        </a:solidFill>
                        <a:effectLst/>
                        <a:latin typeface="Times New Roman" panose="02020603050405020304" pitchFamily="18" charset="0"/>
                        <a:cs typeface="Times New Roman" panose="02020603050405020304" pitchFamily="18" charset="0"/>
                      </a:endParaRPr>
                    </a:p>
                  </a:txBody>
                  <a:tcPr marL="5837" marR="5837" marT="5837" marB="0" anchor="b">
                    <a:solidFill>
                      <a:srgbClr val="7A0000"/>
                    </a:solidFill>
                  </a:tcPr>
                </a:tc>
                <a:tc>
                  <a:txBody>
                    <a:bodyPr/>
                    <a:lstStyle/>
                    <a:p>
                      <a:pPr algn="l" fontAlgn="b"/>
                      <a:r>
                        <a:rPr lang="en-US" sz="3200" u="none" strike="noStrike">
                          <a:solidFill>
                            <a:schemeClr val="bg1">
                              <a:lumMod val="95000"/>
                            </a:schemeClr>
                          </a:solidFill>
                          <a:effectLst/>
                          <a:latin typeface="Times New Roman" panose="02020603050405020304" pitchFamily="18" charset="0"/>
                          <a:cs typeface="Times New Roman" panose="02020603050405020304" pitchFamily="18" charset="0"/>
                        </a:rPr>
                        <a:t>274.96b</a:t>
                      </a:r>
                      <a:endParaRPr lang="en-US" sz="3200" b="0" i="0" u="none" strike="noStrike">
                        <a:solidFill>
                          <a:schemeClr val="bg1">
                            <a:lumMod val="95000"/>
                          </a:schemeClr>
                        </a:solidFill>
                        <a:effectLst/>
                        <a:latin typeface="Times New Roman" panose="02020603050405020304" pitchFamily="18" charset="0"/>
                        <a:cs typeface="Times New Roman" panose="02020603050405020304" pitchFamily="18" charset="0"/>
                      </a:endParaRPr>
                    </a:p>
                  </a:txBody>
                  <a:tcPr marL="5837" marR="5837" marT="5837" marB="0" anchor="b">
                    <a:solidFill>
                      <a:srgbClr val="7A0000"/>
                    </a:solidFill>
                  </a:tcPr>
                </a:tc>
                <a:tc>
                  <a:txBody>
                    <a:bodyPr/>
                    <a:lstStyle/>
                    <a:p>
                      <a:pPr algn="l" fontAlgn="b"/>
                      <a:r>
                        <a:rPr lang="en-US" sz="3200" u="none" strike="noStrike" dirty="0">
                          <a:solidFill>
                            <a:schemeClr val="bg1">
                              <a:lumMod val="95000"/>
                            </a:schemeClr>
                          </a:solidFill>
                          <a:effectLst/>
                          <a:latin typeface="Times New Roman" panose="02020603050405020304" pitchFamily="18" charset="0"/>
                          <a:cs typeface="Times New Roman" panose="02020603050405020304" pitchFamily="18" charset="0"/>
                        </a:rPr>
                        <a:t>15.70a</a:t>
                      </a:r>
                      <a:endParaRPr lang="en-US" sz="3200" b="0" i="0" u="none" strike="noStrike" dirty="0">
                        <a:solidFill>
                          <a:schemeClr val="bg1">
                            <a:lumMod val="95000"/>
                          </a:schemeClr>
                        </a:solidFill>
                        <a:effectLst/>
                        <a:latin typeface="Times New Roman" panose="02020603050405020304" pitchFamily="18" charset="0"/>
                        <a:cs typeface="Times New Roman" panose="02020603050405020304" pitchFamily="18" charset="0"/>
                      </a:endParaRPr>
                    </a:p>
                  </a:txBody>
                  <a:tcPr marL="5837" marR="5837" marT="5837" marB="0" anchor="b">
                    <a:solidFill>
                      <a:srgbClr val="7A0000"/>
                    </a:solidFill>
                  </a:tcPr>
                </a:tc>
                <a:extLst>
                  <a:ext uri="{0D108BD9-81ED-4DB2-BD59-A6C34878D82A}">
                    <a16:rowId xmlns:a16="http://schemas.microsoft.com/office/drawing/2014/main" xmlns="" val="10004"/>
                  </a:ext>
                </a:extLst>
              </a:tr>
              <a:tr h="1000475">
                <a:tc>
                  <a:txBody>
                    <a:bodyPr/>
                    <a:lstStyle/>
                    <a:p>
                      <a:pPr algn="l" fontAlgn="t"/>
                      <a:r>
                        <a:rPr lang="en-US" sz="3200" b="1" u="none" strike="noStrike" dirty="0">
                          <a:effectLst/>
                          <a:latin typeface="Times New Roman" panose="02020603050405020304" pitchFamily="18" charset="0"/>
                          <a:cs typeface="Times New Roman" panose="02020603050405020304" pitchFamily="18" charset="0"/>
                        </a:rPr>
                        <a:t>Trellis system</a:t>
                      </a:r>
                      <a:endParaRPr lang="en-US" sz="3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37" marR="5837" marT="5837" marB="0"/>
                </a:tc>
                <a:tc>
                  <a:txBody>
                    <a:bodyPr/>
                    <a:lstStyle/>
                    <a:p>
                      <a:pPr algn="ctr" fontAlgn="b"/>
                      <a:endParaRPr lang="en-US" sz="3200" b="1" i="0" u="none" strike="noStrike">
                        <a:solidFill>
                          <a:srgbClr val="000000"/>
                        </a:solidFill>
                        <a:effectLst/>
                        <a:latin typeface="Times New Roman" panose="02020603050405020304" pitchFamily="18" charset="0"/>
                        <a:cs typeface="Times New Roman" panose="02020603050405020304" pitchFamily="18" charset="0"/>
                      </a:endParaRPr>
                    </a:p>
                  </a:txBody>
                  <a:tcPr marL="5837" marR="5837" marT="5837" marB="0" anchor="b"/>
                </a:tc>
                <a:tc>
                  <a:txBody>
                    <a:bodyPr/>
                    <a:lstStyle/>
                    <a:p>
                      <a:pPr algn="ctr" fontAlgn="b"/>
                      <a:r>
                        <a:rPr lang="en-US" sz="3200" u="none" strike="noStrike" dirty="0">
                          <a:effectLst/>
                          <a:latin typeface="Times New Roman" panose="02020603050405020304" pitchFamily="18" charset="0"/>
                          <a:cs typeface="Times New Roman" panose="02020603050405020304" pitchFamily="18" charset="0"/>
                        </a:rPr>
                        <a:t> </a:t>
                      </a:r>
                      <a:endParaRPr lang="en-US" sz="3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37" marR="5837" marT="5837" marB="0" anchor="b"/>
                </a:tc>
                <a:tc>
                  <a:txBody>
                    <a:bodyPr/>
                    <a:lstStyle/>
                    <a:p>
                      <a:pPr algn="l" fontAlgn="b"/>
                      <a:endParaRPr lang="en-US" sz="3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837" marR="5837" marT="5837" marB="0" anchor="b"/>
                </a:tc>
                <a:tc>
                  <a:txBody>
                    <a:bodyPr/>
                    <a:lstStyle/>
                    <a:p>
                      <a:pPr algn="l" fontAlgn="b"/>
                      <a:endParaRPr lang="en-US" sz="3200" b="1" i="0" u="none" strike="noStrike">
                        <a:solidFill>
                          <a:srgbClr val="000000"/>
                        </a:solidFill>
                        <a:effectLst/>
                        <a:latin typeface="Times New Roman" panose="02020603050405020304" pitchFamily="18" charset="0"/>
                        <a:cs typeface="Times New Roman" panose="02020603050405020304" pitchFamily="18" charset="0"/>
                      </a:endParaRPr>
                    </a:p>
                  </a:txBody>
                  <a:tcPr marL="5837" marR="5837" marT="5837" marB="0" anchor="b"/>
                </a:tc>
                <a:extLst>
                  <a:ext uri="{0D108BD9-81ED-4DB2-BD59-A6C34878D82A}">
                    <a16:rowId xmlns:a16="http://schemas.microsoft.com/office/drawing/2014/main" xmlns="" val="10005"/>
                  </a:ext>
                </a:extLst>
              </a:tr>
              <a:tr h="503213">
                <a:tc>
                  <a:txBody>
                    <a:bodyPr/>
                    <a:lstStyle/>
                    <a:p>
                      <a:pPr algn="l" fontAlgn="b"/>
                      <a:r>
                        <a:rPr lang="en-US" sz="3200" u="none" strike="noStrike">
                          <a:solidFill>
                            <a:schemeClr val="bg1">
                              <a:lumMod val="95000"/>
                            </a:schemeClr>
                          </a:solidFill>
                          <a:effectLst/>
                          <a:latin typeface="Times New Roman" panose="02020603050405020304" pitchFamily="18" charset="0"/>
                          <a:cs typeface="Times New Roman" panose="02020603050405020304" pitchFamily="18" charset="0"/>
                        </a:rPr>
                        <a:t>MDHCE</a:t>
                      </a:r>
                      <a:endParaRPr lang="en-US" sz="3200" b="0" i="0" u="none" strike="noStrike">
                        <a:solidFill>
                          <a:schemeClr val="bg1">
                            <a:lumMod val="95000"/>
                          </a:schemeClr>
                        </a:solidFill>
                        <a:effectLst/>
                        <a:latin typeface="Times New Roman" panose="02020603050405020304" pitchFamily="18" charset="0"/>
                        <a:cs typeface="Times New Roman" panose="02020603050405020304" pitchFamily="18" charset="0"/>
                      </a:endParaRPr>
                    </a:p>
                  </a:txBody>
                  <a:tcPr marL="5837" marR="5837" marT="5837" marB="0" anchor="b">
                    <a:solidFill>
                      <a:srgbClr val="7A0000"/>
                    </a:solidFill>
                  </a:tcPr>
                </a:tc>
                <a:tc>
                  <a:txBody>
                    <a:bodyPr/>
                    <a:lstStyle/>
                    <a:p>
                      <a:pPr algn="l" fontAlgn="b"/>
                      <a:r>
                        <a:rPr lang="en-US" sz="3200" u="none" strike="noStrike" dirty="0">
                          <a:solidFill>
                            <a:schemeClr val="bg1">
                              <a:lumMod val="95000"/>
                            </a:schemeClr>
                          </a:solidFill>
                          <a:effectLst/>
                          <a:latin typeface="Times New Roman" panose="02020603050405020304" pitchFamily="18" charset="0"/>
                          <a:cs typeface="Times New Roman" panose="02020603050405020304" pitchFamily="18" charset="0"/>
                        </a:rPr>
                        <a:t>18.69a</a:t>
                      </a:r>
                      <a:endParaRPr lang="en-US" sz="3200" b="0" i="0" u="none" strike="noStrike" dirty="0">
                        <a:solidFill>
                          <a:schemeClr val="bg1">
                            <a:lumMod val="95000"/>
                          </a:schemeClr>
                        </a:solidFill>
                        <a:effectLst/>
                        <a:latin typeface="Times New Roman" panose="02020603050405020304" pitchFamily="18" charset="0"/>
                        <a:cs typeface="Times New Roman" panose="02020603050405020304" pitchFamily="18" charset="0"/>
                      </a:endParaRPr>
                    </a:p>
                  </a:txBody>
                  <a:tcPr marL="5837" marR="5837" marT="5837" marB="0" anchor="b">
                    <a:solidFill>
                      <a:srgbClr val="7A0000"/>
                    </a:solidFill>
                  </a:tcPr>
                </a:tc>
                <a:tc>
                  <a:txBody>
                    <a:bodyPr/>
                    <a:lstStyle/>
                    <a:p>
                      <a:pPr algn="l" fontAlgn="b"/>
                      <a:r>
                        <a:rPr lang="en-US" sz="3200" u="none" strike="noStrike" dirty="0">
                          <a:solidFill>
                            <a:schemeClr val="bg1">
                              <a:lumMod val="95000"/>
                            </a:schemeClr>
                          </a:solidFill>
                          <a:effectLst/>
                          <a:latin typeface="Times New Roman" panose="02020603050405020304" pitchFamily="18" charset="0"/>
                          <a:cs typeface="Times New Roman" panose="02020603050405020304" pitchFamily="18" charset="0"/>
                        </a:rPr>
                        <a:t>74.06a</a:t>
                      </a:r>
                      <a:endParaRPr lang="en-US" sz="3200" b="0" i="0" u="none" strike="noStrike" dirty="0">
                        <a:solidFill>
                          <a:schemeClr val="bg1">
                            <a:lumMod val="95000"/>
                          </a:schemeClr>
                        </a:solidFill>
                        <a:effectLst/>
                        <a:latin typeface="Times New Roman" panose="02020603050405020304" pitchFamily="18" charset="0"/>
                        <a:cs typeface="Times New Roman" panose="02020603050405020304" pitchFamily="18" charset="0"/>
                      </a:endParaRPr>
                    </a:p>
                  </a:txBody>
                  <a:tcPr marL="5837" marR="5837" marT="5837" marB="0" anchor="b">
                    <a:solidFill>
                      <a:srgbClr val="7A0000"/>
                    </a:solidFill>
                  </a:tcPr>
                </a:tc>
                <a:tc>
                  <a:txBody>
                    <a:bodyPr/>
                    <a:lstStyle/>
                    <a:p>
                      <a:pPr algn="l" fontAlgn="b"/>
                      <a:r>
                        <a:rPr lang="en-US" sz="3200" u="none" strike="noStrike">
                          <a:solidFill>
                            <a:schemeClr val="bg1">
                              <a:lumMod val="95000"/>
                            </a:schemeClr>
                          </a:solidFill>
                          <a:effectLst/>
                          <a:latin typeface="Times New Roman" panose="02020603050405020304" pitchFamily="18" charset="0"/>
                          <a:cs typeface="Times New Roman" panose="02020603050405020304" pitchFamily="18" charset="0"/>
                        </a:rPr>
                        <a:t>328.56a</a:t>
                      </a:r>
                      <a:endParaRPr lang="en-US" sz="3200" b="0" i="0" u="none" strike="noStrike">
                        <a:solidFill>
                          <a:schemeClr val="bg1">
                            <a:lumMod val="95000"/>
                          </a:schemeClr>
                        </a:solidFill>
                        <a:effectLst/>
                        <a:latin typeface="Times New Roman" panose="02020603050405020304" pitchFamily="18" charset="0"/>
                        <a:cs typeface="Times New Roman" panose="02020603050405020304" pitchFamily="18" charset="0"/>
                      </a:endParaRPr>
                    </a:p>
                  </a:txBody>
                  <a:tcPr marL="5837" marR="5837" marT="5837" marB="0" anchor="b">
                    <a:solidFill>
                      <a:srgbClr val="7A0000"/>
                    </a:solidFill>
                  </a:tcPr>
                </a:tc>
                <a:tc>
                  <a:txBody>
                    <a:bodyPr/>
                    <a:lstStyle/>
                    <a:p>
                      <a:pPr algn="l" fontAlgn="b"/>
                      <a:r>
                        <a:rPr lang="en-US" sz="3200" u="none" strike="noStrike" dirty="0">
                          <a:solidFill>
                            <a:schemeClr val="bg1">
                              <a:lumMod val="95000"/>
                            </a:schemeClr>
                          </a:solidFill>
                          <a:effectLst/>
                          <a:latin typeface="Times New Roman" panose="02020603050405020304" pitchFamily="18" charset="0"/>
                          <a:cs typeface="Times New Roman" panose="02020603050405020304" pitchFamily="18" charset="0"/>
                        </a:rPr>
                        <a:t>16.51a</a:t>
                      </a:r>
                      <a:endParaRPr lang="en-US" sz="3200" b="0" i="0" u="none" strike="noStrike" dirty="0">
                        <a:solidFill>
                          <a:schemeClr val="bg1">
                            <a:lumMod val="95000"/>
                          </a:schemeClr>
                        </a:solidFill>
                        <a:effectLst/>
                        <a:latin typeface="Times New Roman" panose="02020603050405020304" pitchFamily="18" charset="0"/>
                        <a:cs typeface="Times New Roman" panose="02020603050405020304" pitchFamily="18" charset="0"/>
                      </a:endParaRPr>
                    </a:p>
                  </a:txBody>
                  <a:tcPr marL="5837" marR="5837" marT="5837" marB="0" anchor="b">
                    <a:solidFill>
                      <a:srgbClr val="7A0000"/>
                    </a:solidFill>
                  </a:tcPr>
                </a:tc>
                <a:extLst>
                  <a:ext uri="{0D108BD9-81ED-4DB2-BD59-A6C34878D82A}">
                    <a16:rowId xmlns:a16="http://schemas.microsoft.com/office/drawing/2014/main" xmlns="" val="10006"/>
                  </a:ext>
                </a:extLst>
              </a:tr>
              <a:tr h="503213">
                <a:tc>
                  <a:txBody>
                    <a:bodyPr/>
                    <a:lstStyle/>
                    <a:p>
                      <a:pPr algn="l" fontAlgn="b"/>
                      <a:r>
                        <a:rPr lang="en-US" sz="3200" u="none" strike="noStrike">
                          <a:effectLst/>
                          <a:latin typeface="Times New Roman" panose="02020603050405020304" pitchFamily="18" charset="0"/>
                          <a:cs typeface="Times New Roman" panose="02020603050405020304" pitchFamily="18" charset="0"/>
                        </a:rPr>
                        <a:t>GDC</a:t>
                      </a:r>
                      <a:endParaRPr lang="en-US" sz="3200" b="0" i="0" u="none" strike="noStrike">
                        <a:solidFill>
                          <a:srgbClr val="000000"/>
                        </a:solidFill>
                        <a:effectLst/>
                        <a:latin typeface="Times New Roman" panose="02020603050405020304" pitchFamily="18" charset="0"/>
                        <a:cs typeface="Times New Roman" panose="02020603050405020304" pitchFamily="18" charset="0"/>
                      </a:endParaRPr>
                    </a:p>
                  </a:txBody>
                  <a:tcPr marL="5837" marR="5837" marT="5837" marB="0" anchor="b"/>
                </a:tc>
                <a:tc>
                  <a:txBody>
                    <a:bodyPr/>
                    <a:lstStyle/>
                    <a:p>
                      <a:pPr algn="l" fontAlgn="b"/>
                      <a:r>
                        <a:rPr lang="en-US" sz="3200" u="none" strike="noStrike">
                          <a:effectLst/>
                          <a:latin typeface="Times New Roman" panose="02020603050405020304" pitchFamily="18" charset="0"/>
                          <a:cs typeface="Times New Roman" panose="02020603050405020304" pitchFamily="18" charset="0"/>
                        </a:rPr>
                        <a:t>14.84a</a:t>
                      </a:r>
                      <a:endParaRPr lang="en-US" sz="3200" b="0" i="0" u="none" strike="noStrike">
                        <a:solidFill>
                          <a:srgbClr val="000000"/>
                        </a:solidFill>
                        <a:effectLst/>
                        <a:latin typeface="Times New Roman" panose="02020603050405020304" pitchFamily="18" charset="0"/>
                        <a:cs typeface="Times New Roman" panose="02020603050405020304" pitchFamily="18" charset="0"/>
                      </a:endParaRPr>
                    </a:p>
                  </a:txBody>
                  <a:tcPr marL="5837" marR="5837" marT="5837" marB="0" anchor="b"/>
                </a:tc>
                <a:tc>
                  <a:txBody>
                    <a:bodyPr/>
                    <a:lstStyle/>
                    <a:p>
                      <a:pPr algn="l" fontAlgn="b"/>
                      <a:r>
                        <a:rPr lang="en-US" sz="3200" u="none" strike="noStrike" dirty="0">
                          <a:effectLst/>
                          <a:latin typeface="Times New Roman" panose="02020603050405020304" pitchFamily="18" charset="0"/>
                          <a:cs typeface="Times New Roman" panose="02020603050405020304" pitchFamily="18" charset="0"/>
                        </a:rPr>
                        <a:t>36.81b</a:t>
                      </a:r>
                      <a:endParaRPr lang="en-US" sz="3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37" marR="5837" marT="5837" marB="0" anchor="b"/>
                </a:tc>
                <a:tc>
                  <a:txBody>
                    <a:bodyPr/>
                    <a:lstStyle/>
                    <a:p>
                      <a:pPr algn="l" fontAlgn="b"/>
                      <a:r>
                        <a:rPr lang="en-US" sz="3200" u="none" strike="noStrike" dirty="0">
                          <a:effectLst/>
                          <a:latin typeface="Times New Roman" panose="02020603050405020304" pitchFamily="18" charset="0"/>
                          <a:cs typeface="Times New Roman" panose="02020603050405020304" pitchFamily="18" charset="0"/>
                        </a:rPr>
                        <a:t>382.01a</a:t>
                      </a:r>
                      <a:endParaRPr lang="en-US" sz="3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37" marR="5837" marT="5837" marB="0" anchor="b"/>
                </a:tc>
                <a:tc>
                  <a:txBody>
                    <a:bodyPr/>
                    <a:lstStyle/>
                    <a:p>
                      <a:pPr algn="l" fontAlgn="b"/>
                      <a:r>
                        <a:rPr lang="en-US" sz="3200" u="none" strike="noStrike" dirty="0">
                          <a:effectLst/>
                          <a:latin typeface="Times New Roman" panose="02020603050405020304" pitchFamily="18" charset="0"/>
                          <a:cs typeface="Times New Roman" panose="02020603050405020304" pitchFamily="18" charset="0"/>
                        </a:rPr>
                        <a:t>16.19a</a:t>
                      </a:r>
                      <a:endParaRPr lang="en-US" sz="3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837" marR="5837" marT="5837" marB="0" anchor="b"/>
                </a:tc>
                <a:extLst>
                  <a:ext uri="{0D108BD9-81ED-4DB2-BD59-A6C34878D82A}">
                    <a16:rowId xmlns:a16="http://schemas.microsoft.com/office/drawing/2014/main" xmlns="" val="10007"/>
                  </a:ext>
                </a:extLst>
              </a:tr>
              <a:tr h="0">
                <a:tc>
                  <a:txBody>
                    <a:bodyPr/>
                    <a:lstStyle/>
                    <a:p>
                      <a:pPr algn="l" fontAlgn="b"/>
                      <a:r>
                        <a:rPr lang="en-US" sz="3200" u="none" strike="noStrike">
                          <a:solidFill>
                            <a:schemeClr val="bg1">
                              <a:lumMod val="95000"/>
                            </a:schemeClr>
                          </a:solidFill>
                          <a:effectLst/>
                          <a:latin typeface="Times New Roman" panose="02020603050405020304" pitchFamily="18" charset="0"/>
                          <a:cs typeface="Times New Roman" panose="02020603050405020304" pitchFamily="18" charset="0"/>
                        </a:rPr>
                        <a:t>MDHCW</a:t>
                      </a:r>
                      <a:endParaRPr lang="en-US" sz="3200" b="0" i="0" u="none" strike="noStrike">
                        <a:solidFill>
                          <a:schemeClr val="bg1">
                            <a:lumMod val="95000"/>
                          </a:schemeClr>
                        </a:solidFill>
                        <a:effectLst/>
                        <a:latin typeface="Times New Roman" panose="02020603050405020304" pitchFamily="18" charset="0"/>
                        <a:cs typeface="Times New Roman" panose="02020603050405020304" pitchFamily="18" charset="0"/>
                      </a:endParaRPr>
                    </a:p>
                  </a:txBody>
                  <a:tcPr marL="5837" marR="5837" marT="5837" marB="0" anchor="b">
                    <a:solidFill>
                      <a:srgbClr val="7A0000"/>
                    </a:solidFill>
                  </a:tcPr>
                </a:tc>
                <a:tc>
                  <a:txBody>
                    <a:bodyPr/>
                    <a:lstStyle/>
                    <a:p>
                      <a:pPr algn="l" fontAlgn="b"/>
                      <a:r>
                        <a:rPr lang="en-US" sz="3200" u="none" strike="noStrike">
                          <a:solidFill>
                            <a:schemeClr val="bg1">
                              <a:lumMod val="95000"/>
                            </a:schemeClr>
                          </a:solidFill>
                          <a:effectLst/>
                          <a:latin typeface="Times New Roman" panose="02020603050405020304" pitchFamily="18" charset="0"/>
                          <a:cs typeface="Times New Roman" panose="02020603050405020304" pitchFamily="18" charset="0"/>
                        </a:rPr>
                        <a:t>9.15b</a:t>
                      </a:r>
                      <a:endParaRPr lang="en-US" sz="3200" b="0" i="0" u="none" strike="noStrike">
                        <a:solidFill>
                          <a:schemeClr val="bg1">
                            <a:lumMod val="95000"/>
                          </a:schemeClr>
                        </a:solidFill>
                        <a:effectLst/>
                        <a:latin typeface="Times New Roman" panose="02020603050405020304" pitchFamily="18" charset="0"/>
                        <a:cs typeface="Times New Roman" panose="02020603050405020304" pitchFamily="18" charset="0"/>
                      </a:endParaRPr>
                    </a:p>
                  </a:txBody>
                  <a:tcPr marL="5837" marR="5837" marT="5837" marB="0" anchor="b">
                    <a:solidFill>
                      <a:srgbClr val="7A0000"/>
                    </a:solidFill>
                  </a:tcPr>
                </a:tc>
                <a:tc>
                  <a:txBody>
                    <a:bodyPr/>
                    <a:lstStyle/>
                    <a:p>
                      <a:pPr algn="l" fontAlgn="b"/>
                      <a:r>
                        <a:rPr lang="en-US" sz="3200" u="none" strike="noStrike">
                          <a:solidFill>
                            <a:schemeClr val="bg1">
                              <a:lumMod val="95000"/>
                            </a:schemeClr>
                          </a:solidFill>
                          <a:effectLst/>
                          <a:latin typeface="Times New Roman" panose="02020603050405020304" pitchFamily="18" charset="0"/>
                          <a:cs typeface="Times New Roman" panose="02020603050405020304" pitchFamily="18" charset="0"/>
                        </a:rPr>
                        <a:t>67.94a</a:t>
                      </a:r>
                      <a:endParaRPr lang="en-US" sz="3200" b="0" i="0" u="none" strike="noStrike">
                        <a:solidFill>
                          <a:schemeClr val="bg1">
                            <a:lumMod val="95000"/>
                          </a:schemeClr>
                        </a:solidFill>
                        <a:effectLst/>
                        <a:latin typeface="Times New Roman" panose="02020603050405020304" pitchFamily="18" charset="0"/>
                        <a:cs typeface="Times New Roman" panose="02020603050405020304" pitchFamily="18" charset="0"/>
                      </a:endParaRPr>
                    </a:p>
                  </a:txBody>
                  <a:tcPr marL="5837" marR="5837" marT="5837" marB="0" anchor="b">
                    <a:solidFill>
                      <a:srgbClr val="7A0000"/>
                    </a:solidFill>
                  </a:tcPr>
                </a:tc>
                <a:tc>
                  <a:txBody>
                    <a:bodyPr/>
                    <a:lstStyle/>
                    <a:p>
                      <a:pPr algn="l" fontAlgn="b"/>
                      <a:r>
                        <a:rPr lang="en-US" sz="3200" u="none" strike="noStrike" dirty="0">
                          <a:solidFill>
                            <a:schemeClr val="bg1">
                              <a:lumMod val="95000"/>
                            </a:schemeClr>
                          </a:solidFill>
                          <a:effectLst/>
                          <a:latin typeface="Times New Roman" panose="02020603050405020304" pitchFamily="18" charset="0"/>
                          <a:cs typeface="Times New Roman" panose="02020603050405020304" pitchFamily="18" charset="0"/>
                        </a:rPr>
                        <a:t>317.01a</a:t>
                      </a:r>
                      <a:endParaRPr lang="en-US" sz="3200" b="0" i="0" u="none" strike="noStrike" dirty="0">
                        <a:solidFill>
                          <a:schemeClr val="bg1">
                            <a:lumMod val="95000"/>
                          </a:schemeClr>
                        </a:solidFill>
                        <a:effectLst/>
                        <a:latin typeface="Times New Roman" panose="02020603050405020304" pitchFamily="18" charset="0"/>
                        <a:cs typeface="Times New Roman" panose="02020603050405020304" pitchFamily="18" charset="0"/>
                      </a:endParaRPr>
                    </a:p>
                  </a:txBody>
                  <a:tcPr marL="5837" marR="5837" marT="5837" marB="0" anchor="b">
                    <a:solidFill>
                      <a:srgbClr val="7A0000"/>
                    </a:solidFill>
                  </a:tcPr>
                </a:tc>
                <a:tc>
                  <a:txBody>
                    <a:bodyPr/>
                    <a:lstStyle/>
                    <a:p>
                      <a:pPr algn="l" fontAlgn="b"/>
                      <a:r>
                        <a:rPr lang="en-US" sz="3200" u="none" strike="noStrike" dirty="0">
                          <a:solidFill>
                            <a:schemeClr val="bg1">
                              <a:lumMod val="95000"/>
                            </a:schemeClr>
                          </a:solidFill>
                          <a:effectLst/>
                          <a:latin typeface="Times New Roman" panose="02020603050405020304" pitchFamily="18" charset="0"/>
                          <a:cs typeface="Times New Roman" panose="02020603050405020304" pitchFamily="18" charset="0"/>
                        </a:rPr>
                        <a:t>16.94a</a:t>
                      </a:r>
                      <a:endParaRPr lang="en-US" sz="3200" b="0" i="0" u="none" strike="noStrike" dirty="0">
                        <a:solidFill>
                          <a:schemeClr val="bg1">
                            <a:lumMod val="95000"/>
                          </a:schemeClr>
                        </a:solidFill>
                        <a:effectLst/>
                        <a:latin typeface="Times New Roman" panose="02020603050405020304" pitchFamily="18" charset="0"/>
                        <a:cs typeface="Times New Roman" panose="02020603050405020304" pitchFamily="18" charset="0"/>
                      </a:endParaRPr>
                    </a:p>
                  </a:txBody>
                  <a:tcPr marL="5837" marR="5837" marT="5837" marB="0" anchor="b">
                    <a:solidFill>
                      <a:srgbClr val="7A0000"/>
                    </a:solidFill>
                  </a:tcPr>
                </a:tc>
                <a:extLst>
                  <a:ext uri="{0D108BD9-81ED-4DB2-BD59-A6C34878D82A}">
                    <a16:rowId xmlns:a16="http://schemas.microsoft.com/office/drawing/2014/main" xmlns="" val="10008"/>
                  </a:ext>
                </a:extLst>
              </a:tr>
              <a:tr h="784469">
                <a:tc gridSpan="5">
                  <a:txBody>
                    <a:bodyPr/>
                    <a:lstStyle/>
                    <a:p>
                      <a:pPr algn="l" fontAlgn="b"/>
                      <a:r>
                        <a:rPr lang="en-US" sz="1600" u="none" strike="noStrike" baseline="30000" dirty="0" err="1">
                          <a:solidFill>
                            <a:schemeClr val="bg1">
                              <a:lumMod val="95000"/>
                            </a:schemeClr>
                          </a:solidFill>
                          <a:effectLst/>
                          <a:latin typeface="Times New Roman" panose="02020603050405020304" pitchFamily="18" charset="0"/>
                          <a:cs typeface="Times New Roman" panose="02020603050405020304" pitchFamily="18" charset="0"/>
                        </a:rPr>
                        <a:t>z</a:t>
                      </a:r>
                      <a:r>
                        <a:rPr lang="en-US" sz="1600" u="none" strike="noStrike" dirty="0" err="1">
                          <a:solidFill>
                            <a:schemeClr val="bg1">
                              <a:lumMod val="95000"/>
                            </a:schemeClr>
                          </a:solidFill>
                          <a:effectLst/>
                          <a:latin typeface="Times New Roman" panose="02020603050405020304" pitchFamily="18" charset="0"/>
                          <a:cs typeface="Times New Roman" panose="02020603050405020304" pitchFamily="18" charset="0"/>
                        </a:rPr>
                        <a:t>Average</a:t>
                      </a:r>
                      <a:r>
                        <a:rPr lang="en-US" sz="1600" u="none" strike="noStrike" dirty="0">
                          <a:solidFill>
                            <a:schemeClr val="bg1">
                              <a:lumMod val="95000"/>
                            </a:schemeClr>
                          </a:solidFill>
                          <a:effectLst/>
                          <a:latin typeface="Times New Roman" panose="02020603050405020304" pitchFamily="18" charset="0"/>
                          <a:cs typeface="Times New Roman" panose="02020603050405020304" pitchFamily="18" charset="0"/>
                        </a:rPr>
                        <a:t> of five clusters.</a:t>
                      </a:r>
                      <a:br>
                        <a:rPr lang="en-US" sz="1600" u="none" strike="noStrike" dirty="0">
                          <a:solidFill>
                            <a:schemeClr val="bg1">
                              <a:lumMod val="95000"/>
                            </a:schemeClr>
                          </a:solidFill>
                          <a:effectLst/>
                          <a:latin typeface="Times New Roman" panose="02020603050405020304" pitchFamily="18" charset="0"/>
                          <a:cs typeface="Times New Roman" panose="02020603050405020304" pitchFamily="18" charset="0"/>
                        </a:rPr>
                      </a:br>
                      <a:r>
                        <a:rPr lang="en-US" sz="1600" u="none" strike="noStrike" baseline="30000" dirty="0" err="1">
                          <a:solidFill>
                            <a:schemeClr val="bg1">
                              <a:lumMod val="95000"/>
                            </a:schemeClr>
                          </a:solidFill>
                          <a:effectLst/>
                          <a:latin typeface="Times New Roman" panose="02020603050405020304" pitchFamily="18" charset="0"/>
                          <a:cs typeface="Times New Roman" panose="02020603050405020304" pitchFamily="18" charset="0"/>
                        </a:rPr>
                        <a:t>y</a:t>
                      </a:r>
                      <a:r>
                        <a:rPr lang="en-US" sz="1600" u="none" strike="noStrike" dirty="0" err="1">
                          <a:solidFill>
                            <a:schemeClr val="bg1">
                              <a:lumMod val="95000"/>
                            </a:schemeClr>
                          </a:solidFill>
                          <a:effectLst/>
                          <a:latin typeface="Times New Roman" panose="02020603050405020304" pitchFamily="18" charset="0"/>
                          <a:cs typeface="Times New Roman" panose="02020603050405020304" pitchFamily="18" charset="0"/>
                        </a:rPr>
                        <a:t>Means</a:t>
                      </a:r>
                      <a:r>
                        <a:rPr lang="en-US" sz="1600" u="none" strike="noStrike" dirty="0">
                          <a:solidFill>
                            <a:schemeClr val="bg1">
                              <a:lumMod val="95000"/>
                            </a:schemeClr>
                          </a:solidFill>
                          <a:effectLst/>
                          <a:latin typeface="Times New Roman" panose="02020603050405020304" pitchFamily="18" charset="0"/>
                          <a:cs typeface="Times New Roman" panose="02020603050405020304" pitchFamily="18" charset="0"/>
                        </a:rPr>
                        <a:t> with different letter(s) for each column are significantly different (p&lt;0.05) using Tukey's Honest Significant Difference.</a:t>
                      </a:r>
                      <a:endParaRPr lang="en-US" sz="1600" b="0" i="0" u="none" strike="noStrike" dirty="0">
                        <a:solidFill>
                          <a:schemeClr val="bg1">
                            <a:lumMod val="95000"/>
                          </a:schemeClr>
                        </a:solidFill>
                        <a:effectLst/>
                        <a:latin typeface="Times New Roman" panose="02020603050405020304" pitchFamily="18" charset="0"/>
                        <a:cs typeface="Times New Roman" panose="02020603050405020304" pitchFamily="18" charset="0"/>
                      </a:endParaRPr>
                    </a:p>
                  </a:txBody>
                  <a:tcPr marL="5837" marR="5837" marT="5837" marB="0">
                    <a:solidFill>
                      <a:srgbClr val="7A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9"/>
                  </a:ext>
                </a:extLst>
              </a:tr>
            </a:tbl>
          </a:graphicData>
        </a:graphic>
      </p:graphicFrame>
      <p:sp>
        <p:nvSpPr>
          <p:cNvPr id="25" name="TextBox 24">
            <a:extLst>
              <a:ext uri="{FF2B5EF4-FFF2-40B4-BE49-F238E27FC236}">
                <a16:creationId xmlns:a16="http://schemas.microsoft.com/office/drawing/2014/main" xmlns="" id="{241C4C94-81B3-46C9-B138-2BA0501D779F}"/>
              </a:ext>
            </a:extLst>
          </p:cNvPr>
          <p:cNvSpPr txBox="1"/>
          <p:nvPr/>
        </p:nvSpPr>
        <p:spPr>
          <a:xfrm>
            <a:off x="1266409" y="17962199"/>
            <a:ext cx="9601200" cy="2517677"/>
          </a:xfrm>
          <a:prstGeom prst="rect">
            <a:avLst/>
          </a:prstGeom>
          <a:noFill/>
        </p:spPr>
        <p:txBody>
          <a:bodyPr wrap="square" rtlCol="0">
            <a:spAutoFit/>
          </a:bodyPr>
          <a:lstStyle/>
          <a:p>
            <a:pPr algn="just">
              <a:lnSpc>
                <a:spcPct val="107000"/>
              </a:lnSpc>
              <a:spcAft>
                <a:spcPts val="613"/>
              </a:spcAft>
            </a:pPr>
            <a:r>
              <a:rPr lang="en-US" sz="3200" dirty="0">
                <a:latin typeface="Times New Roman" panose="02020603050405020304" pitchFamily="18" charset="0"/>
                <a:cs typeface="Times New Roman" panose="02020603050405020304" pitchFamily="18" charset="0"/>
              </a:rPr>
              <a:t>One of the objectives of this study is to determine if the application of cluster thinning (amount and timing) results in a balanced crop load of the vines.</a:t>
            </a:r>
          </a:p>
          <a:p>
            <a:pPr algn="just">
              <a:lnSpc>
                <a:spcPct val="107000"/>
              </a:lnSpc>
              <a:spcAft>
                <a:spcPts val="613"/>
              </a:spcAft>
            </a:pPr>
            <a:endParaRPr lang="en-US" sz="2145" dirty="0"/>
          </a:p>
          <a:p>
            <a:pPr algn="just">
              <a:lnSpc>
                <a:spcPct val="107000"/>
              </a:lnSpc>
              <a:spcAft>
                <a:spcPts val="613"/>
              </a:spcAft>
            </a:pPr>
            <a:endParaRPr lang="en-US" sz="2145" dirty="0"/>
          </a:p>
        </p:txBody>
      </p:sp>
      <p:graphicFrame>
        <p:nvGraphicFramePr>
          <p:cNvPr id="9" name="Table 8">
            <a:extLst>
              <a:ext uri="{FF2B5EF4-FFF2-40B4-BE49-F238E27FC236}">
                <a16:creationId xmlns:a16="http://schemas.microsoft.com/office/drawing/2014/main" xmlns="" id="{330F73C0-38B3-41F6-A058-F4906756F979}"/>
              </a:ext>
            </a:extLst>
          </p:cNvPr>
          <p:cNvGraphicFramePr>
            <a:graphicFrameLocks noGrp="1"/>
          </p:cNvGraphicFramePr>
          <p:nvPr>
            <p:extLst>
              <p:ext uri="{D42A27DB-BD31-4B8C-83A1-F6EECF244321}">
                <p14:modId xmlns:p14="http://schemas.microsoft.com/office/powerpoint/2010/main" val="3576481811"/>
              </p:ext>
            </p:extLst>
          </p:nvPr>
        </p:nvGraphicFramePr>
        <p:xfrm>
          <a:off x="11658600" y="27814794"/>
          <a:ext cx="9601200" cy="7314553"/>
        </p:xfrm>
        <a:graphic>
          <a:graphicData uri="http://schemas.openxmlformats.org/drawingml/2006/table">
            <a:tbl>
              <a:tblPr>
                <a:tableStyleId>{5C22544A-7EE6-4342-B048-85BDC9FD1C3A}</a:tableStyleId>
              </a:tblPr>
              <a:tblGrid>
                <a:gridCol w="2019407">
                  <a:extLst>
                    <a:ext uri="{9D8B030D-6E8A-4147-A177-3AD203B41FA5}">
                      <a16:colId xmlns:a16="http://schemas.microsoft.com/office/drawing/2014/main" xmlns="" val="3618367535"/>
                    </a:ext>
                  </a:extLst>
                </a:gridCol>
                <a:gridCol w="3606086">
                  <a:extLst>
                    <a:ext uri="{9D8B030D-6E8A-4147-A177-3AD203B41FA5}">
                      <a16:colId xmlns:a16="http://schemas.microsoft.com/office/drawing/2014/main" xmlns="" val="4097070858"/>
                    </a:ext>
                  </a:extLst>
                </a:gridCol>
                <a:gridCol w="3975707">
                  <a:extLst>
                    <a:ext uri="{9D8B030D-6E8A-4147-A177-3AD203B41FA5}">
                      <a16:colId xmlns:a16="http://schemas.microsoft.com/office/drawing/2014/main" xmlns="" val="409358433"/>
                    </a:ext>
                  </a:extLst>
                </a:gridCol>
              </a:tblGrid>
              <a:tr h="1018970">
                <a:tc gridSpan="3">
                  <a:txBody>
                    <a:bodyPr/>
                    <a:lstStyle/>
                    <a:p>
                      <a:pPr algn="l" fontAlgn="ctr"/>
                      <a:r>
                        <a:rPr lang="en-US" sz="3200" u="none" strike="noStrike" dirty="0">
                          <a:solidFill>
                            <a:schemeClr val="bg1">
                              <a:lumMod val="95000"/>
                            </a:schemeClr>
                          </a:solidFill>
                          <a:effectLst/>
                          <a:latin typeface="Times New Roman" panose="02020603050405020304" pitchFamily="18" charset="0"/>
                          <a:cs typeface="Times New Roman" panose="02020603050405020304" pitchFamily="18" charset="0"/>
                        </a:rPr>
                        <a:t>Table 1. Pruning weights and buds left on vine based on balanced pruning formula of three table grape cultivars grown under high tunnels at Fayetteville, AR in 2018</a:t>
                      </a:r>
                      <a:endParaRPr lang="en-US" sz="3200" b="0" i="0" u="none" strike="noStrike" dirty="0">
                        <a:solidFill>
                          <a:schemeClr val="bg1">
                            <a:lumMod val="95000"/>
                          </a:schemeClr>
                        </a:solidFill>
                        <a:effectLst/>
                        <a:latin typeface="Times New Roman" panose="02020603050405020304" pitchFamily="18" charset="0"/>
                        <a:cs typeface="Times New Roman" panose="02020603050405020304" pitchFamily="18" charset="0"/>
                      </a:endParaRPr>
                    </a:p>
                  </a:txBody>
                  <a:tcPr marL="9525" marR="9525" marT="9525" marB="0" anchor="ctr">
                    <a:solidFill>
                      <a:srgbClr val="7A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779007273"/>
                  </a:ext>
                </a:extLst>
              </a:tr>
              <a:tr h="976773">
                <a:tc>
                  <a:txBody>
                    <a:bodyPr/>
                    <a:lstStyle/>
                    <a:p>
                      <a:pPr algn="l" fontAlgn="b"/>
                      <a:r>
                        <a:rPr lang="en-US" sz="3200" b="1" u="none" strike="noStrike" dirty="0">
                          <a:effectLst/>
                          <a:latin typeface="Times New Roman" panose="02020603050405020304" pitchFamily="18" charset="0"/>
                          <a:cs typeface="Times New Roman" panose="02020603050405020304" pitchFamily="18" charset="0"/>
                        </a:rPr>
                        <a:t>Cultivar</a:t>
                      </a:r>
                      <a:endParaRPr lang="en-US" sz="3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FFFFFF"/>
                    </a:solidFill>
                  </a:tcPr>
                </a:tc>
                <a:tc>
                  <a:txBody>
                    <a:bodyPr/>
                    <a:lstStyle/>
                    <a:p>
                      <a:pPr algn="l" fontAlgn="b"/>
                      <a:r>
                        <a:rPr lang="en-US" sz="3200" b="1" u="none" strike="noStrike" dirty="0">
                          <a:effectLst/>
                          <a:latin typeface="Times New Roman" panose="02020603050405020304" pitchFamily="18" charset="0"/>
                          <a:cs typeface="Times New Roman" panose="02020603050405020304" pitchFamily="18" charset="0"/>
                        </a:rPr>
                        <a:t>Pruning weight (</a:t>
                      </a:r>
                      <a:r>
                        <a:rPr lang="en-US" sz="3200" b="1" u="none" strike="noStrike" dirty="0" err="1">
                          <a:effectLst/>
                          <a:latin typeface="Times New Roman" panose="02020603050405020304" pitchFamily="18" charset="0"/>
                          <a:cs typeface="Times New Roman" panose="02020603050405020304" pitchFamily="18" charset="0"/>
                        </a:rPr>
                        <a:t>lb</a:t>
                      </a:r>
                      <a:r>
                        <a:rPr lang="en-US" sz="3200" b="1" u="none" strike="noStrike" dirty="0">
                          <a:effectLst/>
                          <a:latin typeface="Times New Roman" panose="02020603050405020304" pitchFamily="18" charset="0"/>
                          <a:cs typeface="Times New Roman" panose="02020603050405020304" pitchFamily="18" charset="0"/>
                        </a:rPr>
                        <a:t>)</a:t>
                      </a:r>
                      <a:r>
                        <a:rPr lang="en-US" sz="3200" b="1" u="none" strike="noStrike" baseline="30000" dirty="0">
                          <a:effectLst/>
                          <a:latin typeface="Times New Roman" panose="02020603050405020304" pitchFamily="18" charset="0"/>
                          <a:cs typeface="Times New Roman" panose="02020603050405020304" pitchFamily="18" charset="0"/>
                        </a:rPr>
                        <a:t>z</a:t>
                      </a:r>
                      <a:endParaRPr lang="en-US" sz="3200" b="1" i="0" u="none" strike="noStrike" baseline="30000"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FFFFFF"/>
                    </a:solidFill>
                  </a:tcPr>
                </a:tc>
                <a:tc>
                  <a:txBody>
                    <a:bodyPr/>
                    <a:lstStyle/>
                    <a:p>
                      <a:pPr algn="l" fontAlgn="b"/>
                      <a:r>
                        <a:rPr lang="en-US" sz="3200" b="1" u="none" strike="noStrike" dirty="0">
                          <a:effectLst/>
                          <a:latin typeface="Times New Roman" panose="02020603050405020304" pitchFamily="18" charset="0"/>
                          <a:cs typeface="Times New Roman" panose="02020603050405020304" pitchFamily="18" charset="0"/>
                        </a:rPr>
                        <a:t>No. of buds left on   vine after </a:t>
                      </a:r>
                      <a:r>
                        <a:rPr lang="en-US" sz="3200" b="1" u="none" strike="noStrike" dirty="0" err="1">
                          <a:effectLst/>
                          <a:latin typeface="Times New Roman" panose="02020603050405020304" pitchFamily="18" charset="0"/>
                          <a:cs typeface="Times New Roman" panose="02020603050405020304" pitchFamily="18" charset="0"/>
                        </a:rPr>
                        <a:t>pruning</a:t>
                      </a:r>
                      <a:r>
                        <a:rPr lang="en-US" sz="3200" b="1" u="none" strike="noStrike" baseline="30000" dirty="0" err="1">
                          <a:effectLst/>
                          <a:latin typeface="Times New Roman" panose="02020603050405020304" pitchFamily="18" charset="0"/>
                          <a:cs typeface="Times New Roman" panose="02020603050405020304" pitchFamily="18" charset="0"/>
                        </a:rPr>
                        <a:t>z</a:t>
                      </a:r>
                      <a:endParaRPr lang="en-US" sz="3200" b="1" i="0" u="none" strike="noStrike" baseline="30000"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FFFFFF"/>
                    </a:solidFill>
                  </a:tcPr>
                </a:tc>
                <a:extLst>
                  <a:ext uri="{0D108BD9-81ED-4DB2-BD59-A6C34878D82A}">
                    <a16:rowId xmlns:a16="http://schemas.microsoft.com/office/drawing/2014/main" xmlns="" val="3589482529"/>
                  </a:ext>
                </a:extLst>
              </a:tr>
              <a:tr h="557656">
                <a:tc>
                  <a:txBody>
                    <a:bodyPr/>
                    <a:lstStyle/>
                    <a:p>
                      <a:pPr algn="l" fontAlgn="b"/>
                      <a:r>
                        <a:rPr lang="en-US" sz="3200" u="none" strike="noStrike" dirty="0">
                          <a:solidFill>
                            <a:schemeClr val="bg1">
                              <a:lumMod val="95000"/>
                            </a:schemeClr>
                          </a:solidFill>
                          <a:effectLst/>
                          <a:latin typeface="Times New Roman" panose="02020603050405020304" pitchFamily="18" charset="0"/>
                          <a:cs typeface="Times New Roman" panose="02020603050405020304" pitchFamily="18" charset="0"/>
                        </a:rPr>
                        <a:t>Faith</a:t>
                      </a:r>
                      <a:endParaRPr lang="en-US" sz="3200" b="0" i="0" u="none" strike="noStrike" dirty="0">
                        <a:solidFill>
                          <a:schemeClr val="bg1">
                            <a:lumMod val="95000"/>
                          </a:schemeClr>
                        </a:solidFill>
                        <a:effectLst/>
                        <a:latin typeface="Times New Roman" panose="02020603050405020304" pitchFamily="18" charset="0"/>
                        <a:cs typeface="Times New Roman" panose="02020603050405020304" pitchFamily="18" charset="0"/>
                      </a:endParaRPr>
                    </a:p>
                  </a:txBody>
                  <a:tcPr marL="9525" marR="9525" marT="9525" marB="0" anchor="b">
                    <a:solidFill>
                      <a:srgbClr val="7A0000"/>
                    </a:solidFill>
                  </a:tcPr>
                </a:tc>
                <a:tc>
                  <a:txBody>
                    <a:bodyPr/>
                    <a:lstStyle/>
                    <a:p>
                      <a:pPr algn="l" fontAlgn="b"/>
                      <a:r>
                        <a:rPr lang="en-US" sz="3200" u="none" strike="noStrike" dirty="0">
                          <a:solidFill>
                            <a:schemeClr val="bg1">
                              <a:lumMod val="95000"/>
                            </a:schemeClr>
                          </a:solidFill>
                          <a:effectLst/>
                          <a:latin typeface="Times New Roman" panose="02020603050405020304" pitchFamily="18" charset="0"/>
                          <a:cs typeface="Times New Roman" panose="02020603050405020304" pitchFamily="18" charset="0"/>
                        </a:rPr>
                        <a:t>3.87a</a:t>
                      </a:r>
                      <a:endParaRPr lang="en-US" sz="3200" b="0" i="0" u="none" strike="noStrike" dirty="0">
                        <a:solidFill>
                          <a:schemeClr val="bg1">
                            <a:lumMod val="95000"/>
                          </a:schemeClr>
                        </a:solidFill>
                        <a:effectLst/>
                        <a:latin typeface="Times New Roman" panose="02020603050405020304" pitchFamily="18" charset="0"/>
                        <a:cs typeface="Times New Roman" panose="02020603050405020304" pitchFamily="18" charset="0"/>
                      </a:endParaRPr>
                    </a:p>
                  </a:txBody>
                  <a:tcPr marL="9525" marR="9525" marT="9525" marB="0" anchor="b">
                    <a:solidFill>
                      <a:srgbClr val="7A0000"/>
                    </a:solidFill>
                  </a:tcPr>
                </a:tc>
                <a:tc>
                  <a:txBody>
                    <a:bodyPr/>
                    <a:lstStyle/>
                    <a:p>
                      <a:pPr algn="l" fontAlgn="b"/>
                      <a:r>
                        <a:rPr lang="en-US" sz="3200" u="none" strike="noStrike" dirty="0">
                          <a:solidFill>
                            <a:schemeClr val="bg1">
                              <a:lumMod val="95000"/>
                            </a:schemeClr>
                          </a:solidFill>
                          <a:effectLst/>
                          <a:latin typeface="Times New Roman" panose="02020603050405020304" pitchFamily="18" charset="0"/>
                          <a:cs typeface="Times New Roman" panose="02020603050405020304" pitchFamily="18" charset="0"/>
                        </a:rPr>
                        <a:t>62.83a</a:t>
                      </a:r>
                      <a:endParaRPr lang="en-US" sz="3200" b="0" i="0" u="none" strike="noStrike" dirty="0">
                        <a:solidFill>
                          <a:schemeClr val="bg1">
                            <a:lumMod val="95000"/>
                          </a:schemeClr>
                        </a:solidFill>
                        <a:effectLst/>
                        <a:latin typeface="Times New Roman" panose="02020603050405020304" pitchFamily="18" charset="0"/>
                        <a:cs typeface="Times New Roman" panose="02020603050405020304" pitchFamily="18" charset="0"/>
                      </a:endParaRPr>
                    </a:p>
                  </a:txBody>
                  <a:tcPr marL="9525" marR="9525" marT="9525" marB="0" anchor="b">
                    <a:solidFill>
                      <a:srgbClr val="7A0000"/>
                    </a:solidFill>
                  </a:tcPr>
                </a:tc>
                <a:extLst>
                  <a:ext uri="{0D108BD9-81ED-4DB2-BD59-A6C34878D82A}">
                    <a16:rowId xmlns:a16="http://schemas.microsoft.com/office/drawing/2014/main" xmlns="" val="3742244543"/>
                  </a:ext>
                </a:extLst>
              </a:tr>
              <a:tr h="557656">
                <a:tc>
                  <a:txBody>
                    <a:bodyPr/>
                    <a:lstStyle/>
                    <a:p>
                      <a:pPr algn="l" fontAlgn="b"/>
                      <a:r>
                        <a:rPr lang="en-US" sz="3200" u="none" strike="noStrike">
                          <a:effectLst/>
                          <a:latin typeface="Times New Roman" panose="02020603050405020304" pitchFamily="18" charset="0"/>
                          <a:cs typeface="Times New Roman" panose="02020603050405020304" pitchFamily="18" charset="0"/>
                        </a:rPr>
                        <a:t>Gratitude</a:t>
                      </a:r>
                      <a:endParaRPr lang="en-US" sz="3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FFFFFF"/>
                    </a:solidFill>
                  </a:tcPr>
                </a:tc>
                <a:tc>
                  <a:txBody>
                    <a:bodyPr/>
                    <a:lstStyle/>
                    <a:p>
                      <a:pPr algn="l" fontAlgn="b"/>
                      <a:r>
                        <a:rPr lang="en-US" sz="3200" u="none" strike="noStrike" dirty="0">
                          <a:effectLst/>
                          <a:latin typeface="Times New Roman" panose="02020603050405020304" pitchFamily="18" charset="0"/>
                          <a:cs typeface="Times New Roman" panose="02020603050405020304" pitchFamily="18" charset="0"/>
                        </a:rPr>
                        <a:t>4.03a</a:t>
                      </a:r>
                      <a:endParaRPr lang="en-US" sz="3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FFFFFF"/>
                    </a:solidFill>
                  </a:tcPr>
                </a:tc>
                <a:tc>
                  <a:txBody>
                    <a:bodyPr/>
                    <a:lstStyle/>
                    <a:p>
                      <a:pPr algn="l" fontAlgn="b"/>
                      <a:r>
                        <a:rPr lang="en-US" sz="3200" u="none" strike="noStrike" dirty="0">
                          <a:effectLst/>
                          <a:latin typeface="Times New Roman" panose="02020603050405020304" pitchFamily="18" charset="0"/>
                          <a:cs typeface="Times New Roman" panose="02020603050405020304" pitchFamily="18" charset="0"/>
                        </a:rPr>
                        <a:t>60.06a</a:t>
                      </a:r>
                      <a:endParaRPr lang="en-US" sz="3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FFFFFF"/>
                    </a:solidFill>
                  </a:tcPr>
                </a:tc>
                <a:extLst>
                  <a:ext uri="{0D108BD9-81ED-4DB2-BD59-A6C34878D82A}">
                    <a16:rowId xmlns:a16="http://schemas.microsoft.com/office/drawing/2014/main" xmlns="" val="389874140"/>
                  </a:ext>
                </a:extLst>
              </a:tr>
              <a:tr h="557656">
                <a:tc>
                  <a:txBody>
                    <a:bodyPr/>
                    <a:lstStyle/>
                    <a:p>
                      <a:pPr algn="l" fontAlgn="b"/>
                      <a:r>
                        <a:rPr lang="en-US" sz="3200" u="none" strike="noStrike">
                          <a:solidFill>
                            <a:schemeClr val="bg1">
                              <a:lumMod val="95000"/>
                            </a:schemeClr>
                          </a:solidFill>
                          <a:effectLst/>
                          <a:latin typeface="Times New Roman" panose="02020603050405020304" pitchFamily="18" charset="0"/>
                          <a:cs typeface="Times New Roman" panose="02020603050405020304" pitchFamily="18" charset="0"/>
                        </a:rPr>
                        <a:t>Jupiter</a:t>
                      </a:r>
                      <a:endParaRPr lang="en-US" sz="3200" b="0" i="0" u="none" strike="noStrike">
                        <a:solidFill>
                          <a:schemeClr val="bg1">
                            <a:lumMod val="95000"/>
                          </a:schemeClr>
                        </a:solidFill>
                        <a:effectLst/>
                        <a:latin typeface="Times New Roman" panose="02020603050405020304" pitchFamily="18" charset="0"/>
                        <a:cs typeface="Times New Roman" panose="02020603050405020304" pitchFamily="18" charset="0"/>
                      </a:endParaRPr>
                    </a:p>
                  </a:txBody>
                  <a:tcPr marL="9525" marR="9525" marT="9525" marB="0" anchor="b">
                    <a:solidFill>
                      <a:srgbClr val="7A0000"/>
                    </a:solidFill>
                  </a:tcPr>
                </a:tc>
                <a:tc>
                  <a:txBody>
                    <a:bodyPr/>
                    <a:lstStyle/>
                    <a:p>
                      <a:pPr algn="l" fontAlgn="b"/>
                      <a:r>
                        <a:rPr lang="en-US" sz="3200" u="none" strike="noStrike" dirty="0">
                          <a:solidFill>
                            <a:schemeClr val="bg1">
                              <a:lumMod val="95000"/>
                            </a:schemeClr>
                          </a:solidFill>
                          <a:effectLst/>
                          <a:latin typeface="Times New Roman" panose="02020603050405020304" pitchFamily="18" charset="0"/>
                          <a:cs typeface="Times New Roman" panose="02020603050405020304" pitchFamily="18" charset="0"/>
                        </a:rPr>
                        <a:t>4.29a</a:t>
                      </a:r>
                      <a:endParaRPr lang="en-US" sz="3200" b="0" i="0" u="none" strike="noStrike" dirty="0">
                        <a:solidFill>
                          <a:schemeClr val="bg1">
                            <a:lumMod val="95000"/>
                          </a:schemeClr>
                        </a:solidFill>
                        <a:effectLst/>
                        <a:latin typeface="Times New Roman" panose="02020603050405020304" pitchFamily="18" charset="0"/>
                        <a:cs typeface="Times New Roman" panose="02020603050405020304" pitchFamily="18" charset="0"/>
                      </a:endParaRPr>
                    </a:p>
                  </a:txBody>
                  <a:tcPr marL="9525" marR="9525" marT="9525" marB="0" anchor="b">
                    <a:solidFill>
                      <a:srgbClr val="7A0000"/>
                    </a:solidFill>
                  </a:tcPr>
                </a:tc>
                <a:tc>
                  <a:txBody>
                    <a:bodyPr/>
                    <a:lstStyle/>
                    <a:p>
                      <a:pPr algn="l" fontAlgn="b"/>
                      <a:r>
                        <a:rPr lang="en-US" sz="3200" u="none" strike="noStrike" dirty="0">
                          <a:solidFill>
                            <a:schemeClr val="bg1">
                              <a:lumMod val="95000"/>
                            </a:schemeClr>
                          </a:solidFill>
                          <a:effectLst/>
                          <a:latin typeface="Times New Roman" panose="02020603050405020304" pitchFamily="18" charset="0"/>
                          <a:cs typeface="Times New Roman" panose="02020603050405020304" pitchFamily="18" charset="0"/>
                        </a:rPr>
                        <a:t>58.67a</a:t>
                      </a:r>
                      <a:endParaRPr lang="en-US" sz="3200" b="0" i="0" u="none" strike="noStrike" dirty="0">
                        <a:solidFill>
                          <a:schemeClr val="bg1">
                            <a:lumMod val="95000"/>
                          </a:schemeClr>
                        </a:solidFill>
                        <a:effectLst/>
                        <a:latin typeface="Times New Roman" panose="02020603050405020304" pitchFamily="18" charset="0"/>
                        <a:cs typeface="Times New Roman" panose="02020603050405020304" pitchFamily="18" charset="0"/>
                      </a:endParaRPr>
                    </a:p>
                  </a:txBody>
                  <a:tcPr marL="9525" marR="9525" marT="9525" marB="0" anchor="b">
                    <a:solidFill>
                      <a:srgbClr val="7A0000"/>
                    </a:solidFill>
                  </a:tcPr>
                </a:tc>
                <a:extLst>
                  <a:ext uri="{0D108BD9-81ED-4DB2-BD59-A6C34878D82A}">
                    <a16:rowId xmlns:a16="http://schemas.microsoft.com/office/drawing/2014/main" xmlns="" val="2873940565"/>
                  </a:ext>
                </a:extLst>
              </a:tr>
              <a:tr h="1013962">
                <a:tc>
                  <a:txBody>
                    <a:bodyPr/>
                    <a:lstStyle/>
                    <a:p>
                      <a:pPr algn="l" fontAlgn="b"/>
                      <a:r>
                        <a:rPr lang="en-US" sz="3200" b="1" u="none" strike="noStrike" dirty="0">
                          <a:effectLst/>
                          <a:latin typeface="Times New Roman" panose="02020603050405020304" pitchFamily="18" charset="0"/>
                          <a:cs typeface="Times New Roman" panose="02020603050405020304" pitchFamily="18" charset="0"/>
                        </a:rPr>
                        <a:t>Trellis system</a:t>
                      </a:r>
                      <a:endParaRPr lang="en-US" sz="3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FFFFFF"/>
                    </a:solidFill>
                  </a:tcPr>
                </a:tc>
                <a:tc>
                  <a:txBody>
                    <a:bodyPr/>
                    <a:lstStyle/>
                    <a:p>
                      <a:pPr algn="l" fontAlgn="b"/>
                      <a:endParaRPr lang="en-US" sz="3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FFFFFF"/>
                    </a:solidFill>
                  </a:tcPr>
                </a:tc>
                <a:tc>
                  <a:txBody>
                    <a:bodyPr/>
                    <a:lstStyle/>
                    <a:p>
                      <a:pPr algn="l" fontAlgn="b"/>
                      <a:endParaRPr lang="en-US" sz="3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FFFFFF"/>
                    </a:solidFill>
                  </a:tcPr>
                </a:tc>
                <a:extLst>
                  <a:ext uri="{0D108BD9-81ED-4DB2-BD59-A6C34878D82A}">
                    <a16:rowId xmlns:a16="http://schemas.microsoft.com/office/drawing/2014/main" xmlns="" val="1429373935"/>
                  </a:ext>
                </a:extLst>
              </a:tr>
              <a:tr h="557656">
                <a:tc>
                  <a:txBody>
                    <a:bodyPr/>
                    <a:lstStyle/>
                    <a:p>
                      <a:pPr algn="l" fontAlgn="b"/>
                      <a:r>
                        <a:rPr lang="en-US" sz="3200" u="none" strike="noStrike" dirty="0">
                          <a:solidFill>
                            <a:schemeClr val="bg1">
                              <a:lumMod val="95000"/>
                            </a:schemeClr>
                          </a:solidFill>
                          <a:effectLst/>
                          <a:latin typeface="Times New Roman" panose="02020603050405020304" pitchFamily="18" charset="0"/>
                          <a:cs typeface="Times New Roman" panose="02020603050405020304" pitchFamily="18" charset="0"/>
                        </a:rPr>
                        <a:t>MDHCE</a:t>
                      </a:r>
                      <a:endParaRPr lang="en-US" sz="3200" b="0" i="0" u="none" strike="noStrike" dirty="0">
                        <a:solidFill>
                          <a:schemeClr val="bg1">
                            <a:lumMod val="95000"/>
                          </a:schemeClr>
                        </a:solidFill>
                        <a:effectLst/>
                        <a:latin typeface="Times New Roman" panose="02020603050405020304" pitchFamily="18" charset="0"/>
                        <a:cs typeface="Times New Roman" panose="02020603050405020304" pitchFamily="18" charset="0"/>
                      </a:endParaRPr>
                    </a:p>
                  </a:txBody>
                  <a:tcPr marL="9525" marR="9525" marT="9525" marB="0" anchor="b">
                    <a:solidFill>
                      <a:srgbClr val="7A0000"/>
                    </a:solidFill>
                  </a:tcPr>
                </a:tc>
                <a:tc>
                  <a:txBody>
                    <a:bodyPr/>
                    <a:lstStyle/>
                    <a:p>
                      <a:pPr algn="l" fontAlgn="b"/>
                      <a:r>
                        <a:rPr lang="en-US" sz="3200" u="none" strike="noStrike" dirty="0">
                          <a:solidFill>
                            <a:schemeClr val="bg1">
                              <a:lumMod val="95000"/>
                            </a:schemeClr>
                          </a:solidFill>
                          <a:effectLst/>
                          <a:latin typeface="Times New Roman" panose="02020603050405020304" pitchFamily="18" charset="0"/>
                          <a:cs typeface="Times New Roman" panose="02020603050405020304" pitchFamily="18" charset="0"/>
                        </a:rPr>
                        <a:t>4.72a</a:t>
                      </a:r>
                      <a:endParaRPr lang="en-US" sz="3200" b="0" i="0" u="none" strike="noStrike" dirty="0">
                        <a:solidFill>
                          <a:schemeClr val="bg1">
                            <a:lumMod val="95000"/>
                          </a:schemeClr>
                        </a:solidFill>
                        <a:effectLst/>
                        <a:latin typeface="Times New Roman" panose="02020603050405020304" pitchFamily="18" charset="0"/>
                        <a:cs typeface="Times New Roman" panose="02020603050405020304" pitchFamily="18" charset="0"/>
                      </a:endParaRPr>
                    </a:p>
                  </a:txBody>
                  <a:tcPr marL="9525" marR="9525" marT="9525" marB="0" anchor="b">
                    <a:solidFill>
                      <a:srgbClr val="7A0000"/>
                    </a:solidFill>
                  </a:tcPr>
                </a:tc>
                <a:tc>
                  <a:txBody>
                    <a:bodyPr/>
                    <a:lstStyle/>
                    <a:p>
                      <a:pPr algn="l" fontAlgn="b"/>
                      <a:r>
                        <a:rPr lang="en-US" sz="3200" u="none" strike="noStrike" dirty="0">
                          <a:solidFill>
                            <a:schemeClr val="bg1">
                              <a:lumMod val="95000"/>
                            </a:schemeClr>
                          </a:solidFill>
                          <a:effectLst/>
                          <a:latin typeface="Times New Roman" panose="02020603050405020304" pitchFamily="18" charset="0"/>
                          <a:cs typeface="Times New Roman" panose="02020603050405020304" pitchFamily="18" charset="0"/>
                        </a:rPr>
                        <a:t>67.17a</a:t>
                      </a:r>
                      <a:endParaRPr lang="en-US" sz="3200" b="0" i="0" u="none" strike="noStrike" dirty="0">
                        <a:solidFill>
                          <a:schemeClr val="bg1">
                            <a:lumMod val="95000"/>
                          </a:schemeClr>
                        </a:solidFill>
                        <a:effectLst/>
                        <a:latin typeface="Times New Roman" panose="02020603050405020304" pitchFamily="18" charset="0"/>
                        <a:cs typeface="Times New Roman" panose="02020603050405020304" pitchFamily="18" charset="0"/>
                      </a:endParaRPr>
                    </a:p>
                  </a:txBody>
                  <a:tcPr marL="9525" marR="9525" marT="9525" marB="0" anchor="b">
                    <a:solidFill>
                      <a:srgbClr val="7A0000"/>
                    </a:solidFill>
                  </a:tcPr>
                </a:tc>
                <a:extLst>
                  <a:ext uri="{0D108BD9-81ED-4DB2-BD59-A6C34878D82A}">
                    <a16:rowId xmlns:a16="http://schemas.microsoft.com/office/drawing/2014/main" xmlns="" val="660228824"/>
                  </a:ext>
                </a:extLst>
              </a:tr>
              <a:tr h="557656">
                <a:tc>
                  <a:txBody>
                    <a:bodyPr/>
                    <a:lstStyle/>
                    <a:p>
                      <a:pPr algn="l" fontAlgn="b"/>
                      <a:r>
                        <a:rPr lang="en-US" sz="3200" u="none" strike="noStrike">
                          <a:effectLst/>
                          <a:latin typeface="Times New Roman" panose="02020603050405020304" pitchFamily="18" charset="0"/>
                          <a:cs typeface="Times New Roman" panose="02020603050405020304" pitchFamily="18" charset="0"/>
                        </a:rPr>
                        <a:t>GDC</a:t>
                      </a:r>
                      <a:endParaRPr lang="en-US" sz="3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FFFFFF"/>
                    </a:solidFill>
                  </a:tcPr>
                </a:tc>
                <a:tc>
                  <a:txBody>
                    <a:bodyPr/>
                    <a:lstStyle/>
                    <a:p>
                      <a:pPr algn="l" fontAlgn="b"/>
                      <a:r>
                        <a:rPr lang="en-US" sz="3200" u="none" strike="noStrike" dirty="0">
                          <a:effectLst/>
                          <a:latin typeface="Times New Roman" panose="02020603050405020304" pitchFamily="18" charset="0"/>
                          <a:cs typeface="Times New Roman" panose="02020603050405020304" pitchFamily="18" charset="0"/>
                        </a:rPr>
                        <a:t>3.98b</a:t>
                      </a:r>
                      <a:endParaRPr lang="en-US" sz="3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FFFFFF"/>
                    </a:solidFill>
                  </a:tcPr>
                </a:tc>
                <a:tc>
                  <a:txBody>
                    <a:bodyPr/>
                    <a:lstStyle/>
                    <a:p>
                      <a:pPr algn="l" fontAlgn="b"/>
                      <a:r>
                        <a:rPr lang="en-US" sz="3200" u="none" strike="noStrike" dirty="0">
                          <a:effectLst/>
                          <a:latin typeface="Times New Roman" panose="02020603050405020304" pitchFamily="18" charset="0"/>
                          <a:cs typeface="Times New Roman" panose="02020603050405020304" pitchFamily="18" charset="0"/>
                        </a:rPr>
                        <a:t>59.78b</a:t>
                      </a:r>
                      <a:endParaRPr lang="en-US" sz="3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solidFill>
                      <a:srgbClr val="FFFFFF"/>
                    </a:solidFill>
                  </a:tcPr>
                </a:tc>
                <a:extLst>
                  <a:ext uri="{0D108BD9-81ED-4DB2-BD59-A6C34878D82A}">
                    <a16:rowId xmlns:a16="http://schemas.microsoft.com/office/drawing/2014/main" xmlns="" val="2472675645"/>
                  </a:ext>
                </a:extLst>
              </a:tr>
              <a:tr h="557656">
                <a:tc>
                  <a:txBody>
                    <a:bodyPr/>
                    <a:lstStyle/>
                    <a:p>
                      <a:pPr algn="l" fontAlgn="b"/>
                      <a:r>
                        <a:rPr lang="en-US" sz="3200" u="none" strike="noStrike" dirty="0">
                          <a:solidFill>
                            <a:schemeClr val="bg1">
                              <a:lumMod val="95000"/>
                            </a:schemeClr>
                          </a:solidFill>
                          <a:effectLst/>
                          <a:latin typeface="Times New Roman" panose="02020603050405020304" pitchFamily="18" charset="0"/>
                          <a:cs typeface="Times New Roman" panose="02020603050405020304" pitchFamily="18" charset="0"/>
                        </a:rPr>
                        <a:t>MDHCW</a:t>
                      </a:r>
                      <a:endParaRPr lang="en-US" sz="3200" b="0" i="0" u="none" strike="noStrike" dirty="0">
                        <a:solidFill>
                          <a:schemeClr val="bg1">
                            <a:lumMod val="95000"/>
                          </a:schemeClr>
                        </a:solidFill>
                        <a:effectLst/>
                        <a:latin typeface="Times New Roman" panose="02020603050405020304" pitchFamily="18" charset="0"/>
                        <a:cs typeface="Times New Roman" panose="02020603050405020304" pitchFamily="18" charset="0"/>
                      </a:endParaRPr>
                    </a:p>
                  </a:txBody>
                  <a:tcPr marL="9525" marR="9525" marT="9525" marB="0" anchor="b">
                    <a:solidFill>
                      <a:srgbClr val="7A0000"/>
                    </a:solidFill>
                  </a:tcPr>
                </a:tc>
                <a:tc>
                  <a:txBody>
                    <a:bodyPr/>
                    <a:lstStyle/>
                    <a:p>
                      <a:pPr algn="l" fontAlgn="b"/>
                      <a:r>
                        <a:rPr lang="en-US" sz="3200" u="none" strike="noStrike" dirty="0">
                          <a:solidFill>
                            <a:schemeClr val="bg1">
                              <a:lumMod val="95000"/>
                            </a:schemeClr>
                          </a:solidFill>
                          <a:effectLst/>
                          <a:latin typeface="Times New Roman" panose="02020603050405020304" pitchFamily="18" charset="0"/>
                          <a:cs typeface="Times New Roman" panose="02020603050405020304" pitchFamily="18" charset="0"/>
                        </a:rPr>
                        <a:t>3.48b</a:t>
                      </a:r>
                      <a:endParaRPr lang="en-US" sz="3200" b="0" i="0" u="none" strike="noStrike" dirty="0">
                        <a:solidFill>
                          <a:schemeClr val="bg1">
                            <a:lumMod val="95000"/>
                          </a:schemeClr>
                        </a:solidFill>
                        <a:effectLst/>
                        <a:latin typeface="Times New Roman" panose="02020603050405020304" pitchFamily="18" charset="0"/>
                        <a:cs typeface="Times New Roman" panose="02020603050405020304" pitchFamily="18" charset="0"/>
                      </a:endParaRPr>
                    </a:p>
                  </a:txBody>
                  <a:tcPr marL="9525" marR="9525" marT="9525" marB="0" anchor="b">
                    <a:solidFill>
                      <a:srgbClr val="7A0000"/>
                    </a:solidFill>
                  </a:tcPr>
                </a:tc>
                <a:tc>
                  <a:txBody>
                    <a:bodyPr/>
                    <a:lstStyle/>
                    <a:p>
                      <a:pPr algn="l" fontAlgn="b"/>
                      <a:r>
                        <a:rPr lang="en-US" sz="3200" u="none" strike="noStrike" dirty="0">
                          <a:solidFill>
                            <a:schemeClr val="bg1">
                              <a:lumMod val="95000"/>
                            </a:schemeClr>
                          </a:solidFill>
                          <a:effectLst/>
                          <a:latin typeface="Times New Roman" panose="02020603050405020304" pitchFamily="18" charset="0"/>
                          <a:cs typeface="Times New Roman" panose="02020603050405020304" pitchFamily="18" charset="0"/>
                        </a:rPr>
                        <a:t>54.61b</a:t>
                      </a:r>
                      <a:endParaRPr lang="en-US" sz="3200" b="0" i="0" u="none" strike="noStrike" dirty="0">
                        <a:solidFill>
                          <a:schemeClr val="bg1">
                            <a:lumMod val="95000"/>
                          </a:schemeClr>
                        </a:solidFill>
                        <a:effectLst/>
                        <a:latin typeface="Times New Roman" panose="02020603050405020304" pitchFamily="18" charset="0"/>
                        <a:cs typeface="Times New Roman" panose="02020603050405020304" pitchFamily="18" charset="0"/>
                      </a:endParaRPr>
                    </a:p>
                  </a:txBody>
                  <a:tcPr marL="9525" marR="9525" marT="9525" marB="0" anchor="b">
                    <a:solidFill>
                      <a:srgbClr val="7A0000"/>
                    </a:solidFill>
                  </a:tcPr>
                </a:tc>
                <a:extLst>
                  <a:ext uri="{0D108BD9-81ED-4DB2-BD59-A6C34878D82A}">
                    <a16:rowId xmlns:a16="http://schemas.microsoft.com/office/drawing/2014/main" xmlns="" val="3936501218"/>
                  </a:ext>
                </a:extLst>
              </a:tr>
              <a:tr h="427323">
                <a:tc gridSpan="3">
                  <a:txBody>
                    <a:bodyPr/>
                    <a:lstStyle/>
                    <a:p>
                      <a:pPr algn="l" fontAlgn="b"/>
                      <a:r>
                        <a:rPr lang="en-US" sz="1600" u="none" strike="noStrike" baseline="30000" dirty="0" err="1">
                          <a:solidFill>
                            <a:schemeClr val="bg1">
                              <a:lumMod val="95000"/>
                            </a:schemeClr>
                          </a:solidFill>
                          <a:effectLst/>
                          <a:latin typeface="Times New Roman" panose="02020603050405020304" pitchFamily="18" charset="0"/>
                          <a:cs typeface="Times New Roman" panose="02020603050405020304" pitchFamily="18" charset="0"/>
                        </a:rPr>
                        <a:t>z</a:t>
                      </a:r>
                      <a:r>
                        <a:rPr lang="en-US" sz="1600" u="none" strike="noStrike" dirty="0" err="1">
                          <a:solidFill>
                            <a:schemeClr val="bg1">
                              <a:lumMod val="95000"/>
                            </a:schemeClr>
                          </a:solidFill>
                          <a:effectLst/>
                          <a:latin typeface="Times New Roman" panose="02020603050405020304" pitchFamily="18" charset="0"/>
                          <a:cs typeface="Times New Roman" panose="02020603050405020304" pitchFamily="18" charset="0"/>
                        </a:rPr>
                        <a:t>Means</a:t>
                      </a:r>
                      <a:r>
                        <a:rPr lang="en-US" sz="1600" u="none" strike="noStrike" dirty="0">
                          <a:solidFill>
                            <a:schemeClr val="bg1">
                              <a:lumMod val="95000"/>
                            </a:schemeClr>
                          </a:solidFill>
                          <a:effectLst/>
                          <a:latin typeface="Times New Roman" panose="02020603050405020304" pitchFamily="18" charset="0"/>
                          <a:cs typeface="Times New Roman" panose="02020603050405020304" pitchFamily="18" charset="0"/>
                        </a:rPr>
                        <a:t> with different letter(s) for each attribute are significantly different (p&lt;0.05) using Tukey's Honest Significant Difference.</a:t>
                      </a:r>
                      <a:endParaRPr lang="en-US" sz="1600" b="0" i="0" u="none" strike="noStrike" dirty="0">
                        <a:solidFill>
                          <a:schemeClr val="bg1">
                            <a:lumMod val="95000"/>
                          </a:schemeClr>
                        </a:solidFill>
                        <a:effectLst/>
                        <a:latin typeface="Times New Roman" panose="02020603050405020304" pitchFamily="18" charset="0"/>
                        <a:cs typeface="Times New Roman" panose="02020603050405020304" pitchFamily="18" charset="0"/>
                      </a:endParaRPr>
                    </a:p>
                  </a:txBody>
                  <a:tcPr marL="9525" marR="9525" marT="9525" marB="0" anchor="b">
                    <a:solidFill>
                      <a:srgbClr val="7A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285423886"/>
                  </a:ext>
                </a:extLst>
              </a:tr>
            </a:tbl>
          </a:graphicData>
        </a:graphic>
      </p:graphicFrame>
      <p:pic>
        <p:nvPicPr>
          <p:cNvPr id="10" name="Picture 9">
            <a:extLst>
              <a:ext uri="{FF2B5EF4-FFF2-40B4-BE49-F238E27FC236}">
                <a16:creationId xmlns:a16="http://schemas.microsoft.com/office/drawing/2014/main" xmlns="" id="{93353912-1248-486F-A97B-C804BCB4EA18}"/>
              </a:ext>
            </a:extLst>
          </p:cNvPr>
          <p:cNvPicPr>
            <a:picLocks noChangeAspect="1"/>
          </p:cNvPicPr>
          <p:nvPr/>
        </p:nvPicPr>
        <p:blipFill>
          <a:blip r:embed="rId9"/>
          <a:stretch>
            <a:fillRect/>
          </a:stretch>
        </p:blipFill>
        <p:spPr>
          <a:xfrm>
            <a:off x="1257759" y="26747445"/>
            <a:ext cx="4690872" cy="6413833"/>
          </a:xfrm>
          <a:prstGeom prst="rect">
            <a:avLst/>
          </a:prstGeom>
        </p:spPr>
      </p:pic>
      <p:pic>
        <p:nvPicPr>
          <p:cNvPr id="21" name="Picture 20">
            <a:extLst>
              <a:ext uri="{FF2B5EF4-FFF2-40B4-BE49-F238E27FC236}">
                <a16:creationId xmlns:a16="http://schemas.microsoft.com/office/drawing/2014/main" xmlns="" id="{14902FB0-9E56-4104-9DA1-CECF0FC9F6BB}"/>
              </a:ext>
            </a:extLst>
          </p:cNvPr>
          <p:cNvPicPr>
            <a:picLocks noChangeAspect="1"/>
          </p:cNvPicPr>
          <p:nvPr/>
        </p:nvPicPr>
        <p:blipFill>
          <a:blip r:embed="rId10"/>
          <a:stretch>
            <a:fillRect/>
          </a:stretch>
        </p:blipFill>
        <p:spPr>
          <a:xfrm>
            <a:off x="1323069" y="33463895"/>
            <a:ext cx="4690872" cy="6409164"/>
          </a:xfrm>
          <a:prstGeom prst="rect">
            <a:avLst/>
          </a:prstGeom>
        </p:spPr>
      </p:pic>
      <p:sp>
        <p:nvSpPr>
          <p:cNvPr id="30" name="TextBox 29">
            <a:extLst>
              <a:ext uri="{FF2B5EF4-FFF2-40B4-BE49-F238E27FC236}">
                <a16:creationId xmlns:a16="http://schemas.microsoft.com/office/drawing/2014/main" xmlns="" id="{90438619-5A7E-4475-858D-2287D7464DCD}"/>
              </a:ext>
            </a:extLst>
          </p:cNvPr>
          <p:cNvSpPr txBox="1"/>
          <p:nvPr/>
        </p:nvSpPr>
        <p:spPr>
          <a:xfrm>
            <a:off x="1225979" y="39967272"/>
            <a:ext cx="8680021" cy="2385974"/>
          </a:xfrm>
          <a:prstGeom prst="rect">
            <a:avLst/>
          </a:prstGeom>
          <a:noFill/>
        </p:spPr>
        <p:txBody>
          <a:bodyPr wrap="square" rtlCol="0">
            <a:spAutoFit/>
          </a:bodyPr>
          <a:lstStyle/>
          <a:p>
            <a:pPr algn="just">
              <a:lnSpc>
                <a:spcPct val="107000"/>
              </a:lnSpc>
              <a:spcAft>
                <a:spcPts val="613"/>
              </a:spcAft>
            </a:pPr>
            <a:r>
              <a:rPr lang="en-US" sz="2200" b="1" dirty="0">
                <a:latin typeface="Times New Roman" panose="02020603050405020304" pitchFamily="18" charset="0"/>
                <a:cs typeface="Times New Roman" panose="02020603050405020304" pitchFamily="18" charset="0"/>
              </a:rPr>
              <a:t>Fig. 2. </a:t>
            </a:r>
            <a:r>
              <a:rPr lang="en-US" sz="2200" dirty="0">
                <a:latin typeface="Times New Roman" panose="02020603050405020304" pitchFamily="18" charset="0"/>
                <a:cs typeface="Times New Roman" panose="02020603050405020304" pitchFamily="18" charset="0"/>
              </a:rPr>
              <a:t>Trellis systems in HT. MDHCW trellis located on the west side of the tunnel (A), GDC trellis located in the center of the tunnel  (B), MDHCE trellis located on the east side of the tunnel (C), 	and an overview of the tunnel showcasing all three trellis systems (D).</a:t>
            </a:r>
          </a:p>
          <a:p>
            <a:pPr algn="just">
              <a:lnSpc>
                <a:spcPct val="107000"/>
              </a:lnSpc>
              <a:spcAft>
                <a:spcPts val="613"/>
              </a:spcAft>
            </a:pPr>
            <a:endParaRPr lang="en-US" sz="2145" dirty="0"/>
          </a:p>
          <a:p>
            <a:pPr algn="just">
              <a:lnSpc>
                <a:spcPct val="107000"/>
              </a:lnSpc>
              <a:spcAft>
                <a:spcPts val="613"/>
              </a:spcAft>
            </a:pPr>
            <a:endParaRPr lang="en-US" sz="2145" dirty="0"/>
          </a:p>
        </p:txBody>
      </p:sp>
      <p:sp>
        <p:nvSpPr>
          <p:cNvPr id="23" name="Rectangle 22">
            <a:extLst>
              <a:ext uri="{FF2B5EF4-FFF2-40B4-BE49-F238E27FC236}">
                <a16:creationId xmlns:a16="http://schemas.microsoft.com/office/drawing/2014/main" xmlns="" id="{BAEC835F-468D-4905-918F-9C8A6D358402}"/>
              </a:ext>
            </a:extLst>
          </p:cNvPr>
          <p:cNvSpPr/>
          <p:nvPr/>
        </p:nvSpPr>
        <p:spPr>
          <a:xfrm>
            <a:off x="5122063" y="26747445"/>
            <a:ext cx="518091"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a:t>
            </a:r>
          </a:p>
        </p:txBody>
      </p:sp>
      <p:sp>
        <p:nvSpPr>
          <p:cNvPr id="36" name="Rectangle 35">
            <a:extLst>
              <a:ext uri="{FF2B5EF4-FFF2-40B4-BE49-F238E27FC236}">
                <a16:creationId xmlns:a16="http://schemas.microsoft.com/office/drawing/2014/main" xmlns="" id="{C2745F3D-3A8A-4DB3-A895-8DC22D1D5D02}"/>
              </a:ext>
            </a:extLst>
          </p:cNvPr>
          <p:cNvSpPr/>
          <p:nvPr/>
        </p:nvSpPr>
        <p:spPr>
          <a:xfrm>
            <a:off x="4767481" y="33369682"/>
            <a:ext cx="492443"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t>
            </a:r>
          </a:p>
        </p:txBody>
      </p:sp>
      <p:pic>
        <p:nvPicPr>
          <p:cNvPr id="24" name="Picture 23">
            <a:extLst>
              <a:ext uri="{FF2B5EF4-FFF2-40B4-BE49-F238E27FC236}">
                <a16:creationId xmlns:a16="http://schemas.microsoft.com/office/drawing/2014/main" xmlns="" id="{FB4BBFA4-1AE7-4037-9C49-8E341A5AA26B}"/>
              </a:ext>
            </a:extLst>
          </p:cNvPr>
          <p:cNvPicPr>
            <a:picLocks noChangeAspect="1"/>
          </p:cNvPicPr>
          <p:nvPr/>
        </p:nvPicPr>
        <p:blipFill>
          <a:blip r:embed="rId11"/>
          <a:stretch>
            <a:fillRect/>
          </a:stretch>
        </p:blipFill>
        <p:spPr>
          <a:xfrm>
            <a:off x="6123669" y="34481072"/>
            <a:ext cx="4972540" cy="4986960"/>
          </a:xfrm>
          <a:prstGeom prst="rect">
            <a:avLst/>
          </a:prstGeom>
        </p:spPr>
      </p:pic>
      <p:pic>
        <p:nvPicPr>
          <p:cNvPr id="28" name="Picture 27">
            <a:extLst>
              <a:ext uri="{FF2B5EF4-FFF2-40B4-BE49-F238E27FC236}">
                <a16:creationId xmlns:a16="http://schemas.microsoft.com/office/drawing/2014/main" xmlns="" id="{53C2D4C2-F961-4F41-94BE-4EDA82DA9E7C}"/>
              </a:ext>
            </a:extLst>
          </p:cNvPr>
          <p:cNvPicPr>
            <a:picLocks noChangeAspect="1"/>
          </p:cNvPicPr>
          <p:nvPr/>
        </p:nvPicPr>
        <p:blipFill rotWithShape="1">
          <a:blip r:embed="rId12"/>
          <a:srcRect b="23342"/>
          <a:stretch/>
        </p:blipFill>
        <p:spPr>
          <a:xfrm>
            <a:off x="6177230" y="26748664"/>
            <a:ext cx="4690872" cy="6400800"/>
          </a:xfrm>
          <a:prstGeom prst="rect">
            <a:avLst/>
          </a:prstGeom>
        </p:spPr>
      </p:pic>
      <p:sp>
        <p:nvSpPr>
          <p:cNvPr id="34" name="TextBox 33"/>
          <p:cNvSpPr txBox="1"/>
          <p:nvPr/>
        </p:nvSpPr>
        <p:spPr>
          <a:xfrm>
            <a:off x="1323069" y="25592549"/>
            <a:ext cx="9601201" cy="769441"/>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Fig. 1. </a:t>
            </a:r>
            <a:r>
              <a:rPr lang="en-US" sz="2200" dirty="0" err="1">
                <a:latin typeface="Times New Roman" panose="02020603050405020304" pitchFamily="18" charset="0"/>
                <a:cs typeface="Times New Roman" panose="02020603050405020304" pitchFamily="18" charset="0"/>
              </a:rPr>
              <a:t>Haygrove</a:t>
            </a:r>
            <a:r>
              <a:rPr lang="en-US" sz="2200" dirty="0">
                <a:latin typeface="Times New Roman" panose="02020603050405020304" pitchFamily="18" charset="0"/>
                <a:cs typeface="Times New Roman" panose="02020603050405020304" pitchFamily="18" charset="0"/>
              </a:rPr>
              <a:t> Super Solo High Tunnel located at University of Arkansas Agriculture and Research Center in Fayetteville, AR</a:t>
            </a:r>
          </a:p>
        </p:txBody>
      </p:sp>
      <p:sp>
        <p:nvSpPr>
          <p:cNvPr id="33" name="Rectangle 32">
            <a:extLst>
              <a:ext uri="{FF2B5EF4-FFF2-40B4-BE49-F238E27FC236}">
                <a16:creationId xmlns:a16="http://schemas.microsoft.com/office/drawing/2014/main" xmlns="" id="{25FA4883-19FE-4341-AE9C-81653417E32E}"/>
              </a:ext>
            </a:extLst>
          </p:cNvPr>
          <p:cNvSpPr/>
          <p:nvPr/>
        </p:nvSpPr>
        <p:spPr>
          <a:xfrm>
            <a:off x="10111587" y="26937591"/>
            <a:ext cx="492443"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a:t>
            </a:r>
          </a:p>
        </p:txBody>
      </p:sp>
      <p:sp>
        <p:nvSpPr>
          <p:cNvPr id="37" name="Rectangle 36">
            <a:extLst>
              <a:ext uri="{FF2B5EF4-FFF2-40B4-BE49-F238E27FC236}">
                <a16:creationId xmlns:a16="http://schemas.microsoft.com/office/drawing/2014/main" xmlns="" id="{65F4CC95-C420-407B-AD89-F70AED9A2346}"/>
              </a:ext>
            </a:extLst>
          </p:cNvPr>
          <p:cNvSpPr/>
          <p:nvPr/>
        </p:nvSpPr>
        <p:spPr>
          <a:xfrm>
            <a:off x="10144369" y="34591301"/>
            <a:ext cx="518091"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a:t>
            </a:r>
          </a:p>
        </p:txBody>
      </p:sp>
      <p:pic>
        <p:nvPicPr>
          <p:cNvPr id="31" name="Picture 30">
            <a:extLst>
              <a:ext uri="{FF2B5EF4-FFF2-40B4-BE49-F238E27FC236}">
                <a16:creationId xmlns:a16="http://schemas.microsoft.com/office/drawing/2014/main" xmlns="" id="{9C1C4BE2-DE7D-48ED-A2E4-064F8841776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859002" y="35759708"/>
            <a:ext cx="3200400" cy="3674631"/>
          </a:xfrm>
          <a:prstGeom prst="rect">
            <a:avLst/>
          </a:prstGeom>
        </p:spPr>
      </p:pic>
      <p:pic>
        <p:nvPicPr>
          <p:cNvPr id="39" name="Picture 38">
            <a:extLst>
              <a:ext uri="{FF2B5EF4-FFF2-40B4-BE49-F238E27FC236}">
                <a16:creationId xmlns:a16="http://schemas.microsoft.com/office/drawing/2014/main" xmlns="" id="{60DF9036-7416-4773-890A-0EF73790043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658600" y="35347420"/>
            <a:ext cx="3200400" cy="4350742"/>
          </a:xfrm>
          <a:prstGeom prst="rect">
            <a:avLst/>
          </a:prstGeom>
        </p:spPr>
      </p:pic>
      <p:pic>
        <p:nvPicPr>
          <p:cNvPr id="41" name="Picture 40">
            <a:extLst>
              <a:ext uri="{FF2B5EF4-FFF2-40B4-BE49-F238E27FC236}">
                <a16:creationId xmlns:a16="http://schemas.microsoft.com/office/drawing/2014/main" xmlns="" id="{CD4367E3-1463-4758-A612-B28A663D652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059400" y="35347420"/>
            <a:ext cx="3200400" cy="4661392"/>
          </a:xfrm>
          <a:prstGeom prst="rect">
            <a:avLst/>
          </a:prstGeom>
        </p:spPr>
      </p:pic>
      <p:sp>
        <p:nvSpPr>
          <p:cNvPr id="43" name="Rectangle 42">
            <a:extLst>
              <a:ext uri="{FF2B5EF4-FFF2-40B4-BE49-F238E27FC236}">
                <a16:creationId xmlns:a16="http://schemas.microsoft.com/office/drawing/2014/main" xmlns="" id="{E05E889D-815B-4D96-9E82-7ED1413F01C5}"/>
              </a:ext>
            </a:extLst>
          </p:cNvPr>
          <p:cNvSpPr/>
          <p:nvPr/>
        </p:nvSpPr>
        <p:spPr>
          <a:xfrm>
            <a:off x="13254168" y="38957498"/>
            <a:ext cx="518091"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a:t>
            </a:r>
          </a:p>
        </p:txBody>
      </p:sp>
      <p:sp>
        <p:nvSpPr>
          <p:cNvPr id="44" name="Rectangle 43">
            <a:extLst>
              <a:ext uri="{FF2B5EF4-FFF2-40B4-BE49-F238E27FC236}">
                <a16:creationId xmlns:a16="http://schemas.microsoft.com/office/drawing/2014/main" xmlns="" id="{62A060B1-76FC-42ED-B855-2D335D8F4D73}"/>
              </a:ext>
            </a:extLst>
          </p:cNvPr>
          <p:cNvSpPr/>
          <p:nvPr/>
        </p:nvSpPr>
        <p:spPr>
          <a:xfrm>
            <a:off x="15694886" y="38107645"/>
            <a:ext cx="492443" cy="646331"/>
          </a:xfrm>
          <a:prstGeom prst="rect">
            <a:avLst/>
          </a:prstGeom>
          <a:noFill/>
        </p:spPr>
        <p:txBody>
          <a:bodyPr wrap="none" lIns="91440" tIns="45720" rIns="91440" bIns="45720">
            <a:spAutoFit/>
          </a:bodyPr>
          <a:lstStyle/>
          <a:p>
            <a:pPr algn="ctr"/>
            <a:r>
              <a:rPr lang="en-US" sz="3600" b="0" cap="none" spc="0" dirty="0">
                <a:ln w="0"/>
                <a:solidFill>
                  <a:srgbClr val="FFFF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a:t>
            </a:r>
          </a:p>
        </p:txBody>
      </p:sp>
      <p:sp>
        <p:nvSpPr>
          <p:cNvPr id="46" name="Rectangle 45">
            <a:extLst>
              <a:ext uri="{FF2B5EF4-FFF2-40B4-BE49-F238E27FC236}">
                <a16:creationId xmlns:a16="http://schemas.microsoft.com/office/drawing/2014/main" xmlns="" id="{5D45CED1-51AC-41B5-9363-77F51226ECEE}"/>
              </a:ext>
            </a:extLst>
          </p:cNvPr>
          <p:cNvSpPr/>
          <p:nvPr/>
        </p:nvSpPr>
        <p:spPr>
          <a:xfrm>
            <a:off x="20257437" y="38957497"/>
            <a:ext cx="492443"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t>
            </a:r>
          </a:p>
        </p:txBody>
      </p:sp>
      <p:sp>
        <p:nvSpPr>
          <p:cNvPr id="47" name="TextBox 46">
            <a:extLst>
              <a:ext uri="{FF2B5EF4-FFF2-40B4-BE49-F238E27FC236}">
                <a16:creationId xmlns:a16="http://schemas.microsoft.com/office/drawing/2014/main" xmlns="" id="{8A96CFBC-40AD-464E-A16C-64EE896157ED}"/>
              </a:ext>
            </a:extLst>
          </p:cNvPr>
          <p:cNvSpPr txBox="1"/>
          <p:nvPr/>
        </p:nvSpPr>
        <p:spPr>
          <a:xfrm>
            <a:off x="11584293" y="40003222"/>
            <a:ext cx="9601200" cy="1231299"/>
          </a:xfrm>
          <a:prstGeom prst="rect">
            <a:avLst/>
          </a:prstGeom>
          <a:noFill/>
        </p:spPr>
        <p:txBody>
          <a:bodyPr wrap="square" rtlCol="0">
            <a:spAutoFit/>
          </a:bodyPr>
          <a:lstStyle/>
          <a:p>
            <a:pPr algn="just">
              <a:lnSpc>
                <a:spcPct val="107000"/>
              </a:lnSpc>
              <a:spcAft>
                <a:spcPts val="613"/>
              </a:spcAft>
            </a:pPr>
            <a:r>
              <a:rPr lang="en-US" sz="2200" b="1" dirty="0">
                <a:latin typeface="Times New Roman" panose="02020603050405020304" pitchFamily="18" charset="0"/>
                <a:cs typeface="Times New Roman" panose="02020603050405020304" pitchFamily="18" charset="0"/>
              </a:rPr>
              <a:t>Fig. 2. </a:t>
            </a:r>
            <a:r>
              <a:rPr lang="en-US" sz="2200" dirty="0">
                <a:latin typeface="Times New Roman" panose="02020603050405020304" pitchFamily="18" charset="0"/>
                <a:cs typeface="Times New Roman" panose="02020603050405020304" pitchFamily="18" charset="0"/>
              </a:rPr>
              <a:t>Pictures (Left to Right) showing clusters of different cultivars: Faith (A), Gratitude (B), and Jupiter (C), </a:t>
            </a:r>
            <a:endParaRPr lang="en-US" sz="2145" dirty="0"/>
          </a:p>
          <a:p>
            <a:pPr algn="just">
              <a:lnSpc>
                <a:spcPct val="107000"/>
              </a:lnSpc>
              <a:spcAft>
                <a:spcPts val="613"/>
              </a:spcAft>
            </a:pPr>
            <a:endParaRPr lang="en-US" sz="2145" dirty="0"/>
          </a:p>
        </p:txBody>
      </p:sp>
    </p:spTree>
    <p:extLst>
      <p:ext uri="{BB962C8B-B14F-4D97-AF65-F5344CB8AC3E}">
        <p14:creationId xmlns:p14="http://schemas.microsoft.com/office/powerpoint/2010/main" val="22948878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3843</TotalTime>
  <Words>1339</Words>
  <Application>Microsoft Office PowerPoint</Application>
  <PresentationFormat>Custom</PresentationFormat>
  <Paragraphs>113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Symbol</vt:lpstr>
      <vt:lpstr>Times New Roman</vt:lpstr>
      <vt:lpstr>Office Theme</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Skyler Lowery</dc:creator>
  <cp:lastModifiedBy>Elena Garcia</cp:lastModifiedBy>
  <cp:revision>162</cp:revision>
  <cp:lastPrinted>2018-08-28T13:03:13Z</cp:lastPrinted>
  <dcterms:created xsi:type="dcterms:W3CDTF">2018-08-22T21:56:41Z</dcterms:created>
  <dcterms:modified xsi:type="dcterms:W3CDTF">2019-01-24T17:41:01Z</dcterms:modified>
</cp:coreProperties>
</file>