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y="5143500" cx="9144000"/>
  <p:notesSz cx="6858000" cy="9144000"/>
  <p:embeddedFontLst>
    <p:embeddedFont>
      <p:font typeface="Roboto"/>
      <p:regular r:id="rId95"/>
      <p:bold r:id="rId96"/>
      <p:italic r:id="rId97"/>
      <p:boldItalic r:id="rId98"/>
    </p:embeddedFont>
    <p:embeddedFont>
      <p:font typeface="Roboto Mono"/>
      <p:regular r:id="rId99"/>
      <p:bold r:id="rId100"/>
      <p:italic r:id="rId101"/>
      <p:boldItalic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eah Atwoo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schemas.openxmlformats.org/officeDocument/2006/relationships/font" Target="fonts/RobotoMono-boldItalic.fntdata"/><Relationship Id="rId101" Type="http://schemas.openxmlformats.org/officeDocument/2006/relationships/font" Target="fonts/RobotoMono-italic.fntdata"/><Relationship Id="rId100" Type="http://schemas.openxmlformats.org/officeDocument/2006/relationships/font" Target="fonts/RobotoMono-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regular.fntdata"/><Relationship Id="rId94" Type="http://schemas.openxmlformats.org/officeDocument/2006/relationships/slide" Target="slides/slide88.xml"/><Relationship Id="rId97" Type="http://schemas.openxmlformats.org/officeDocument/2006/relationships/font" Target="fonts/Roboto-italic.fntdata"/><Relationship Id="rId96" Type="http://schemas.openxmlformats.org/officeDocument/2006/relationships/font" Target="fonts/Roboto-bold.fntdata"/><Relationship Id="rId11" Type="http://schemas.openxmlformats.org/officeDocument/2006/relationships/slide" Target="slides/slide5.xml"/><Relationship Id="rId99" Type="http://schemas.openxmlformats.org/officeDocument/2006/relationships/font" Target="fonts/RobotoMono-regular.fntdata"/><Relationship Id="rId10" Type="http://schemas.openxmlformats.org/officeDocument/2006/relationships/slide" Target="slides/slide4.xml"/><Relationship Id="rId98"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5-09T03:09:44.314">
    <p:pos x="196" y="725"/>
    <p:text>sie.libre@gmail.com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ericanindianmagazine.org/story/indigenous-cuba-hidden-plain-sight" TargetMode="External"/><Relationship Id="rId3" Type="http://schemas.openxmlformats.org/officeDocument/2006/relationships/hyperlink" Target="https://www.bbc.com/travel/article/20190205-cubas-tano-people-a-flourishing-culture-believed-extinct" TargetMode="External"/><Relationship Id="rId4" Type="http://schemas.openxmlformats.org/officeDocument/2006/relationships/hyperlink" Target="https://ictnews.org/news/caciques-advice-learn-to-live-from-mother-earth" TargetMode="External"/><Relationship Id="rId9" Type="http://schemas.openxmlformats.org/officeDocument/2006/relationships/hyperlink" Target="https://en.wikipedia.org/wiki/Kinship" TargetMode="External"/><Relationship Id="rId5" Type="http://schemas.openxmlformats.org/officeDocument/2006/relationships/hyperlink" Target="https://www.smithsonianmag.com/travel/taino-indigenous-culture-pre-columbian-roots-archaeology-cuban-identity-cultural-travel-180960975/" TargetMode="External"/><Relationship Id="rId6" Type="http://schemas.openxmlformats.org/officeDocument/2006/relationships/hyperlink" Target="https://www.newyorklatinculture.com/latin/indigenous/taino/" TargetMode="External"/><Relationship Id="rId7" Type="http://schemas.openxmlformats.org/officeDocument/2006/relationships/hyperlink" Target="https://stthomassource.com/content/2021/02/02/taino-today-part-2-phillips-seeks-to-raise-awareness-of-taino-ancestry/" TargetMode="External"/><Relationship Id="rId8" Type="http://schemas.openxmlformats.org/officeDocument/2006/relationships/hyperlink" Target="https://en.wikipedia.org/wiki/Matrilinea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ogressive.international/blueprint/b38eb55c-a0d2-48d8-888a-16f445e456c8-end-the-%20wa%20r-on-human-life/e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nthlyreview.org/2009/01/01/the-urban-agriculture-of-havana/" TargetMode="External"/><Relationship Id="rId3" Type="http://schemas.openxmlformats.org/officeDocument/2006/relationships/hyperlink" Target="https://www.fao.org/ag/agp/greenercities/en/GGCLAC/downloads.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nthlyreview.org/2009/01/01/the-urban-agriculture-of-havana/" TargetMode="External"/><Relationship Id="rId3" Type="http://schemas.openxmlformats.org/officeDocument/2006/relationships/hyperlink" Target="https://www.fao.org/ag/agp/greenercities/en/GGCLAC/downloads.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41272403c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41272403c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Accountability and Restorative Justice?</a:t>
            </a:r>
            <a:endParaRPr/>
          </a:p>
          <a:p>
            <a:pPr indent="-298450" lvl="0" marL="457200" rtl="0" algn="l">
              <a:spcBef>
                <a:spcPts val="0"/>
              </a:spcBef>
              <a:spcAft>
                <a:spcPts val="0"/>
              </a:spcAft>
              <a:buSzPts val="1100"/>
              <a:buChar char="●"/>
            </a:pPr>
            <a:r>
              <a:rPr lang="en">
                <a:solidFill>
                  <a:schemeClr val="dk1"/>
                </a:solidFill>
              </a:rPr>
              <a:t>1.5 min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1272403c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1272403c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 min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41272403c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41272403c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1.5 min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41272403c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41272403c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1.5 min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Through organizing efforts and fundraising, we have supported three delegations in the past three years, to Cuba and Nicaragua and Colombia. A big part of why we do this work is to learn from one another, learn about the overlapping struggles caused by colonial-minded extractive racialized capitalism and patriarchy, to share strategies and stories and weave relationships based in reciprocity, land stewardship, community care, and justice. In the face of centuries of land based oppression, we need land-based healing. Land stewardship work can feel very isolating at times, being connected in these ways helps us feel and remember we’re a part of something bigger than ourselves.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-Another network aspect of our work is supporting food sovereignty and land justice seed grants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-mentorship network to build intergenerational and peer-to-peer learning and relationship building</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13a618d8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13a618d8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https://www.youtube.com/watch?v=ACpnOqga_CA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13fb6aa0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13fb6aa0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https://www.youtube.com/watch?v=ACpnOqga_CA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3970f8cbe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3970f8cbe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*Kata*</a:t>
            </a:r>
            <a:br>
              <a:rPr lang="en"/>
            </a:br>
            <a:endParaRPr/>
          </a:p>
          <a:p>
            <a:pPr indent="0" lvl="0" marL="0" rtl="0" algn="l">
              <a:spcBef>
                <a:spcPts val="0"/>
              </a:spcBef>
              <a:spcAft>
                <a:spcPts val="0"/>
              </a:spcAft>
              <a:buNone/>
            </a:pPr>
            <a:r>
              <a:rPr lang="en"/>
              <a:t>-</a:t>
            </a:r>
            <a:r>
              <a:rPr lang="en" u="sng">
                <a:solidFill>
                  <a:schemeClr val="hlink"/>
                </a:solidFill>
                <a:hlinkClick r:id="rId2"/>
              </a:rPr>
              <a:t>https://www.americanindianmagazine.org/story/indigenous-cuba-hidden-plain-sight</a:t>
            </a:r>
            <a:endParaRPr/>
          </a:p>
          <a:p>
            <a:pPr indent="0" lvl="0" marL="0" rtl="0" algn="l">
              <a:spcBef>
                <a:spcPts val="0"/>
              </a:spcBef>
              <a:spcAft>
                <a:spcPts val="0"/>
              </a:spcAft>
              <a:buNone/>
            </a:pPr>
            <a:r>
              <a:rPr lang="en"/>
              <a:t>-</a:t>
            </a:r>
            <a:r>
              <a:rPr lang="en" u="sng">
                <a:solidFill>
                  <a:schemeClr val="hlink"/>
                </a:solidFill>
                <a:hlinkClick r:id="rId3"/>
              </a:rPr>
              <a:t>https://www.bbc.com/travel/article/20190205-cubas-tano-people-a-flourishing-culture-believed-extinct</a:t>
            </a:r>
            <a:endParaRPr/>
          </a:p>
          <a:p>
            <a:pPr indent="0" lvl="0" marL="0" rtl="0" algn="l">
              <a:spcBef>
                <a:spcPts val="0"/>
              </a:spcBef>
              <a:spcAft>
                <a:spcPts val="0"/>
              </a:spcAft>
              <a:buNone/>
            </a:pPr>
            <a:r>
              <a:rPr lang="en"/>
              <a:t>-</a:t>
            </a:r>
            <a:r>
              <a:rPr lang="en" u="sng">
                <a:solidFill>
                  <a:schemeClr val="hlink"/>
                </a:solidFill>
                <a:hlinkClick r:id="rId4"/>
              </a:rPr>
              <a:t>https://ictnews.org/news/caciques-advice-learn-to-live-from-mother-earth</a:t>
            </a:r>
            <a:endParaRPr/>
          </a:p>
          <a:p>
            <a:pPr indent="0" lvl="0" marL="0" rtl="0" algn="l">
              <a:spcBef>
                <a:spcPts val="0"/>
              </a:spcBef>
              <a:spcAft>
                <a:spcPts val="0"/>
              </a:spcAft>
              <a:buNone/>
            </a:pPr>
            <a:r>
              <a:rPr lang="en"/>
              <a:t>-</a:t>
            </a:r>
            <a:r>
              <a:rPr lang="en" u="sng">
                <a:solidFill>
                  <a:schemeClr val="hlink"/>
                </a:solidFill>
                <a:hlinkClick r:id="rId5"/>
              </a:rPr>
              <a:t>https://www.smithsonianmag.com/travel/taino-indigenous-culture-pre-columbian-roots-archaeology-cuban-identity-cultural-travel-180960975/</a:t>
            </a:r>
            <a:endParaRPr/>
          </a:p>
          <a:p>
            <a:pPr indent="0" lvl="0" marL="0" rtl="0" algn="l">
              <a:spcBef>
                <a:spcPts val="0"/>
              </a:spcBef>
              <a:spcAft>
                <a:spcPts val="0"/>
              </a:spcAft>
              <a:buNone/>
            </a:pPr>
            <a:r>
              <a:rPr lang="en"/>
              <a:t>-</a:t>
            </a:r>
            <a:r>
              <a:rPr lang="en" u="sng">
                <a:solidFill>
                  <a:schemeClr val="hlink"/>
                </a:solidFill>
                <a:hlinkClick r:id="rId6"/>
              </a:rPr>
              <a:t>https://www.newyorklatinculture.com/latin/indigenous/taino/</a:t>
            </a:r>
            <a:endParaRPr/>
          </a:p>
          <a:p>
            <a:pPr indent="0" lvl="0" marL="0" rtl="0" algn="l">
              <a:spcBef>
                <a:spcPts val="0"/>
              </a:spcBef>
              <a:spcAft>
                <a:spcPts val="0"/>
              </a:spcAft>
              <a:buNone/>
            </a:pPr>
            <a:r>
              <a:rPr lang="en"/>
              <a:t>-</a:t>
            </a:r>
            <a:r>
              <a:rPr lang="en" u="sng">
                <a:solidFill>
                  <a:schemeClr val="hlink"/>
                </a:solidFill>
                <a:hlinkClick r:id="rId7"/>
              </a:rPr>
              <a:t>https://stthomassource.com/content/2021/02/02/taino-today-part-2-phillips-seeks-to-raise-awareness-of-taino-ancestry/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050">
                <a:solidFill>
                  <a:srgbClr val="202122"/>
                </a:solidFill>
                <a:highlight>
                  <a:srgbClr val="FFFFFF"/>
                </a:highlight>
              </a:rPr>
              <a:t>-The Taíno had a </a:t>
            </a:r>
            <a:r>
              <a:rPr lang="en" sz="1050">
                <a:solidFill>
                  <a:srgbClr val="3366CC"/>
                </a:solidFill>
                <a:highlight>
                  <a:srgbClr val="FFFFFF"/>
                </a:highlight>
                <a:uFill>
                  <a:noFill/>
                </a:uFill>
                <a:hlinkClick r:id="rId8">
                  <a:extLst>
                    <a:ext uri="{A12FA001-AC4F-418D-AE19-62706E023703}">
                      <ahyp:hlinkClr val="tx"/>
                    </a:ext>
                  </a:extLst>
                </a:hlinkClick>
              </a:rPr>
              <a:t>matrilineal</a:t>
            </a:r>
            <a:r>
              <a:rPr lang="en" sz="1050">
                <a:solidFill>
                  <a:srgbClr val="202122"/>
                </a:solidFill>
                <a:highlight>
                  <a:srgbClr val="FFFFFF"/>
                </a:highlight>
              </a:rPr>
              <a:t> system of </a:t>
            </a:r>
            <a:r>
              <a:rPr lang="en" sz="1050">
                <a:solidFill>
                  <a:srgbClr val="3366CC"/>
                </a:solidFill>
                <a:highlight>
                  <a:srgbClr val="FFFFFF"/>
                </a:highlight>
                <a:uFill>
                  <a:noFill/>
                </a:uFill>
                <a:hlinkClick r:id="rId9">
                  <a:extLst>
                    <a:ext uri="{A12FA001-AC4F-418D-AE19-62706E023703}">
                      <ahyp:hlinkClr val="tx"/>
                    </a:ext>
                  </a:extLst>
                </a:hlinkClick>
              </a:rPr>
              <a:t>kinship</a:t>
            </a:r>
            <a:r>
              <a:rPr lang="en" sz="1050">
                <a:solidFill>
                  <a:srgbClr val="202122"/>
                </a:solidFill>
                <a:highlight>
                  <a:srgbClr val="FFFFFF"/>
                </a:highlight>
              </a:rPr>
              <a:t>, descent, and inheritance</a:t>
            </a:r>
            <a:endParaRPr sz="1050">
              <a:solidFill>
                <a:srgbClr val="202122"/>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dk1"/>
                </a:solidFill>
              </a:rPr>
              <a:t>-Connection of indigenous genocide across Americas, notion fueled by racialized capitalism, that Indigenous people are no longer present</a:t>
            </a:r>
            <a:endParaRPr sz="1050">
              <a:solidFill>
                <a:srgbClr val="202122"/>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413fb6aa0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413fb6aa0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Yuca and it’s wonders!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e22f80ef8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e22f80ef8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Cata, Leah</a:t>
            </a:r>
            <a:endParaRPr sz="1600">
              <a:solidFill>
                <a:schemeClr val="lt1"/>
              </a:solidFill>
              <a:highlight>
                <a:srgbClr val="78909C"/>
              </a:highlight>
            </a:endParaRPr>
          </a:p>
          <a:p>
            <a:pPr indent="0" lvl="0" marL="457200" rtl="0" algn="l">
              <a:lnSpc>
                <a:spcPct val="115000"/>
              </a:lnSpc>
              <a:spcBef>
                <a:spcPts val="0"/>
              </a:spcBef>
              <a:spcAft>
                <a:spcPts val="0"/>
              </a:spcAft>
              <a:buNone/>
            </a:pPr>
            <a:r>
              <a:t/>
            </a:r>
            <a:endParaRPr sz="1600">
              <a:solidFill>
                <a:schemeClr val="lt1"/>
              </a:solidFill>
              <a:highlight>
                <a:srgbClr val="78909C"/>
              </a:highlight>
            </a:endParaRPr>
          </a:p>
          <a:p>
            <a:pPr indent="0" lvl="0" marL="0" rtl="0" algn="l">
              <a:spcBef>
                <a:spcPts val="0"/>
              </a:spcBef>
              <a:spcAft>
                <a:spcPts val="0"/>
              </a:spcAft>
              <a:buNone/>
            </a:pPr>
            <a:r>
              <a:rPr lang="en"/>
              <a:t>Prior to revolution Cuban agriculture was plagued by its colonial legacy and the influence of US capital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share the extent of US neocolonialsm we wanted to share some stats with you:</a:t>
            </a:r>
            <a:endParaRPr/>
          </a:p>
          <a:p>
            <a:pPr indent="0" lvl="0" marL="0" rtl="0" algn="l">
              <a:spcBef>
                <a:spcPts val="0"/>
              </a:spcBef>
              <a:spcAft>
                <a:spcPts val="0"/>
              </a:spcAft>
              <a:buNone/>
            </a:pPr>
            <a:r>
              <a:rPr lang="en"/>
              <a:t>Sugar caned owned by US</a:t>
            </a:r>
            <a:endParaRPr/>
          </a:p>
          <a:p>
            <a:pPr indent="0" lvl="0" marL="0" rtl="0" algn="l">
              <a:spcBef>
                <a:spcPts val="0"/>
              </a:spcBef>
              <a:spcAft>
                <a:spcPts val="0"/>
              </a:spcAft>
              <a:buNone/>
            </a:pPr>
            <a:r>
              <a:rPr lang="en"/>
              <a:t>Quote from US Government- </a:t>
            </a:r>
            <a:r>
              <a:rPr lang="en"/>
              <a:t>understand</a:t>
            </a:r>
            <a:r>
              <a:rPr lang="en"/>
              <a:t> the extent of US imperialism</a:t>
            </a:r>
            <a:endParaRPr/>
          </a:p>
          <a:p>
            <a:pPr indent="0" lvl="0" marL="0" rtl="0" algn="l">
              <a:spcBef>
                <a:spcPts val="0"/>
              </a:spcBef>
              <a:spcAft>
                <a:spcPts val="0"/>
              </a:spcAft>
              <a:buNone/>
            </a:pPr>
            <a:r>
              <a:rPr lang="en"/>
              <a:t>Fidel’s quote when he was 27</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Forest cover was reduced to 13%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e2614578d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e2614578d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the 1960’s is when the US began to ramp up high fructose corn syrup </a:t>
            </a:r>
            <a:endParaRPr/>
          </a:p>
          <a:p>
            <a:pPr indent="-355600" lvl="0" marL="457200" rtl="0" algn="l">
              <a:lnSpc>
                <a:spcPct val="115000"/>
              </a:lnSpc>
              <a:spcBef>
                <a:spcPts val="0"/>
              </a:spcBef>
              <a:spcAft>
                <a:spcPts val="0"/>
              </a:spcAft>
              <a:buClr>
                <a:schemeClr val="lt1"/>
              </a:buClr>
              <a:buSzPts val="2000"/>
              <a:buFont typeface="Calibri"/>
              <a:buChar char="●"/>
            </a:pPr>
            <a:r>
              <a:rPr lang="en" sz="2000">
                <a:solidFill>
                  <a:schemeClr val="lt1"/>
                </a:solidFill>
                <a:highlight>
                  <a:srgbClr val="78909C"/>
                </a:highlight>
                <a:latin typeface="Calibri"/>
                <a:ea typeface="Calibri"/>
                <a:cs typeface="Calibri"/>
                <a:sym typeface="Calibri"/>
              </a:rPr>
              <a:t>Monocultures on 75% of farm land</a:t>
            </a:r>
            <a:r>
              <a:rPr lang="en" sz="1900">
                <a:solidFill>
                  <a:srgbClr val="374151"/>
                </a:solidFill>
                <a:highlight>
                  <a:srgbClr val="F7F7F8"/>
                </a:highlight>
                <a:latin typeface="Calibri"/>
                <a:ea typeface="Calibri"/>
                <a:cs typeface="Calibri"/>
                <a:sym typeface="Calibri"/>
              </a:rPr>
              <a:t> </a:t>
            </a:r>
            <a:endParaRPr sz="1900">
              <a:solidFill>
                <a:srgbClr val="374151"/>
              </a:solidFill>
              <a:highlight>
                <a:srgbClr val="F7F7F8"/>
              </a:highlight>
              <a:latin typeface="Calibri"/>
              <a:ea typeface="Calibri"/>
              <a:cs typeface="Calibri"/>
              <a:sym typeface="Calibri"/>
            </a:endParaRPr>
          </a:p>
          <a:p>
            <a:pPr indent="0" lvl="0" marL="0" rtl="0" algn="l">
              <a:spcBef>
                <a:spcPts val="1200"/>
              </a:spcBef>
              <a:spcAft>
                <a:spcPts val="0"/>
              </a:spcAft>
              <a:buNone/>
            </a:pPr>
            <a:r>
              <a:rPr lang="en"/>
              <a:t>85% of the small farmers in Cuba pay rent and live in constant threat of being evicted from the land they till. More than half of our most productive land is in the hands of foreigners. We export sugar to import candy. We export hides to import shoes. We export iron to import plows. 400k families in countryside and cities live without any sanitation services. 2 million people lack electricity. If the state proposes the lowering of rents, wealthy landlords threaten to freeze all construction. 90% of the children in the countryside are consumed by parasites which filter through their bare feet. </a:t>
            </a:r>
            <a:r>
              <a:rPr lang="en">
                <a:solidFill>
                  <a:schemeClr val="dk1"/>
                </a:solidFill>
              </a:rPr>
              <a:t>There are no schools for them. </a:t>
            </a:r>
            <a:r>
              <a:rPr lang="en"/>
              <a:t>Public hospitals are full and only accept patients recommended by powerful politicians who in return demand votes.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3970f8cbe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3970f8cbe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3a45687cc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3a45687cc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br>
              <a:rPr lang="en"/>
            </a:br>
            <a:r>
              <a:rPr lang="en"/>
              <a:t>-</a:t>
            </a:r>
            <a:r>
              <a:rPr lang="en"/>
              <a:t>To redistribute land more fairly, gov</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Intentions of Cuban Revolution for social and economic justice, public health, equal opportunity for all people, improve livelihoods of poor people, national independence and unity. Today, Cuba continues to explore how to utilize and distribute land in a way that will maintain a vibrant small-farming class, while adapting to the changing economy and the population’s needs for a healthier and more diversified diet.</a:t>
            </a:r>
            <a:endParaRPr/>
          </a:p>
          <a:p>
            <a:pPr indent="0" lvl="0" marL="0" rtl="0" algn="l">
              <a:spcBef>
                <a:spcPts val="0"/>
              </a:spcBef>
              <a:spcAft>
                <a:spcPts val="0"/>
              </a:spcAft>
              <a:buNone/>
            </a:pPr>
            <a:r>
              <a:rPr lang="en"/>
              <a:t>As Fidel Castro explained in his famous History will Absolve Me speech, agrarian reform was intended to increase the overall prosperity and health of the nation by equalizing land distribution and providing the campesino class with economic opportunities and an acceptable standard of living.</a:t>
            </a:r>
            <a:endParaRPr/>
          </a:p>
          <a:p>
            <a:pPr indent="0" lvl="0" marL="0" rtl="0" algn="l">
              <a:spcBef>
                <a:spcPts val="0"/>
              </a:spcBef>
              <a:spcAft>
                <a:spcPts val="0"/>
              </a:spcAft>
              <a:buNone/>
            </a:pPr>
            <a:r>
              <a:rPr lang="en"/>
              <a:t>No private ownership of land</a:t>
            </a:r>
            <a:endParaRPr/>
          </a:p>
          <a:p>
            <a:pPr indent="0" lvl="0" marL="0" rtl="0" algn="l">
              <a:spcBef>
                <a:spcPts val="0"/>
              </a:spcBef>
              <a:spcAft>
                <a:spcPts val="0"/>
              </a:spcAft>
              <a:buNone/>
            </a:pPr>
            <a:r>
              <a:rPr lang="en"/>
              <a:t>20 year government bonds with 4.5% interest</a:t>
            </a:r>
            <a:endParaRPr sz="1350">
              <a:solidFill>
                <a:srgbClr val="565656"/>
              </a:solidFill>
              <a:highlight>
                <a:srgbClr val="FFFFFF"/>
              </a:highlight>
            </a:endParaRPr>
          </a:p>
          <a:p>
            <a:pPr indent="0" lvl="0" marL="0" rtl="0" algn="l">
              <a:lnSpc>
                <a:spcPct val="115000"/>
              </a:lnSpc>
              <a:spcBef>
                <a:spcPts val="0"/>
              </a:spcBef>
              <a:spcAft>
                <a:spcPts val="0"/>
              </a:spcAft>
              <a:buNone/>
            </a:pPr>
            <a:r>
              <a:t/>
            </a:r>
            <a:endParaRPr sz="1350">
              <a:solidFill>
                <a:srgbClr val="565656"/>
              </a:solidFill>
              <a:highlight>
                <a:srgbClr val="FFFFFF"/>
              </a:highlight>
            </a:endParaRPr>
          </a:p>
          <a:p>
            <a:pPr indent="0" lvl="0" marL="0" rtl="0" algn="l">
              <a:lnSpc>
                <a:spcPct val="115000"/>
              </a:lnSpc>
              <a:spcBef>
                <a:spcPts val="1200"/>
              </a:spcBef>
              <a:spcAft>
                <a:spcPts val="0"/>
              </a:spcAft>
              <a:buNone/>
            </a:pPr>
            <a:r>
              <a:t/>
            </a:r>
            <a:endParaRPr sz="1350">
              <a:solidFill>
                <a:srgbClr val="565656"/>
              </a:solidFill>
              <a:highlight>
                <a:srgbClr val="FFFFFF"/>
              </a:highlight>
            </a:endParaRPr>
          </a:p>
          <a:p>
            <a:pPr indent="0" lvl="0" marL="0" rtl="0" algn="l">
              <a:spcBef>
                <a:spcPts val="12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413fb6aa0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413fb6aa0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quote is shared to show the extent of the U.S. government's intent to cause suffering in Cuba through the imposition of economic sanctions.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Also the US State Sponsors of Terrorism List</a:t>
            </a:r>
            <a:endParaRPr/>
          </a:p>
          <a:p>
            <a:pPr indent="0" lvl="0" marL="0" rtl="0" algn="l">
              <a:spcBef>
                <a:spcPts val="0"/>
              </a:spcBef>
              <a:spcAft>
                <a:spcPts val="0"/>
              </a:spcAft>
              <a:buClr>
                <a:schemeClr val="dk1"/>
              </a:buClr>
              <a:buSzPts val="1100"/>
              <a:buFont typeface="Arial"/>
              <a:buNone/>
            </a:pPr>
            <a:r>
              <a:rPr lang="en"/>
              <a:t>Premeditated destruction</a:t>
            </a:r>
            <a:endParaRPr/>
          </a:p>
          <a:p>
            <a:pPr indent="-298450" lvl="0" marL="457200" rtl="0" algn="l">
              <a:spcBef>
                <a:spcPts val="0"/>
              </a:spcBef>
              <a:spcAft>
                <a:spcPts val="0"/>
              </a:spcAft>
              <a:buSzPts val="1100"/>
              <a:buChar char="●"/>
            </a:pPr>
            <a:r>
              <a:rPr lang="en"/>
              <a:t>No trade ships allowed at US Ports if they have landed in Cuban ports in the last 90 days </a:t>
            </a:r>
            <a:endParaRPr/>
          </a:p>
          <a:p>
            <a:pPr indent="-298450" lvl="0" marL="457200" rtl="0" algn="l">
              <a:spcBef>
                <a:spcPts val="0"/>
              </a:spcBef>
              <a:spcAft>
                <a:spcPts val="0"/>
              </a:spcAft>
              <a:buSzPts val="1100"/>
              <a:buChar char="●"/>
            </a:pPr>
            <a:r>
              <a:rPr lang="en"/>
              <a:t>Trump introduced 90 new sanctions near the end of his term that resulted in a loss of </a:t>
            </a:r>
            <a:r>
              <a:rPr lang="en" u="sng">
                <a:solidFill>
                  <a:schemeClr val="hlink"/>
                </a:solidFill>
                <a:hlinkClick r:id="rId2"/>
              </a:rPr>
              <a:t>$US 5 billion, the biggest annual cost of the blockade for Cuba since its inception in 1962</a:t>
            </a:r>
            <a:r>
              <a:rPr lang="en"/>
              <a:t>.</a:t>
            </a:r>
            <a:endParaRPr/>
          </a:p>
          <a:p>
            <a:pPr indent="-298450" lvl="0" marL="457200" rtl="0" algn="l">
              <a:spcBef>
                <a:spcPts val="0"/>
              </a:spcBef>
              <a:spcAft>
                <a:spcPts val="0"/>
              </a:spcAft>
              <a:buSzPts val="1100"/>
              <a:buChar char="●"/>
            </a:pPr>
            <a:r>
              <a:rPr lang="en"/>
              <a:t>Not just no lending from US banks, but because the the US control over foreign banks, they won’t provide capital to Cuba either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3a45687ccc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3a45687ccc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global peasant movement La Vía Campesina popularized the term “food sovereignty” in 1996. Unlike food security, which means to have access to sufficient, nutritious food, food sovereignty also covers people’s right to decide what food they eat and how the food is grown, including access to land, water, seeds, and other resources.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 </a:t>
            </a:r>
            <a:r>
              <a:rPr lang="en">
                <a:solidFill>
                  <a:schemeClr val="dk1"/>
                </a:solidFill>
              </a:rPr>
              <a:t>In 1991, Cuba was cut off from their mainstay of international trade when the Soviet Union fell, marking the beginning of what was called the special period which lasted until 2000. Cuban farmers demonstrated rapid innovation and adaptation to agroecological methods without imported agrochemicals and minimal fossil fuel . </a:t>
            </a:r>
            <a:r>
              <a:rPr b="1" lang="en">
                <a:solidFill>
                  <a:schemeClr val="dk1"/>
                </a:solidFill>
              </a:rPr>
              <a:t>Eliminating 80% of Cuba’s fertilizer and pesticide inputs, cut oil use by over 50%.</a:t>
            </a:r>
            <a:r>
              <a:rPr lang="en">
                <a:solidFill>
                  <a:schemeClr val="dk1"/>
                </a:solidFill>
              </a:rPr>
              <a:t>  This forced over-night change as Cuba completely retooled its farming strategies, re-adopting agroecological and ancestral practices with results that are unique in the world. Average Cuban lost 10-15 pounds.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-although they are still importing, once the world cut them off, they managed to keep everyone fed and did not succumb to the Eisenhower administration’s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Perseverance during and adaptation during the Special Period in the 90s when Cuba could no longer trade with the Soviet Union and the US enacted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13fb6aa0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13fb6aa0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Urban Farming and Food Sovereignty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1997 to 2005, </a:t>
            </a:r>
            <a:r>
              <a:rPr lang="en" u="sng">
                <a:solidFill>
                  <a:schemeClr val="dk1"/>
                </a:solidFill>
                <a:hlinkClick r:id="rId2">
                  <a:extLst>
                    <a:ext uri="{A12FA001-AC4F-418D-AE19-62706E023703}">
                      <ahyp:hlinkClr val="tx"/>
                    </a:ext>
                  </a:extLst>
                </a:hlinkClick>
              </a:rPr>
              <a:t>vegetable production in Havana increased by over 1000%</a:t>
            </a:r>
            <a:r>
              <a:rPr lang="en">
                <a:solidFill>
                  <a:schemeClr val="dk1"/>
                </a:solidFill>
              </a:rPr>
              <a:t>; </a:t>
            </a:r>
            <a:endParaRPr>
              <a:solidFill>
                <a:schemeClr val="dk1"/>
              </a:solidFill>
            </a:endParaRPr>
          </a:p>
          <a:p>
            <a:pPr indent="0" lvl="0" marL="0" rtl="0" algn="l">
              <a:spcBef>
                <a:spcPts val="0"/>
              </a:spcBef>
              <a:spcAft>
                <a:spcPts val="0"/>
              </a:spcAft>
              <a:buNone/>
            </a:pPr>
            <a:r>
              <a:t/>
            </a:r>
            <a:endParaRPr sz="1500">
              <a:solidFill>
                <a:schemeClr val="dk1"/>
              </a:solidFill>
              <a:highlight>
                <a:schemeClr val="lt1"/>
              </a:highlight>
              <a:latin typeface="Roboto Mono"/>
              <a:ea typeface="Roboto Mono"/>
              <a:cs typeface="Roboto Mono"/>
              <a:sym typeface="Roboto Mon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“Organiponicos”, (intensively-planted, raised container beds) and “huertos intensivos” (city plots planted for maximum yield) keep Cubans fed and employed, with as many as 70 workers on each small, inner-city farm. Some organiponicos even incorporate innovative arrangements where members of the co-operatives share in profits and sell excess production for personal gain in the free market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by 2013, urban </a:t>
            </a:r>
            <a:r>
              <a:rPr lang="en" u="sng">
                <a:solidFill>
                  <a:schemeClr val="dk1"/>
                </a:solidFill>
                <a:hlinkClick r:id="rId3">
                  <a:extLst>
                    <a:ext uri="{A12FA001-AC4F-418D-AE19-62706E023703}">
                      <ahyp:hlinkClr val="tx"/>
                    </a:ext>
                  </a:extLst>
                </a:hlinkClick>
              </a:rPr>
              <a:t>farmers in Havana alone were producing over 60,000 tons of vegetables and 1,700 tons of meat each year</a:t>
            </a:r>
            <a:r>
              <a:rPr lang="en">
                <a:solidFill>
                  <a:schemeClr val="dk1"/>
                </a:solidFill>
              </a:rPr>
              <a:t>.</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414e7fb213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414e7fb213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Havana province is home to 8000 organic farms, totaling 3.7 million acres.</a:t>
            </a:r>
            <a:endParaRPr/>
          </a:p>
          <a:p>
            <a:pPr indent="0" lvl="0" marL="0" rtl="0" algn="l">
              <a:spcBef>
                <a:spcPts val="0"/>
              </a:spcBef>
              <a:spcAft>
                <a:spcPts val="0"/>
              </a:spcAft>
              <a:buNone/>
            </a:pPr>
            <a:r>
              <a:rPr lang="en"/>
              <a:t>In the city of Havana, 26,000 people work on urban organic gardens, supplying 50% of the city’s fresh vegetables.</a:t>
            </a:r>
            <a:endParaRPr sz="1400">
              <a:solidFill>
                <a:srgbClr val="292929"/>
              </a:solidFill>
              <a:highlight>
                <a:srgbClr val="FFFFFF"/>
              </a:highlight>
            </a:endParaRPr>
          </a:p>
          <a:p>
            <a:pPr indent="0" lvl="0" marL="0" rtl="0" algn="l">
              <a:lnSpc>
                <a:spcPct val="115000"/>
              </a:lnSpc>
              <a:spcBef>
                <a:spcPts val="0"/>
              </a:spcBef>
              <a:spcAft>
                <a:spcPts val="0"/>
              </a:spcAft>
              <a:buNone/>
            </a:pPr>
            <a:r>
              <a:t/>
            </a:r>
            <a:endParaRPr sz="1400">
              <a:solidFill>
                <a:srgbClr val="292929"/>
              </a:solidFill>
              <a:highlight>
                <a:srgbClr val="FFFFFF"/>
              </a:highlight>
            </a:endParaRPr>
          </a:p>
          <a:p>
            <a:pPr indent="-317500" lvl="0" marL="457200" rtl="0" algn="l">
              <a:lnSpc>
                <a:spcPct val="115000"/>
              </a:lnSpc>
              <a:spcBef>
                <a:spcPts val="0"/>
              </a:spcBef>
              <a:spcAft>
                <a:spcPts val="0"/>
              </a:spcAft>
              <a:buClr>
                <a:srgbClr val="292929"/>
              </a:buClr>
              <a:buSzPts val="1400"/>
              <a:buChar char="●"/>
            </a:pPr>
            <a:r>
              <a:rPr lang="en" sz="1400">
                <a:solidFill>
                  <a:srgbClr val="292929"/>
                </a:solidFill>
                <a:highlight>
                  <a:srgbClr val="FFFFFF"/>
                </a:highlight>
              </a:rPr>
              <a:t>From 1997 to 2005, </a:t>
            </a:r>
            <a:r>
              <a:rPr lang="en" sz="1400">
                <a:solidFill>
                  <a:srgbClr val="292929"/>
                </a:solidFill>
                <a:highlight>
                  <a:srgbClr val="FFFFFF"/>
                </a:highlight>
                <a:uFill>
                  <a:noFill/>
                </a:uFill>
                <a:hlinkClick r:id="rId2">
                  <a:extLst>
                    <a:ext uri="{A12FA001-AC4F-418D-AE19-62706E023703}">
                      <ahyp:hlinkClr val="tx"/>
                    </a:ext>
                  </a:extLst>
                </a:hlinkClick>
              </a:rPr>
              <a:t>vegetable production in Havana increased by over 1200%</a:t>
            </a:r>
            <a:r>
              <a:rPr lang="en" sz="1400">
                <a:solidFill>
                  <a:srgbClr val="292929"/>
                </a:solidFill>
                <a:highlight>
                  <a:srgbClr val="FFFFFF"/>
                </a:highlight>
              </a:rPr>
              <a:t>; by 2013, urban </a:t>
            </a:r>
            <a:r>
              <a:rPr lang="en" sz="1400">
                <a:solidFill>
                  <a:srgbClr val="292929"/>
                </a:solidFill>
                <a:highlight>
                  <a:srgbClr val="FFFFFF"/>
                </a:highlight>
                <a:uFill>
                  <a:noFill/>
                </a:uFill>
                <a:hlinkClick r:id="rId3">
                  <a:extLst>
                    <a:ext uri="{A12FA001-AC4F-418D-AE19-62706E023703}">
                      <ahyp:hlinkClr val="tx"/>
                    </a:ext>
                  </a:extLst>
                </a:hlinkClick>
              </a:rPr>
              <a:t>farmers in Havana alone were producing over 60,000 tonnes of vegetables and 1,700 tonnes of meat each year</a:t>
            </a:r>
            <a:r>
              <a:rPr lang="en"/>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413fb6aa0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413fb6aa0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413fb6aa0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413fb6aa0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13fb6aa0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413fb6aa0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413fb6aa0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413fb6aa0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a45687cc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3a45687cc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Wangui </a:t>
            </a:r>
            <a:endParaRPr/>
          </a:p>
          <a:p>
            <a:pPr indent="-298450" lvl="0" marL="457200" rtl="0" algn="l">
              <a:spcBef>
                <a:spcPts val="0"/>
              </a:spcBef>
              <a:spcAft>
                <a:spcPts val="0"/>
              </a:spcAft>
              <a:buSzPts val="1100"/>
              <a:buChar char="●"/>
            </a:pPr>
            <a:r>
              <a:rPr lang="en"/>
              <a:t>Asociacion Nacional de Agricultores Pequeños</a:t>
            </a:r>
            <a:endParaRPr/>
          </a:p>
          <a:p>
            <a:pPr indent="-298450" lvl="0" marL="457200" rtl="0" algn="l">
              <a:spcBef>
                <a:spcPts val="0"/>
              </a:spcBef>
              <a:spcAft>
                <a:spcPts val="0"/>
              </a:spcAft>
              <a:buSzPts val="1100"/>
              <a:buChar char="●"/>
            </a:pPr>
            <a:r>
              <a:rPr lang="en"/>
              <a:t>About 25% farm agroecologically compared to about 10% in the US</a:t>
            </a:r>
            <a:endParaRPr/>
          </a:p>
          <a:p>
            <a:pPr indent="-298450" lvl="0" marL="457200" rtl="0" algn="l">
              <a:lnSpc>
                <a:spcPct val="115000"/>
              </a:lnSpc>
              <a:spcBef>
                <a:spcPts val="0"/>
              </a:spcBef>
              <a:spcAft>
                <a:spcPts val="0"/>
              </a:spcAft>
              <a:buSzPts val="1100"/>
              <a:buChar char="-"/>
            </a:pPr>
            <a:r>
              <a:rPr lang="en"/>
              <a:t>ANAP offered guaranteed markets and Institutional support for small farmers</a:t>
            </a:r>
            <a:endParaRPr/>
          </a:p>
          <a:p>
            <a:pPr indent="0" lvl="0" marL="0" rtl="0" algn="l">
              <a:lnSpc>
                <a:spcPct val="115000"/>
              </a:lnSpc>
              <a:spcBef>
                <a:spcPts val="1400"/>
              </a:spcBef>
              <a:spcAft>
                <a:spcPts val="1400"/>
              </a:spcAft>
              <a:buNone/>
            </a:pPr>
            <a:r>
              <a:rPr lang="en"/>
              <a:t>Less than 10% of farms in US are organic or agroecological … what percent of farms in Cuba are agroecological?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3a45687c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3a45687c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lt1"/>
              </a:buClr>
              <a:buSzPts val="1500"/>
              <a:buFont typeface="Roboto Mono"/>
              <a:buChar char="●"/>
            </a:pPr>
            <a:r>
              <a:rPr lang="en" sz="1700">
                <a:solidFill>
                  <a:schemeClr val="lt1"/>
                </a:solidFill>
                <a:highlight>
                  <a:srgbClr val="78909C"/>
                </a:highlight>
                <a:latin typeface="Trebuchet MS"/>
                <a:ea typeface="Trebuchet MS"/>
                <a:cs typeface="Trebuchet MS"/>
                <a:sym typeface="Trebuchet MS"/>
              </a:rPr>
              <a:t>Invitation to write down questions during the presentations for table talks</a:t>
            </a:r>
            <a:endParaRPr sz="1700">
              <a:solidFill>
                <a:schemeClr val="lt1"/>
              </a:solidFill>
              <a:highlight>
                <a:srgbClr val="78909C"/>
              </a:highlight>
              <a:latin typeface="Trebuchet MS"/>
              <a:ea typeface="Trebuchet MS"/>
              <a:cs typeface="Trebuchet MS"/>
              <a:sym typeface="Trebuchet MS"/>
            </a:endParaRPr>
          </a:p>
          <a:p>
            <a:pPr indent="0" lvl="0" marL="0" rtl="0" algn="l">
              <a:lnSpc>
                <a:spcPct val="115000"/>
              </a:lnSpc>
              <a:spcBef>
                <a:spcPts val="1200"/>
              </a:spcBef>
              <a:spcAft>
                <a:spcPts val="1200"/>
              </a:spcAft>
              <a:buNone/>
            </a:pPr>
            <a:r>
              <a:rPr lang="en"/>
              <a:t>Cuba Presenters: Kata, Kevin, Wangui, Alexa, Adrionna, Leah, Alejandro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e22f80ef8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e22f80ef8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SzPts val="1100"/>
              <a:buChar char="-"/>
            </a:pPr>
            <a:r>
              <a:rPr lang="en"/>
              <a:t>Castro also took steps to address racial inequality in education and healthcare. In 1961, the Cuban government launched a massive campaign to eradicate illiteracy, which disproportionately affected Afro-Cubans, and by 1962, the literacy rate in Cuba had risen to over 96%. The government also established a free and universal healthcare system, which provided access to medical care for all Cubans regardless of their race or socioeconomic status.</a:t>
            </a:r>
            <a:endParaRPr/>
          </a:p>
          <a:p>
            <a:pPr indent="-298450" lvl="0" marL="457200" rtl="0" algn="l">
              <a:lnSpc>
                <a:spcPct val="115000"/>
              </a:lnSpc>
              <a:spcBef>
                <a:spcPts val="0"/>
              </a:spcBef>
              <a:spcAft>
                <a:spcPts val="0"/>
              </a:spcAft>
              <a:buSzPts val="1100"/>
              <a:buChar char="-"/>
            </a:pPr>
            <a:r>
              <a:rPr lang="en"/>
              <a:t>In 1962, the Cuban government passed the Law Against Racial Discrimination, which outlawed discrimination based on race, ethnicity, and national origin. The law also established penalties for those who violated its provisions. These early efforts to promote racial equality in Cuba were significant, given the long history of racism and discrimination on the island, and they helped to lay the groundwork for further progress in the decades to come.</a:t>
            </a:r>
            <a:endParaRPr/>
          </a:p>
          <a:p>
            <a:pPr indent="-298450" lvl="0" marL="457200" rtl="0" algn="l">
              <a:spcBef>
                <a:spcPts val="0"/>
              </a:spcBef>
              <a:spcAft>
                <a:spcPts val="0"/>
              </a:spcAft>
              <a:buSzPts val="1100"/>
              <a:buChar char="-"/>
            </a:pPr>
            <a:r>
              <a:t/>
            </a:r>
            <a:endParaRPr/>
          </a:p>
          <a:p>
            <a:pPr indent="-298450" lvl="0" marL="457200" rtl="0" algn="l">
              <a:spcBef>
                <a:spcPts val="0"/>
              </a:spcBef>
              <a:spcAft>
                <a:spcPts val="0"/>
              </a:spcAft>
              <a:buSzPts val="1100"/>
              <a:buChar char="-"/>
            </a:pPr>
            <a:r>
              <a:rPr lang="en"/>
              <a:t>90% of enslaved Africans taken to Caribbean and South America in the transatlantic trade of human enslavement</a:t>
            </a:r>
            <a:endParaRPr/>
          </a:p>
          <a:p>
            <a:pPr indent="-298450" lvl="0" marL="457200" rtl="0" algn="l">
              <a:spcBef>
                <a:spcPts val="0"/>
              </a:spcBef>
              <a:spcAft>
                <a:spcPts val="0"/>
              </a:spcAft>
              <a:buSzPts val="1100"/>
              <a:buChar char="-"/>
            </a:pPr>
            <a:r>
              <a:rPr lang="en"/>
              <a:t>Cuba was the 2nd to last country in the Americas to end slavery</a:t>
            </a:r>
            <a:endParaRPr/>
          </a:p>
          <a:p>
            <a:pPr indent="-298450" lvl="0" marL="457200" rtl="0" algn="l">
              <a:spcBef>
                <a:spcPts val="0"/>
              </a:spcBef>
              <a:spcAft>
                <a:spcPts val="0"/>
              </a:spcAft>
              <a:buSzPts val="1100"/>
              <a:buChar char="-"/>
            </a:pPr>
            <a:r>
              <a:rPr lang="en"/>
              <a:t>Castro announced that racism was “over” in Cuba in 1962, three years after anti-discriminations laws</a:t>
            </a:r>
            <a:endParaRPr/>
          </a:p>
          <a:p>
            <a:pPr indent="-298450" lvl="0" marL="457200" rtl="0" algn="l">
              <a:spcBef>
                <a:spcPts val="0"/>
              </a:spcBef>
              <a:spcAft>
                <a:spcPts val="0"/>
              </a:spcAft>
              <a:buSzPts val="1100"/>
              <a:buChar char="-"/>
            </a:pPr>
            <a:r>
              <a:rPr lang="en"/>
              <a:t>Castro’s anti-discrimination organizing</a:t>
            </a:r>
            <a:endParaRPr/>
          </a:p>
          <a:p>
            <a:pPr indent="0" lvl="0" marL="0" rtl="0" algn="l">
              <a:spcBef>
                <a:spcPts val="0"/>
              </a:spcBef>
              <a:spcAft>
                <a:spcPts val="0"/>
              </a:spcAft>
              <a:buNone/>
            </a:pPr>
            <a:r>
              <a:rPr lang="en"/>
              <a:t>What future literary giant was present at the party that took over the streets of Harlem when Fidel visited Malcolm?</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419a4387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419a4387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the 1960’s is when the US began to ramp up high fructose corn syrup </a:t>
            </a:r>
            <a:endParaRPr/>
          </a:p>
          <a:p>
            <a:pPr indent="-355600" lvl="0" marL="457200" rtl="0" algn="l">
              <a:lnSpc>
                <a:spcPct val="115000"/>
              </a:lnSpc>
              <a:spcBef>
                <a:spcPts val="0"/>
              </a:spcBef>
              <a:spcAft>
                <a:spcPts val="0"/>
              </a:spcAft>
              <a:buClr>
                <a:schemeClr val="lt1"/>
              </a:buClr>
              <a:buSzPts val="2000"/>
              <a:buFont typeface="Calibri"/>
              <a:buChar char="●"/>
            </a:pPr>
            <a:r>
              <a:rPr lang="en" sz="2000">
                <a:solidFill>
                  <a:schemeClr val="lt1"/>
                </a:solidFill>
                <a:highlight>
                  <a:srgbClr val="78909C"/>
                </a:highlight>
                <a:latin typeface="Calibri"/>
                <a:ea typeface="Calibri"/>
                <a:cs typeface="Calibri"/>
                <a:sym typeface="Calibri"/>
              </a:rPr>
              <a:t>80% of Cuba's sugarcane production exported to U.S.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3a45687ccc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3a45687cc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Possible Reflections:</a:t>
            </a:r>
            <a:endParaRPr/>
          </a:p>
          <a:p>
            <a:pPr indent="-298450" lvl="0" marL="457200" rtl="0" algn="l">
              <a:spcBef>
                <a:spcPts val="0"/>
              </a:spcBef>
              <a:spcAft>
                <a:spcPts val="0"/>
              </a:spcAft>
              <a:buSzPts val="1100"/>
              <a:buAutoNum type="arabicPeriod"/>
            </a:pPr>
            <a:r>
              <a:rPr lang="en"/>
              <a:t>How many farmers, ANAP Members or government officials who were Afrocuban did we hear from?</a:t>
            </a:r>
            <a:endParaRPr/>
          </a:p>
          <a:p>
            <a:pPr indent="-298450" lvl="0" marL="457200" rtl="0" algn="l">
              <a:spcBef>
                <a:spcPts val="0"/>
              </a:spcBef>
              <a:spcAft>
                <a:spcPts val="0"/>
              </a:spcAft>
              <a:buSzPts val="1100"/>
              <a:buAutoNum type="arabicPeriod"/>
            </a:pPr>
            <a:r>
              <a:rPr lang="en"/>
              <a:t>What instances of racism and anti-Blackness were witnessed or experience?</a:t>
            </a:r>
            <a:endParaRPr/>
          </a:p>
          <a:p>
            <a:pPr indent="-298450" lvl="0" marL="457200" rtl="0" algn="l">
              <a:spcBef>
                <a:spcPts val="0"/>
              </a:spcBef>
              <a:spcAft>
                <a:spcPts val="0"/>
              </a:spcAft>
              <a:buSzPts val="1100"/>
              <a:buAutoNum type="arabicPeriod"/>
            </a:pPr>
            <a:r>
              <a:rPr lang="en"/>
              <a:t>What instances of anti-racism or pro-Blackness were witnessed or experienced?</a:t>
            </a:r>
            <a:endParaRPr sz="1500">
              <a:solidFill>
                <a:schemeClr val="dk1"/>
              </a:solidFill>
              <a:highlight>
                <a:schemeClr val="lt1"/>
              </a:highlight>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405f5a5f2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405f5a5f2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adrionna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3a45687cc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3a45687cc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ADADAD"/>
              </a:buClr>
              <a:buSzPts val="1800"/>
              <a:buChar char="●"/>
            </a:pPr>
            <a:r>
              <a:rPr lang="en"/>
              <a:t>Adrionna</a:t>
            </a:r>
            <a:endParaRPr/>
          </a:p>
          <a:p>
            <a:pPr indent="-342900" lvl="0" marL="457200" rtl="0" algn="l">
              <a:spcBef>
                <a:spcPts val="0"/>
              </a:spcBef>
              <a:spcAft>
                <a:spcPts val="0"/>
              </a:spcAft>
              <a:buClr>
                <a:srgbClr val="ADADAD"/>
              </a:buClr>
              <a:buSzPts val="1800"/>
              <a:buChar char="●"/>
            </a:pPr>
            <a:r>
              <a:rPr lang="en"/>
              <a:t>Early in the revolutionary period, the government encouraged small farmers to join cooperative structures, and commissioned two types of co-ops</a:t>
            </a:r>
            <a:endParaRPr/>
          </a:p>
          <a:p>
            <a:pPr indent="-323850" lvl="0" marL="457200" rtl="0" algn="l">
              <a:lnSpc>
                <a:spcPct val="115000"/>
              </a:lnSpc>
              <a:spcBef>
                <a:spcPts val="0"/>
              </a:spcBef>
              <a:spcAft>
                <a:spcPts val="0"/>
              </a:spcAft>
              <a:buClr>
                <a:schemeClr val="dk1"/>
              </a:buClr>
              <a:buSzPts val="1500"/>
              <a:buFont typeface="Roboto Mono"/>
              <a:buChar char="●"/>
            </a:pPr>
            <a:r>
              <a:rPr lang="en" sz="1500">
                <a:solidFill>
                  <a:schemeClr val="dk1"/>
                </a:solidFill>
                <a:highlight>
                  <a:schemeClr val="lt1"/>
                </a:highlight>
                <a:latin typeface="Roboto Mono"/>
                <a:ea typeface="Roboto Mono"/>
                <a:cs typeface="Roboto Mono"/>
                <a:sym typeface="Roboto Mono"/>
              </a:rPr>
              <a:t>Every farmer has a representative to support crop planning, production, marketing, and distribution. Farmers don’t have to seek them out, they come to them!</a:t>
            </a:r>
            <a:endParaRPr sz="1500">
              <a:solidFill>
                <a:schemeClr val="dk1"/>
              </a:solidFill>
              <a:highlight>
                <a:schemeClr val="lt1"/>
              </a:highlight>
              <a:latin typeface="Roboto Mono"/>
              <a:ea typeface="Roboto Mono"/>
              <a:cs typeface="Roboto Mono"/>
              <a:sym typeface="Roboto Mon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05f5a5f2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405f5a5f2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Adrionna</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405f5a5f2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405f5a5f2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Adrionna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413fb6aa0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413fb6aa0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419a438780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419a438780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213a618d8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213a618d8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e2614578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e2614578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414e7fb21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414e7fb21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414e7fb213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414e7fb213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413fb6aa0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413fb6aa0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Paola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413fb6aa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413fb6aa0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13a618d8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213a618d8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Blue, yellow, white colors to attract coordinating pest management.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3a45687cc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3a45687cc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1991, Cuba was cut off from their mainstay of international trade when the Soviet Union fell. Cuban farmers demonstrated rapid innovation and adaptation to agroecological methods without imported agrochemicals and minimal fossil fuel .</a:t>
            </a:r>
            <a:endParaRPr sz="1500">
              <a:solidFill>
                <a:schemeClr val="dk1"/>
              </a:solidFill>
              <a:highlight>
                <a:schemeClr val="lt1"/>
              </a:highlight>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13a618d8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13a618d8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414e7fb213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414e7fb213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13a618d8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213a618d8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Wangui?</a:t>
            </a:r>
            <a:endParaRPr/>
          </a:p>
          <a:p>
            <a:pPr indent="0" lvl="0" marL="0" rtl="0" algn="l">
              <a:spcBef>
                <a:spcPts val="0"/>
              </a:spcBef>
              <a:spcAft>
                <a:spcPts val="0"/>
              </a:spcAft>
              <a:buNone/>
            </a:pPr>
            <a:r>
              <a:rPr lang="en"/>
              <a:t>Mayan temple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213a618d8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213a618d8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3970f8cbe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3970f8cbe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213a618d8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213a618d8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413fb6aa0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413fb6aa0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Paola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414e7fb2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414e7fb2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414e7fb21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414e7fb21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414e7fb21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414e7fb21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414e7fb21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414e7fb21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413fb6aa0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413fb6aa0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41272403c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41272403c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413fb6aa0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413fb6aa0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3970f8cbe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3970f8cbe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419a438780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419a438780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a45687ccc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a45687cc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Kanoa will share this part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3970f8cbe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3970f8cbe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Kanoa will share this part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3970f8cbe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3970f8cbe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Kanoa will share this part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213a618d8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213a618d8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will speak about this part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213a618d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213a618d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will speak to this section.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40801f60b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40801f60b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3970f8cbe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3970f8cbe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213a618d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213a618d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3970f8cbe4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3970f8cbe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Jeneba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40801f60b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40801f60b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added this photo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213a618d8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213a618d8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40801f60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40801f60b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and anyone else?</a:t>
            </a:r>
            <a:endParaRPr/>
          </a:p>
          <a:p>
            <a:pPr indent="0" lvl="0" marL="0" rtl="0" algn="l">
              <a:spcBef>
                <a:spcPts val="0"/>
              </a:spcBef>
              <a:spcAft>
                <a:spcPts val="0"/>
              </a:spcAft>
              <a:buNone/>
            </a:pPr>
            <a:r>
              <a:rPr lang="en"/>
              <a:t>(Kevin added these)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40801f60b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40801f60b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3970f8cbe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3970f8cbe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3970f8cbe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3970f8cbe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3970f8cbe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3970f8cbe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3970f8cbe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3970f8cbe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Kevin will speak about this experience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3970f8cbe4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3970f8cbe4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 about vetiver and soil preservation around the edges of the beds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3970f8cbe4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3970f8cbe4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3970f8cbe4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3970f8cbe4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3970f8cbe4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3970f8cbe4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405f5a5f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405f5a5f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Statement of purpose and vision - Jeneba </a:t>
            </a:r>
            <a:endParaRPr/>
          </a:p>
          <a:p>
            <a:pPr indent="-298450" lvl="0" marL="457200" rtl="0" algn="l">
              <a:spcBef>
                <a:spcPts val="0"/>
              </a:spcBef>
              <a:spcAft>
                <a:spcPts val="0"/>
              </a:spcAft>
              <a:buSzPts val="1100"/>
              <a:buChar char="●"/>
            </a:pPr>
            <a:r>
              <a:rPr lang="en"/>
              <a:t>30 sec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3970f8cbe4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3970f8cbe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3970f8cbe4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3970f8cbe4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3970f8cbe4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3970f8cbe4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3970f8cbe4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3970f8cbe4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Call to Action + other resources (for Cuba &amp; Nicaragua) in QR code!</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213a618d8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213a618d8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41272403c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41272403c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41272403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41272403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41272403c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41272403c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3970f8cbe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3970f8cbe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405f5a5f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405f5a5f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30 sec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z1mknIkBGUA" TargetMode="Externa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ACpnOqga_CA" TargetMode="Externa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15.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5.jpg"/><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drive.google.com/drive/folders/1uwl4YKpFt8cj1nreJV54fCy-Y_lyhcZJ?usp=sharing" TargetMode="External"/><Relationship Id="rId4" Type="http://schemas.openxmlformats.org/officeDocument/2006/relationships/image" Target="../media/image62.jpg"/><Relationship Id="rId9" Type="http://schemas.openxmlformats.org/officeDocument/2006/relationships/image" Target="../media/image51.jpg"/><Relationship Id="rId5" Type="http://schemas.openxmlformats.org/officeDocument/2006/relationships/image" Target="../media/image70.jpg"/><Relationship Id="rId6" Type="http://schemas.openxmlformats.org/officeDocument/2006/relationships/image" Target="../media/image63.jpg"/><Relationship Id="rId7" Type="http://schemas.openxmlformats.org/officeDocument/2006/relationships/image" Target="../media/image46.jpg"/><Relationship Id="rId8"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4.jpg"/><Relationship Id="rId4" Type="http://schemas.openxmlformats.org/officeDocument/2006/relationships/image" Target="../media/image69.jpg"/><Relationship Id="rId5" Type="http://schemas.openxmlformats.org/officeDocument/2006/relationships/image" Target="../media/image67.jpg"/><Relationship Id="rId6" Type="http://schemas.openxmlformats.org/officeDocument/2006/relationships/image" Target="../media/image66.jpg"/><Relationship Id="rId7"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6.jpg"/><Relationship Id="rId4" Type="http://schemas.openxmlformats.org/officeDocument/2006/relationships/image" Target="../media/image71.jpg"/><Relationship Id="rId5" Type="http://schemas.openxmlformats.org/officeDocument/2006/relationships/image" Target="../media/image74.jpg"/><Relationship Id="rId6" Type="http://schemas.openxmlformats.org/officeDocument/2006/relationships/image" Target="../media/image57.jpg"/><Relationship Id="rId7"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jpg"/><Relationship Id="rId4" Type="http://schemas.openxmlformats.org/officeDocument/2006/relationships/image" Target="../media/image60.jpg"/><Relationship Id="rId5" Type="http://schemas.openxmlformats.org/officeDocument/2006/relationships/image" Target="../media/image73.jpg"/><Relationship Id="rId6" Type="http://schemas.openxmlformats.org/officeDocument/2006/relationships/image" Target="../media/image77.jpg"/><Relationship Id="rId7" Type="http://schemas.openxmlformats.org/officeDocument/2006/relationships/image" Target="../media/image84.jpg"/><Relationship Id="rId8"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comments" Target="../comments/comment1.xml"/><Relationship Id="rId4" Type="http://schemas.openxmlformats.org/officeDocument/2006/relationships/image" Target="../media/image93.jpg"/><Relationship Id="rId5" Type="http://schemas.openxmlformats.org/officeDocument/2006/relationships/image" Target="../media/image92.jpg"/><Relationship Id="rId6" Type="http://schemas.openxmlformats.org/officeDocument/2006/relationships/image" Target="../media/image82.jpg"/><Relationship Id="rId7" Type="http://schemas.openxmlformats.org/officeDocument/2006/relationships/image" Target="../media/image9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viacampesina.org/en/" TargetMode="External"/><Relationship Id="rId4" Type="http://schemas.openxmlformats.org/officeDocument/2006/relationships/hyperlink" Target="http://saafon.org/" TargetMode="External"/><Relationship Id="rId5" Type="http://schemas.openxmlformats.org/officeDocument/2006/relationships/hyperlink" Target="https://www.ruralvermont.org/" TargetMode="External"/><Relationship Id="rId6" Type="http://schemas.openxmlformats.org/officeDocument/2006/relationships/hyperlink" Target="https://www.organizacionboricua.org/" TargetMode="External"/><Relationship Id="rId7" Type="http://schemas.openxmlformats.org/officeDocument/2006/relationships/hyperlink" Target="https://whyhunger.or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uD1gnAtFSVI" TargetMode="External"/><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2.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www.viacampesina.org/en/" TargetMode="External"/><Relationship Id="rId4" Type="http://schemas.openxmlformats.org/officeDocument/2006/relationships/image" Target="../media/image99.jpg"/><Relationship Id="rId5" Type="http://schemas.openxmlformats.org/officeDocument/2006/relationships/image" Target="../media/image9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0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6.jpg"/><Relationship Id="rId4" Type="http://schemas.openxmlformats.org/officeDocument/2006/relationships/image" Target="../media/image90.jpg"/><Relationship Id="rId5" Type="http://schemas.openxmlformats.org/officeDocument/2006/relationships/image" Target="../media/image8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9.jpg"/><Relationship Id="rId4" Type="http://schemas.openxmlformats.org/officeDocument/2006/relationships/image" Target="../media/image10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1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0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0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0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0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1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1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hyperlink" Target="https://friendsatc.org/product/revolutioncoffee/"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950675" y="0"/>
            <a:ext cx="51435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80425" y="345825"/>
            <a:ext cx="8262300" cy="67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20">
                <a:latin typeface="Calibri"/>
                <a:ea typeface="Calibri"/>
                <a:cs typeface="Calibri"/>
                <a:sym typeface="Calibri"/>
              </a:rPr>
              <a:t>Collective Organizing and Wellness </a:t>
            </a:r>
            <a:endParaRPr b="1" sz="2420">
              <a:latin typeface="Calibri"/>
              <a:ea typeface="Calibri"/>
              <a:cs typeface="Calibri"/>
              <a:sym typeface="Calibri"/>
            </a:endParaRPr>
          </a:p>
        </p:txBody>
      </p:sp>
      <p:sp>
        <p:nvSpPr>
          <p:cNvPr id="117" name="Google Shape;117;p22"/>
          <p:cNvSpPr txBox="1"/>
          <p:nvPr>
            <p:ph idx="1" type="body"/>
          </p:nvPr>
        </p:nvSpPr>
        <p:spPr>
          <a:xfrm>
            <a:off x="311700" y="1152475"/>
            <a:ext cx="38262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Worker-self directed nonprofit</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Cooperative admin and liberatory decision making</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Participatory budgets and finance</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Wellness and liberatory practices</a:t>
            </a:r>
            <a:endParaRPr sz="1900">
              <a:solidFill>
                <a:schemeClr val="dk1"/>
              </a:solidFill>
              <a:latin typeface="Calibri"/>
              <a:ea typeface="Calibri"/>
              <a:cs typeface="Calibri"/>
              <a:sym typeface="Calibri"/>
            </a:endParaRPr>
          </a:p>
          <a:p>
            <a:pPr indent="0" lvl="0" marL="457200" rtl="0" algn="l">
              <a:spcBef>
                <a:spcPts val="1200"/>
              </a:spcBef>
              <a:spcAft>
                <a:spcPts val="1200"/>
              </a:spcAft>
              <a:buNone/>
            </a:pPr>
            <a:r>
              <a:t/>
            </a:r>
            <a:endParaRPr sz="1900">
              <a:solidFill>
                <a:schemeClr val="dk1"/>
              </a:solidFill>
              <a:latin typeface="Calibri"/>
              <a:ea typeface="Calibri"/>
              <a:cs typeface="Calibri"/>
              <a:sym typeface="Calibri"/>
            </a:endParaRPr>
          </a:p>
        </p:txBody>
      </p:sp>
      <p:pic>
        <p:nvPicPr>
          <p:cNvPr id="118" name="Google Shape;118;p22"/>
          <p:cNvPicPr preferRelativeResize="0"/>
          <p:nvPr/>
        </p:nvPicPr>
        <p:blipFill>
          <a:blip r:embed="rId3">
            <a:alphaModFix/>
          </a:blip>
          <a:stretch>
            <a:fillRect/>
          </a:stretch>
        </p:blipFill>
        <p:spPr>
          <a:xfrm>
            <a:off x="4137900" y="1170225"/>
            <a:ext cx="4853700" cy="323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80425" y="333250"/>
            <a:ext cx="8224500" cy="68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20">
                <a:latin typeface="Calibri"/>
                <a:ea typeface="Calibri"/>
                <a:cs typeface="Calibri"/>
                <a:sym typeface="Calibri"/>
              </a:rPr>
              <a:t>Community Education </a:t>
            </a:r>
            <a:endParaRPr b="1" sz="2420">
              <a:latin typeface="Calibri"/>
              <a:ea typeface="Calibri"/>
              <a:cs typeface="Calibri"/>
              <a:sym typeface="Calibri"/>
            </a:endParaRPr>
          </a:p>
        </p:txBody>
      </p:sp>
      <p:sp>
        <p:nvSpPr>
          <p:cNvPr id="124" name="Google Shape;124;p23"/>
          <p:cNvSpPr txBox="1"/>
          <p:nvPr>
            <p:ph idx="1" type="body"/>
          </p:nvPr>
        </p:nvSpPr>
        <p:spPr>
          <a:xfrm>
            <a:off x="311700" y="1381075"/>
            <a:ext cx="36738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Bay Area Farmer-to-Farmer Training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Farmer Mobilization Paid Apprenticeship Program</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Farmer-to-Farmer Skillshares</a:t>
            </a:r>
            <a:r>
              <a:rPr lang="en"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p:txBody>
      </p:sp>
      <p:pic>
        <p:nvPicPr>
          <p:cNvPr id="125" name="Google Shape;125;p23"/>
          <p:cNvPicPr preferRelativeResize="0"/>
          <p:nvPr/>
        </p:nvPicPr>
        <p:blipFill>
          <a:blip r:embed="rId3">
            <a:alphaModFix/>
          </a:blip>
          <a:stretch>
            <a:fillRect/>
          </a:stretch>
        </p:blipFill>
        <p:spPr>
          <a:xfrm>
            <a:off x="4137900" y="1170225"/>
            <a:ext cx="4853700" cy="323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80425" y="370975"/>
            <a:ext cx="8400600" cy="64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20">
                <a:latin typeface="Calibri"/>
                <a:ea typeface="Calibri"/>
                <a:cs typeface="Calibri"/>
                <a:sym typeface="Calibri"/>
              </a:rPr>
              <a:t>Land Stewardship and Food </a:t>
            </a:r>
            <a:r>
              <a:rPr b="1" lang="en" sz="2420">
                <a:latin typeface="Calibri"/>
                <a:ea typeface="Calibri"/>
                <a:cs typeface="Calibri"/>
                <a:sym typeface="Calibri"/>
              </a:rPr>
              <a:t>Sovereignty</a:t>
            </a:r>
            <a:r>
              <a:rPr b="1" lang="en" sz="2420">
                <a:latin typeface="Calibri"/>
                <a:ea typeface="Calibri"/>
                <a:cs typeface="Calibri"/>
                <a:sym typeface="Calibri"/>
              </a:rPr>
              <a:t> </a:t>
            </a:r>
            <a:endParaRPr b="1" sz="2420">
              <a:latin typeface="Calibri"/>
              <a:ea typeface="Calibri"/>
              <a:cs typeface="Calibri"/>
              <a:sym typeface="Calibri"/>
            </a:endParaRPr>
          </a:p>
        </p:txBody>
      </p:sp>
      <p:sp>
        <p:nvSpPr>
          <p:cNvPr id="131" name="Google Shape;131;p24"/>
          <p:cNvSpPr txBox="1"/>
          <p:nvPr>
            <p:ph idx="1" type="body"/>
          </p:nvPr>
        </p:nvSpPr>
        <p:spPr>
          <a:xfrm>
            <a:off x="311700" y="1152475"/>
            <a:ext cx="36738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Cooperative Incubator Farm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Food </a:t>
            </a:r>
            <a:r>
              <a:rPr lang="en" sz="1900">
                <a:solidFill>
                  <a:schemeClr val="dk1"/>
                </a:solidFill>
                <a:latin typeface="Calibri"/>
                <a:ea typeface="Calibri"/>
                <a:cs typeface="Calibri"/>
                <a:sym typeface="Calibri"/>
              </a:rPr>
              <a:t>Sovereignty</a:t>
            </a:r>
            <a:r>
              <a:rPr lang="en" sz="1900">
                <a:solidFill>
                  <a:schemeClr val="dk1"/>
                </a:solidFill>
                <a:latin typeface="Calibri"/>
                <a:ea typeface="Calibri"/>
                <a:cs typeface="Calibri"/>
                <a:sym typeface="Calibri"/>
              </a:rPr>
              <a:t> Tool Lending Library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Apiary</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Goat and Sheep </a:t>
            </a:r>
            <a:r>
              <a:rPr lang="en" sz="1900">
                <a:solidFill>
                  <a:schemeClr val="dk1"/>
                </a:solidFill>
                <a:latin typeface="Calibri"/>
                <a:ea typeface="Calibri"/>
                <a:cs typeface="Calibri"/>
                <a:sym typeface="Calibri"/>
              </a:rPr>
              <a:t>Shepherding</a:t>
            </a:r>
            <a:r>
              <a:rPr lang="en" sz="1900">
                <a:solidFill>
                  <a:schemeClr val="dk1"/>
                </a:solidFill>
                <a:latin typeface="Calibri"/>
                <a:ea typeface="Calibri"/>
                <a:cs typeface="Calibri"/>
                <a:sym typeface="Calibri"/>
              </a:rPr>
              <a:t> Collaboration </a:t>
            </a:r>
            <a:endParaRPr sz="19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900">
              <a:solidFill>
                <a:srgbClr val="000000"/>
              </a:solidFill>
              <a:latin typeface="Calibri"/>
              <a:ea typeface="Calibri"/>
              <a:cs typeface="Calibri"/>
              <a:sym typeface="Calibri"/>
            </a:endParaRPr>
          </a:p>
        </p:txBody>
      </p:sp>
      <p:pic>
        <p:nvPicPr>
          <p:cNvPr id="132" name="Google Shape;132;p24"/>
          <p:cNvPicPr preferRelativeResize="0"/>
          <p:nvPr/>
        </p:nvPicPr>
        <p:blipFill>
          <a:blip r:embed="rId3">
            <a:alphaModFix/>
          </a:blip>
          <a:stretch>
            <a:fillRect/>
          </a:stretch>
        </p:blipFill>
        <p:spPr>
          <a:xfrm>
            <a:off x="4290300" y="1152475"/>
            <a:ext cx="4853700" cy="3235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80425" y="345825"/>
            <a:ext cx="8325300" cy="67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20">
                <a:latin typeface="Calibri"/>
                <a:ea typeface="Calibri"/>
                <a:cs typeface="Calibri"/>
                <a:sym typeface="Calibri"/>
              </a:rPr>
              <a:t>Networks and Solidarity </a:t>
            </a:r>
            <a:endParaRPr b="1" sz="2420">
              <a:latin typeface="Calibri"/>
              <a:ea typeface="Calibri"/>
              <a:cs typeface="Calibri"/>
              <a:sym typeface="Calibri"/>
            </a:endParaRPr>
          </a:p>
        </p:txBody>
      </p:sp>
      <p:sp>
        <p:nvSpPr>
          <p:cNvPr id="138" name="Google Shape;138;p25"/>
          <p:cNvSpPr txBox="1"/>
          <p:nvPr>
            <p:ph idx="1" type="body"/>
          </p:nvPr>
        </p:nvSpPr>
        <p:spPr>
          <a:xfrm>
            <a:off x="311700" y="1304875"/>
            <a:ext cx="36738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Global Solidarity and International Delegations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Food Sovereignty Seed Grants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Mentorship Network</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Farmer Wellness and Mutual Care Networks </a:t>
            </a:r>
            <a:endParaRPr sz="1900">
              <a:solidFill>
                <a:schemeClr val="dk1"/>
              </a:solidFill>
              <a:latin typeface="Calibri"/>
              <a:ea typeface="Calibri"/>
              <a:cs typeface="Calibri"/>
              <a:sym typeface="Calibri"/>
            </a:endParaRPr>
          </a:p>
          <a:p>
            <a:pPr indent="0" lvl="0" marL="0" rtl="0" algn="l">
              <a:spcBef>
                <a:spcPts val="1200"/>
              </a:spcBef>
              <a:spcAft>
                <a:spcPts val="0"/>
              </a:spcAft>
              <a:buNone/>
            </a:pPr>
            <a:r>
              <a:t/>
            </a:r>
            <a:endParaRPr sz="19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900">
              <a:solidFill>
                <a:schemeClr val="dk1"/>
              </a:solidFill>
              <a:latin typeface="Calibri"/>
              <a:ea typeface="Calibri"/>
              <a:cs typeface="Calibri"/>
              <a:sym typeface="Calibri"/>
            </a:endParaRPr>
          </a:p>
        </p:txBody>
      </p:sp>
      <p:pic>
        <p:nvPicPr>
          <p:cNvPr id="139" name="Google Shape;139;p25"/>
          <p:cNvPicPr preferRelativeResize="0"/>
          <p:nvPr/>
        </p:nvPicPr>
        <p:blipFill>
          <a:blip r:embed="rId3">
            <a:alphaModFix/>
          </a:blip>
          <a:stretch>
            <a:fillRect/>
          </a:stretch>
        </p:blipFill>
        <p:spPr>
          <a:xfrm>
            <a:off x="4003450" y="1152475"/>
            <a:ext cx="4853700" cy="32293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idx="1" type="body"/>
          </p:nvPr>
        </p:nvSpPr>
        <p:spPr>
          <a:xfrm>
            <a:off x="623400" y="493050"/>
            <a:ext cx="8520600" cy="76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sp>
        <p:nvSpPr>
          <p:cNvPr id="145" name="Google Shape;145;p26"/>
          <p:cNvSpPr txBox="1"/>
          <p:nvPr/>
        </p:nvSpPr>
        <p:spPr>
          <a:xfrm>
            <a:off x="921175" y="144625"/>
            <a:ext cx="732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Calibri"/>
                <a:ea typeface="Calibri"/>
                <a:cs typeface="Calibri"/>
                <a:sym typeface="Calibri"/>
              </a:rPr>
              <a:t>Belly of the Beast - The War on Cuba</a:t>
            </a:r>
            <a:endParaRPr sz="2000">
              <a:solidFill>
                <a:schemeClr val="dk1"/>
              </a:solidFill>
              <a:latin typeface="Calibri"/>
              <a:ea typeface="Calibri"/>
              <a:cs typeface="Calibri"/>
              <a:sym typeface="Calibri"/>
            </a:endParaRPr>
          </a:p>
        </p:txBody>
      </p:sp>
      <p:pic>
        <p:nvPicPr>
          <p:cNvPr descr="Belly of The Beast is a media outlet that counters parachute journalism by providing stories directly from the island.&#10;&#10;The documentary series, The War on Cuba, gives an inside look on the effects of U.S. sanctions on Cuban people." id="146" name="Google Shape;146;p26" title="The War on Cuba — Episode 1">
            <a:hlinkClick r:id="rId3"/>
          </p:cNvPr>
          <p:cNvPicPr preferRelativeResize="0"/>
          <p:nvPr/>
        </p:nvPicPr>
        <p:blipFill>
          <a:blip r:embed="rId4">
            <a:alphaModFix/>
          </a:blip>
          <a:stretch>
            <a:fillRect/>
          </a:stretch>
        </p:blipFill>
        <p:spPr>
          <a:xfrm>
            <a:off x="623400" y="637225"/>
            <a:ext cx="7964567" cy="4480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ph idx="1" type="body"/>
          </p:nvPr>
        </p:nvSpPr>
        <p:spPr>
          <a:xfrm>
            <a:off x="623400" y="493050"/>
            <a:ext cx="8520600" cy="765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sp>
        <p:nvSpPr>
          <p:cNvPr id="152" name="Google Shape;152;p27"/>
          <p:cNvSpPr txBox="1"/>
          <p:nvPr/>
        </p:nvSpPr>
        <p:spPr>
          <a:xfrm>
            <a:off x="1344400" y="239800"/>
            <a:ext cx="690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ANAP Cuba Agroecology Encounter 2022 US Delegation Video</a:t>
            </a:r>
            <a:endParaRPr sz="2000">
              <a:solidFill>
                <a:schemeClr val="dk1"/>
              </a:solidFill>
              <a:latin typeface="Calibri"/>
              <a:ea typeface="Calibri"/>
              <a:cs typeface="Calibri"/>
              <a:sym typeface="Calibri"/>
            </a:endParaRPr>
          </a:p>
        </p:txBody>
      </p:sp>
      <p:pic>
        <p:nvPicPr>
          <p:cNvPr descr="In November 2022, in partnership with the National Association of Small Farmers (ANAP) of Cuba, La Via Campesina North America and the Caribbean Agroecology Institute coordinated a delegation of more than 80 USA and Puerto Rico delegates to attend the VIII Agroecology Encounter hosted by ANAP.&#10;&#10;Comprised of farmers, food justice activists, and academics from San Juan to San Francisco, the delegation was welcomed with open arms by the Cuban people. The Cuban farmers exemplified how to cultivate an alternative movement within the food system by demonstrating the various ways in which the social, ecological, and political dimensions of agroecology can be woven into society. The delegation departed not only with a deeper understanding of the technical skills needed to foster integrated food and farming system invested in justice and food sovereignty but also with a strong sense of solidarity with the Cuban people.&#10;&#10;This short video shares reflections from members of the US delegation and the importance of more cooperation, collaboration and connection between the US and Cuba." id="153" name="Google Shape;153;p27" title="VIII ANAP Cuba Agroecology Encounter 2022 Video US Delegation">
            <a:hlinkClick r:id="rId3"/>
          </p:cNvPr>
          <p:cNvPicPr preferRelativeResize="0"/>
          <p:nvPr/>
        </p:nvPicPr>
        <p:blipFill>
          <a:blip r:embed="rId4">
            <a:alphaModFix/>
          </a:blip>
          <a:stretch>
            <a:fillRect/>
          </a:stretch>
        </p:blipFill>
        <p:spPr>
          <a:xfrm>
            <a:off x="801788" y="686200"/>
            <a:ext cx="7540425" cy="4241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132900" y="437950"/>
            <a:ext cx="35523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libri"/>
                <a:ea typeface="Calibri"/>
                <a:cs typeface="Calibri"/>
                <a:sym typeface="Calibri"/>
              </a:rPr>
              <a:t>The </a:t>
            </a:r>
            <a:r>
              <a:rPr lang="en">
                <a:latin typeface="Calibri"/>
                <a:ea typeface="Calibri"/>
                <a:cs typeface="Calibri"/>
                <a:sym typeface="Calibri"/>
              </a:rPr>
              <a:t>Indigenous</a:t>
            </a:r>
            <a:r>
              <a:rPr lang="en">
                <a:latin typeface="Calibri"/>
                <a:ea typeface="Calibri"/>
                <a:cs typeface="Calibri"/>
                <a:sym typeface="Calibri"/>
              </a:rPr>
              <a:t> People of </a:t>
            </a:r>
            <a:r>
              <a:rPr lang="en">
                <a:latin typeface="Calibri"/>
                <a:ea typeface="Calibri"/>
                <a:cs typeface="Calibri"/>
                <a:sym typeface="Calibri"/>
              </a:rPr>
              <a:t>Cuba</a:t>
            </a:r>
            <a:endParaRPr>
              <a:latin typeface="Calibri"/>
              <a:ea typeface="Calibri"/>
              <a:cs typeface="Calibri"/>
              <a:sym typeface="Calibri"/>
            </a:endParaRPr>
          </a:p>
        </p:txBody>
      </p:sp>
      <p:sp>
        <p:nvSpPr>
          <p:cNvPr id="159" name="Google Shape;159;p28"/>
          <p:cNvSpPr txBox="1"/>
          <p:nvPr>
            <p:ph idx="1" type="body"/>
          </p:nvPr>
        </p:nvSpPr>
        <p:spPr>
          <a:xfrm>
            <a:off x="0" y="1348600"/>
            <a:ext cx="3685200" cy="322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a:solidFill>
                  <a:schemeClr val="dk1"/>
                </a:solidFill>
                <a:highlight>
                  <a:srgbClr val="78909C"/>
                </a:highlight>
                <a:latin typeface="Calibri"/>
                <a:ea typeface="Calibri"/>
                <a:cs typeface="Calibri"/>
                <a:sym typeface="Calibri"/>
              </a:rPr>
              <a:t>The</a:t>
            </a:r>
            <a:r>
              <a:rPr lang="en">
                <a:solidFill>
                  <a:schemeClr val="dk1"/>
                </a:solidFill>
                <a:highlight>
                  <a:srgbClr val="78909C"/>
                </a:highlight>
                <a:latin typeface="Calibri"/>
                <a:ea typeface="Calibri"/>
                <a:cs typeface="Calibri"/>
                <a:sym typeface="Calibri"/>
              </a:rPr>
              <a:t> land of the Taíno and Guanahatabey people who faced the brunt of colonization and genocide</a:t>
            </a:r>
            <a:br>
              <a:rPr lang="en">
                <a:solidFill>
                  <a:schemeClr val="dk1"/>
                </a:solidFill>
                <a:highlight>
                  <a:srgbClr val="78909C"/>
                </a:highlight>
                <a:latin typeface="Calibri"/>
                <a:ea typeface="Calibri"/>
                <a:cs typeface="Calibri"/>
                <a:sym typeface="Calibri"/>
              </a:rPr>
            </a:br>
            <a:endParaRPr>
              <a:solidFill>
                <a:schemeClr val="dk1"/>
              </a:solidFill>
              <a:highlight>
                <a:srgbClr val="78909C"/>
              </a:highlight>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highlight>
                  <a:schemeClr val="accent3"/>
                </a:highlight>
                <a:latin typeface="Calibri"/>
                <a:ea typeface="Calibri"/>
                <a:cs typeface="Calibri"/>
                <a:sym typeface="Calibri"/>
              </a:rPr>
              <a:t>Living ancestors often invisibilized by the narrative of extinction </a:t>
            </a:r>
            <a:endParaRPr>
              <a:solidFill>
                <a:schemeClr val="dk1"/>
              </a:solidFill>
              <a:highlight>
                <a:schemeClr val="accent3"/>
              </a:highlight>
              <a:latin typeface="Calibri"/>
              <a:ea typeface="Calibri"/>
              <a:cs typeface="Calibri"/>
              <a:sym typeface="Calibri"/>
            </a:endParaRPr>
          </a:p>
          <a:p>
            <a:pPr indent="0" lvl="0" marL="457200" rtl="0" algn="l">
              <a:spcBef>
                <a:spcPts val="1200"/>
              </a:spcBef>
              <a:spcAft>
                <a:spcPts val="1200"/>
              </a:spcAft>
              <a:buNone/>
            </a:pPr>
            <a:r>
              <a:t/>
            </a:r>
            <a:endParaRPr>
              <a:solidFill>
                <a:schemeClr val="dk1"/>
              </a:solidFill>
              <a:highlight>
                <a:schemeClr val="accent3"/>
              </a:highlight>
              <a:latin typeface="Calibri"/>
              <a:ea typeface="Calibri"/>
              <a:cs typeface="Calibri"/>
              <a:sym typeface="Calibri"/>
            </a:endParaRPr>
          </a:p>
        </p:txBody>
      </p:sp>
      <p:pic>
        <p:nvPicPr>
          <p:cNvPr id="160" name="Google Shape;160;p28"/>
          <p:cNvPicPr preferRelativeResize="0"/>
          <p:nvPr/>
        </p:nvPicPr>
        <p:blipFill rotWithShape="1">
          <a:blip r:embed="rId3">
            <a:alphaModFix/>
          </a:blip>
          <a:srcRect b="0" l="4488" r="2001" t="0"/>
          <a:stretch/>
        </p:blipFill>
        <p:spPr>
          <a:xfrm>
            <a:off x="3742050" y="216299"/>
            <a:ext cx="5401951" cy="4594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6" name="Google Shape;166;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29"/>
          <p:cNvPicPr preferRelativeResize="0"/>
          <p:nvPr/>
        </p:nvPicPr>
        <p:blipFill>
          <a:blip r:embed="rId3">
            <a:alphaModFix/>
          </a:blip>
          <a:stretch>
            <a:fillRect/>
          </a:stretch>
        </p:blipFill>
        <p:spPr>
          <a:xfrm>
            <a:off x="387900" y="-38276"/>
            <a:ext cx="8395658"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203850" y="445025"/>
            <a:ext cx="8628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libri"/>
                <a:ea typeface="Calibri"/>
                <a:cs typeface="Calibri"/>
                <a:sym typeface="Calibri"/>
              </a:rPr>
              <a:t>US Imperialism and Neo Colonialism</a:t>
            </a:r>
            <a:endParaRPr>
              <a:latin typeface="Calibri"/>
              <a:ea typeface="Calibri"/>
              <a:cs typeface="Calibri"/>
              <a:sym typeface="Calibri"/>
            </a:endParaRPr>
          </a:p>
          <a:p>
            <a:pPr indent="0" lvl="0" marL="0" rtl="0" algn="l">
              <a:spcBef>
                <a:spcPts val="0"/>
              </a:spcBef>
              <a:spcAft>
                <a:spcPts val="0"/>
              </a:spcAft>
              <a:buNone/>
            </a:pPr>
            <a:r>
              <a:t/>
            </a:r>
            <a:endParaRPr/>
          </a:p>
        </p:txBody>
      </p:sp>
      <p:sp>
        <p:nvSpPr>
          <p:cNvPr id="173" name="Google Shape;173;p30"/>
          <p:cNvSpPr txBox="1"/>
          <p:nvPr>
            <p:ph idx="1" type="body"/>
          </p:nvPr>
        </p:nvSpPr>
        <p:spPr>
          <a:xfrm>
            <a:off x="311700" y="1017725"/>
            <a:ext cx="2767500" cy="355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highlight>
                <a:schemeClr val="accent3"/>
              </a:highlight>
            </a:endParaRPr>
          </a:p>
          <a:p>
            <a:pPr indent="-355600" lvl="0" marL="457200" rtl="0" algn="l">
              <a:spcBef>
                <a:spcPts val="1200"/>
              </a:spcBef>
              <a:spcAft>
                <a:spcPts val="0"/>
              </a:spcAft>
              <a:buClr>
                <a:schemeClr val="dk1"/>
              </a:buClr>
              <a:buSzPts val="2000"/>
              <a:buFont typeface="Calibri"/>
              <a:buChar char="●"/>
            </a:pPr>
            <a:r>
              <a:rPr lang="en" sz="2000">
                <a:solidFill>
                  <a:schemeClr val="dk1"/>
                </a:solidFill>
                <a:highlight>
                  <a:schemeClr val="accent3"/>
                </a:highlight>
                <a:latin typeface="Calibri"/>
                <a:ea typeface="Calibri"/>
                <a:cs typeface="Calibri"/>
                <a:sym typeface="Calibri"/>
              </a:rPr>
              <a:t>73% of land in the hands of 9.4% of people</a:t>
            </a:r>
            <a:endParaRPr sz="2000">
              <a:solidFill>
                <a:schemeClr val="dk1"/>
              </a:solidFill>
              <a:highlight>
                <a:schemeClr val="accent3"/>
              </a:highlight>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highlight>
                  <a:schemeClr val="accent3"/>
                </a:highlight>
                <a:latin typeface="Calibri"/>
                <a:ea typeface="Calibri"/>
                <a:cs typeface="Calibri"/>
                <a:sym typeface="Calibri"/>
              </a:rPr>
              <a:t>Foreign capital controlled 40% of Cuban farm land</a:t>
            </a:r>
            <a:endParaRPr sz="2000">
              <a:solidFill>
                <a:schemeClr val="dk1"/>
              </a:solidFill>
              <a:highlight>
                <a:schemeClr val="accent3"/>
              </a:highlight>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highlight>
                  <a:schemeClr val="accent3"/>
                </a:highlight>
                <a:latin typeface="Calibri"/>
                <a:ea typeface="Calibri"/>
                <a:cs typeface="Calibri"/>
                <a:sym typeface="Calibri"/>
              </a:rPr>
              <a:t>80% of Cuba's sugarcane exported to U.S.</a:t>
            </a:r>
            <a:endParaRPr sz="2000">
              <a:solidFill>
                <a:schemeClr val="dk1"/>
              </a:solidFill>
              <a:highlight>
                <a:schemeClr val="accent3"/>
              </a:highlight>
              <a:latin typeface="Calibri"/>
              <a:ea typeface="Calibri"/>
              <a:cs typeface="Calibri"/>
              <a:sym typeface="Calibri"/>
            </a:endParaRPr>
          </a:p>
          <a:p>
            <a:pPr indent="0" lvl="0" marL="0" rtl="0" algn="l">
              <a:spcBef>
                <a:spcPts val="1200"/>
              </a:spcBef>
              <a:spcAft>
                <a:spcPts val="0"/>
              </a:spcAft>
              <a:buNone/>
            </a:pPr>
            <a:r>
              <a:t/>
            </a:r>
            <a:endParaRPr sz="2000">
              <a:solidFill>
                <a:schemeClr val="dk1"/>
              </a:solidFill>
              <a:highlight>
                <a:schemeClr val="accent3"/>
              </a:highlight>
              <a:latin typeface="Calibri"/>
              <a:ea typeface="Calibri"/>
              <a:cs typeface="Calibri"/>
              <a:sym typeface="Calibri"/>
            </a:endParaRPr>
          </a:p>
          <a:p>
            <a:pPr indent="0" lvl="0" marL="457200" rtl="0" algn="l">
              <a:spcBef>
                <a:spcPts val="1200"/>
              </a:spcBef>
              <a:spcAft>
                <a:spcPts val="0"/>
              </a:spcAft>
              <a:buNone/>
            </a:pPr>
            <a:r>
              <a:t/>
            </a:r>
            <a:endParaRPr sz="2000">
              <a:solidFill>
                <a:schemeClr val="dk1"/>
              </a:solidFill>
              <a:highlight>
                <a:schemeClr val="accent3"/>
              </a:highlight>
              <a:latin typeface="Calibri"/>
              <a:ea typeface="Calibri"/>
              <a:cs typeface="Calibri"/>
              <a:sym typeface="Calibri"/>
            </a:endParaRPr>
          </a:p>
          <a:p>
            <a:pPr indent="0" lvl="0" marL="457200" rtl="0" algn="l">
              <a:spcBef>
                <a:spcPts val="0"/>
              </a:spcBef>
              <a:spcAft>
                <a:spcPts val="0"/>
              </a:spcAft>
              <a:buNone/>
            </a:pPr>
            <a:r>
              <a:t/>
            </a:r>
            <a:endParaRPr sz="2800">
              <a:solidFill>
                <a:schemeClr val="dk1"/>
              </a:solidFill>
              <a:highlight>
                <a:schemeClr val="accent3"/>
              </a:highlight>
              <a:latin typeface="Calibri"/>
              <a:ea typeface="Calibri"/>
              <a:cs typeface="Calibri"/>
              <a:sym typeface="Calibri"/>
            </a:endParaRPr>
          </a:p>
        </p:txBody>
      </p:sp>
      <p:pic>
        <p:nvPicPr>
          <p:cNvPr id="174" name="Google Shape;174;p30"/>
          <p:cNvPicPr preferRelativeResize="0"/>
          <p:nvPr/>
        </p:nvPicPr>
        <p:blipFill>
          <a:blip r:embed="rId3">
            <a:alphaModFix/>
          </a:blip>
          <a:stretch>
            <a:fillRect/>
          </a:stretch>
        </p:blipFill>
        <p:spPr>
          <a:xfrm>
            <a:off x="3079200" y="1248550"/>
            <a:ext cx="6064800" cy="3809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0" name="Google Shape;180;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1" name="Google Shape;181;p31"/>
          <p:cNvPicPr preferRelativeResize="0"/>
          <p:nvPr/>
        </p:nvPicPr>
        <p:blipFill>
          <a:blip r:embed="rId3">
            <a:alphaModFix/>
          </a:blip>
          <a:stretch>
            <a:fillRect/>
          </a:stretch>
        </p:blipFill>
        <p:spPr>
          <a:xfrm>
            <a:off x="0" y="0"/>
            <a:ext cx="9144001" cy="5143500"/>
          </a:xfrm>
          <a:prstGeom prst="rect">
            <a:avLst/>
          </a:prstGeom>
          <a:noFill/>
          <a:ln>
            <a:noFill/>
          </a:ln>
        </p:spPr>
      </p:pic>
      <p:sp>
        <p:nvSpPr>
          <p:cNvPr id="182" name="Google Shape;182;p31"/>
          <p:cNvSpPr txBox="1"/>
          <p:nvPr/>
        </p:nvSpPr>
        <p:spPr>
          <a:xfrm>
            <a:off x="311700" y="501800"/>
            <a:ext cx="8422800" cy="204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highlight>
                <a:schemeClr val="accent3"/>
              </a:highlight>
              <a:latin typeface="Calibri"/>
              <a:ea typeface="Calibri"/>
              <a:cs typeface="Calibri"/>
              <a:sym typeface="Calibri"/>
            </a:endParaRPr>
          </a:p>
          <a:p>
            <a:pPr indent="0" lvl="0" marL="0" rtl="0" algn="ctr">
              <a:spcBef>
                <a:spcPts val="0"/>
              </a:spcBef>
              <a:spcAft>
                <a:spcPts val="0"/>
              </a:spcAft>
              <a:buNone/>
            </a:pPr>
            <a:r>
              <a:rPr lang="en" sz="2000">
                <a:solidFill>
                  <a:schemeClr val="dk1"/>
                </a:solidFill>
                <a:highlight>
                  <a:schemeClr val="accent3"/>
                </a:highlight>
                <a:latin typeface="Calibri"/>
                <a:ea typeface="Calibri"/>
                <a:cs typeface="Calibri"/>
                <a:sym typeface="Calibri"/>
              </a:rPr>
              <a:t>75% of Cuba’s farm land was planted as monoculture between 1930 and the Cuban revolution</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771000" y="445025"/>
            <a:ext cx="8061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Teach-In Flow:</a:t>
            </a:r>
            <a:endParaRPr>
              <a:latin typeface="Calibri"/>
              <a:ea typeface="Calibri"/>
              <a:cs typeface="Calibri"/>
              <a:sym typeface="Calibri"/>
            </a:endParaRPr>
          </a:p>
        </p:txBody>
      </p:sp>
      <p:sp>
        <p:nvSpPr>
          <p:cNvPr id="60" name="Google Shape;60;p14"/>
          <p:cNvSpPr txBox="1"/>
          <p:nvPr>
            <p:ph idx="1" type="body"/>
          </p:nvPr>
        </p:nvSpPr>
        <p:spPr>
          <a:xfrm>
            <a:off x="454150" y="1256825"/>
            <a:ext cx="3255000" cy="396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6:30 - 7:00 - Food and Mingling</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7:00 - 7:15 - Welcome &amp; Mistica</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7:15 - 7:25 - AC Overview</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7:25 - 8:20 - Cuba Teach-In and Story-telling</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8:20 -  9:00 - Nicaragua Teach-in </a:t>
            </a:r>
            <a:r>
              <a:rPr lang="en">
                <a:solidFill>
                  <a:schemeClr val="dk1"/>
                </a:solidFill>
                <a:latin typeface="Calibri"/>
                <a:ea typeface="Calibri"/>
                <a:cs typeface="Calibri"/>
                <a:sym typeface="Calibri"/>
              </a:rPr>
              <a:t>and Story-telling</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9:00 - 9:20 - Table Conversations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9:20 - 9:30 - Ways to learn more and calls to action!</a:t>
            </a:r>
            <a:endParaRPr>
              <a:solidFill>
                <a:schemeClr val="dk1"/>
              </a:solidFill>
              <a:latin typeface="Calibri"/>
              <a:ea typeface="Calibri"/>
              <a:cs typeface="Calibri"/>
              <a:sym typeface="Calibri"/>
            </a:endParaRPr>
          </a:p>
          <a:p>
            <a:pPr indent="0" lvl="0" marL="1828800" rtl="0" algn="l">
              <a:spcBef>
                <a:spcPts val="0"/>
              </a:spcBef>
              <a:spcAft>
                <a:spcPts val="0"/>
              </a:spcAft>
              <a:buNone/>
            </a:pPr>
            <a:r>
              <a:t/>
            </a:r>
            <a:endParaRPr sz="1100">
              <a:solidFill>
                <a:srgbClr val="000000"/>
              </a:solidFill>
            </a:endParaRPr>
          </a:p>
          <a:p>
            <a:pPr indent="0" lvl="0" marL="0" rtl="0" algn="l">
              <a:spcBef>
                <a:spcPts val="0"/>
              </a:spcBef>
              <a:spcAft>
                <a:spcPts val="1200"/>
              </a:spcAft>
              <a:buNone/>
            </a:pPr>
            <a:r>
              <a:t/>
            </a:r>
            <a:endParaRPr/>
          </a:p>
        </p:txBody>
      </p:sp>
      <p:pic>
        <p:nvPicPr>
          <p:cNvPr id="61" name="Google Shape;61;p14"/>
          <p:cNvPicPr preferRelativeResize="0"/>
          <p:nvPr/>
        </p:nvPicPr>
        <p:blipFill>
          <a:blip r:embed="rId3">
            <a:alphaModFix/>
          </a:blip>
          <a:stretch>
            <a:fillRect/>
          </a:stretch>
        </p:blipFill>
        <p:spPr>
          <a:xfrm>
            <a:off x="3709293" y="1061350"/>
            <a:ext cx="5123004" cy="3416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idx="1" type="body"/>
          </p:nvPr>
        </p:nvSpPr>
        <p:spPr>
          <a:xfrm>
            <a:off x="547500" y="1255725"/>
            <a:ext cx="4540800" cy="3376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Bans foreign land ownership</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Government expropriates farm lands &gt; 1,000 acres </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Within 1 year 60% of farmland were redistributed to landless farmers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250k acres shifted to diversified farming</a:t>
            </a:r>
            <a:endParaRPr sz="2100">
              <a:solidFill>
                <a:schemeClr val="dk1"/>
              </a:solidFill>
              <a:latin typeface="Calibri"/>
              <a:ea typeface="Calibri"/>
              <a:cs typeface="Calibri"/>
              <a:sym typeface="Calibri"/>
            </a:endParaRPr>
          </a:p>
          <a:p>
            <a:pPr indent="0" lvl="0" marL="0" rtl="0" algn="l">
              <a:spcBef>
                <a:spcPts val="1200"/>
              </a:spcBef>
              <a:spcAft>
                <a:spcPts val="0"/>
              </a:spcAft>
              <a:buNone/>
            </a:pPr>
            <a:r>
              <a:t/>
            </a:r>
            <a:endParaRPr sz="1600">
              <a:solidFill>
                <a:schemeClr val="dk1"/>
              </a:solidFill>
              <a:latin typeface="Roboto Mono"/>
              <a:ea typeface="Roboto Mono"/>
              <a:cs typeface="Roboto Mono"/>
              <a:sym typeface="Roboto Mono"/>
            </a:endParaRPr>
          </a:p>
          <a:p>
            <a:pPr indent="0" lvl="0" marL="457200" rtl="0" algn="l">
              <a:spcBef>
                <a:spcPts val="1200"/>
              </a:spcBef>
              <a:spcAft>
                <a:spcPts val="1200"/>
              </a:spcAft>
              <a:buNone/>
            </a:pPr>
            <a:r>
              <a:t/>
            </a:r>
            <a:endParaRPr sz="1500">
              <a:solidFill>
                <a:schemeClr val="dk1"/>
              </a:solidFill>
              <a:highlight>
                <a:schemeClr val="accent3"/>
              </a:highlight>
              <a:latin typeface="Roboto Mono"/>
              <a:ea typeface="Roboto Mono"/>
              <a:cs typeface="Roboto Mono"/>
              <a:sym typeface="Roboto Mono"/>
            </a:endParaRPr>
          </a:p>
        </p:txBody>
      </p:sp>
      <p:pic>
        <p:nvPicPr>
          <p:cNvPr id="188" name="Google Shape;188;p32"/>
          <p:cNvPicPr preferRelativeResize="0"/>
          <p:nvPr/>
        </p:nvPicPr>
        <p:blipFill>
          <a:blip r:embed="rId3">
            <a:alphaModFix/>
          </a:blip>
          <a:stretch>
            <a:fillRect/>
          </a:stretch>
        </p:blipFill>
        <p:spPr>
          <a:xfrm>
            <a:off x="5544475" y="1390177"/>
            <a:ext cx="3599525" cy="3753323"/>
          </a:xfrm>
          <a:prstGeom prst="rect">
            <a:avLst/>
          </a:prstGeom>
          <a:noFill/>
          <a:ln>
            <a:noFill/>
          </a:ln>
        </p:spPr>
      </p:pic>
      <p:pic>
        <p:nvPicPr>
          <p:cNvPr id="189" name="Google Shape;189;p32"/>
          <p:cNvPicPr preferRelativeResize="0"/>
          <p:nvPr/>
        </p:nvPicPr>
        <p:blipFill>
          <a:blip r:embed="rId4">
            <a:alphaModFix/>
          </a:blip>
          <a:stretch>
            <a:fillRect/>
          </a:stretch>
        </p:blipFill>
        <p:spPr>
          <a:xfrm>
            <a:off x="5544475" y="0"/>
            <a:ext cx="3599525" cy="5078226"/>
          </a:xfrm>
          <a:prstGeom prst="rect">
            <a:avLst/>
          </a:prstGeom>
          <a:noFill/>
          <a:ln>
            <a:noFill/>
          </a:ln>
        </p:spPr>
      </p:pic>
      <p:sp>
        <p:nvSpPr>
          <p:cNvPr id="190" name="Google Shape;190;p32"/>
          <p:cNvSpPr txBox="1"/>
          <p:nvPr/>
        </p:nvSpPr>
        <p:spPr>
          <a:xfrm>
            <a:off x="346650" y="390750"/>
            <a:ext cx="4942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400">
                <a:solidFill>
                  <a:schemeClr val="dk1"/>
                </a:solidFill>
                <a:highlight>
                  <a:schemeClr val="accent3"/>
                </a:highlight>
                <a:latin typeface="Calibri"/>
                <a:ea typeface="Calibri"/>
                <a:cs typeface="Calibri"/>
                <a:sym typeface="Calibri"/>
              </a:rPr>
              <a:t>Agrarian Reform of 1959 </a:t>
            </a:r>
            <a:endParaRPr sz="2400">
              <a:solidFill>
                <a:schemeClr val="dk1"/>
              </a:solidFill>
              <a:highlight>
                <a:schemeClr val="accent3"/>
              </a:highlight>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3"/>
          <p:cNvSpPr txBox="1"/>
          <p:nvPr/>
        </p:nvSpPr>
        <p:spPr>
          <a:xfrm>
            <a:off x="311700" y="501800"/>
            <a:ext cx="3912600" cy="350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374151"/>
                </a:solidFill>
                <a:highlight>
                  <a:srgbClr val="F7F7F8"/>
                </a:highlight>
                <a:latin typeface="Calibri"/>
                <a:ea typeface="Calibri"/>
                <a:cs typeface="Calibri"/>
                <a:sym typeface="Calibri"/>
              </a:rPr>
              <a:t>In 1960, the Deputy Secretary of State for Inter-American Affairs under Eisenhower, said the goal of the Cuba embargo was to… </a:t>
            </a:r>
            <a:r>
              <a:rPr b="1" lang="en" sz="2200">
                <a:solidFill>
                  <a:srgbClr val="374151"/>
                </a:solidFill>
                <a:highlight>
                  <a:srgbClr val="F7F7F8"/>
                </a:highlight>
                <a:latin typeface="Calibri"/>
                <a:ea typeface="Calibri"/>
                <a:cs typeface="Calibri"/>
                <a:sym typeface="Calibri"/>
              </a:rPr>
              <a:t>"weaken the economic life of Cuba" by “denying money and supplies, to decrease monetary and real wages, to bring about hunger, desperation and overthrow of government." </a:t>
            </a:r>
            <a:endParaRPr b="1" sz="2400">
              <a:latin typeface="Calibri"/>
              <a:ea typeface="Calibri"/>
              <a:cs typeface="Calibri"/>
              <a:sym typeface="Calibri"/>
            </a:endParaRPr>
          </a:p>
        </p:txBody>
      </p:sp>
      <p:pic>
        <p:nvPicPr>
          <p:cNvPr id="196" name="Google Shape;196;p33"/>
          <p:cNvPicPr preferRelativeResize="0"/>
          <p:nvPr/>
        </p:nvPicPr>
        <p:blipFill>
          <a:blip r:embed="rId3">
            <a:alphaModFix/>
          </a:blip>
          <a:stretch>
            <a:fillRect/>
          </a:stretch>
        </p:blipFill>
        <p:spPr>
          <a:xfrm>
            <a:off x="4786875" y="0"/>
            <a:ext cx="4357125"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idx="1" type="body"/>
          </p:nvPr>
        </p:nvSpPr>
        <p:spPr>
          <a:xfrm>
            <a:off x="208950" y="1050825"/>
            <a:ext cx="4132500" cy="35460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457200" rtl="0" algn="l">
              <a:spcBef>
                <a:spcPts val="1400"/>
              </a:spcBef>
              <a:spcAft>
                <a:spcPts val="0"/>
              </a:spcAft>
              <a:buNone/>
            </a:pPr>
            <a:r>
              <a:t/>
            </a:r>
            <a:endParaRPr sz="1500">
              <a:solidFill>
                <a:schemeClr val="dk1"/>
              </a:solidFill>
              <a:highlight>
                <a:schemeClr val="accent3"/>
              </a:highlight>
              <a:latin typeface="Roboto Mono"/>
              <a:ea typeface="Roboto Mono"/>
              <a:cs typeface="Roboto Mono"/>
              <a:sym typeface="Roboto Mono"/>
            </a:endParaRPr>
          </a:p>
          <a:p>
            <a:pPr indent="0" lvl="0" marL="457200" rtl="0" algn="l">
              <a:spcBef>
                <a:spcPts val="1200"/>
              </a:spcBef>
              <a:spcAft>
                <a:spcPts val="1200"/>
              </a:spcAft>
              <a:buNone/>
            </a:pPr>
            <a:r>
              <a:t/>
            </a:r>
            <a:endParaRPr sz="1500">
              <a:solidFill>
                <a:schemeClr val="dk1"/>
              </a:solidFill>
              <a:highlight>
                <a:schemeClr val="accent3"/>
              </a:highlight>
              <a:latin typeface="Roboto Mono"/>
              <a:ea typeface="Roboto Mono"/>
              <a:cs typeface="Roboto Mono"/>
              <a:sym typeface="Roboto Mono"/>
            </a:endParaRPr>
          </a:p>
        </p:txBody>
      </p:sp>
      <p:sp>
        <p:nvSpPr>
          <p:cNvPr id="202" name="Google Shape;202;p34"/>
          <p:cNvSpPr txBox="1"/>
          <p:nvPr/>
        </p:nvSpPr>
        <p:spPr>
          <a:xfrm>
            <a:off x="383500" y="387150"/>
            <a:ext cx="828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Calibri"/>
                <a:ea typeface="Calibri"/>
                <a:cs typeface="Calibri"/>
                <a:sym typeface="Calibri"/>
              </a:rPr>
              <a:t>Food Sovereignty </a:t>
            </a:r>
            <a:endParaRPr sz="2400">
              <a:solidFill>
                <a:schemeClr val="dk1"/>
              </a:solidFill>
              <a:latin typeface="Calibri"/>
              <a:ea typeface="Calibri"/>
              <a:cs typeface="Calibri"/>
              <a:sym typeface="Calibri"/>
            </a:endParaRPr>
          </a:p>
        </p:txBody>
      </p:sp>
      <p:pic>
        <p:nvPicPr>
          <p:cNvPr id="203" name="Google Shape;203;p34"/>
          <p:cNvPicPr preferRelativeResize="0"/>
          <p:nvPr/>
        </p:nvPicPr>
        <p:blipFill>
          <a:blip r:embed="rId3">
            <a:alphaModFix/>
          </a:blip>
          <a:stretch>
            <a:fillRect/>
          </a:stretch>
        </p:blipFill>
        <p:spPr>
          <a:xfrm>
            <a:off x="911710" y="974625"/>
            <a:ext cx="7336827" cy="41269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idx="1" type="body"/>
          </p:nvPr>
        </p:nvSpPr>
        <p:spPr>
          <a:xfrm>
            <a:off x="208950" y="1050825"/>
            <a:ext cx="4132500" cy="35460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457200" rtl="0" algn="l">
              <a:spcBef>
                <a:spcPts val="1400"/>
              </a:spcBef>
              <a:spcAft>
                <a:spcPts val="0"/>
              </a:spcAft>
              <a:buNone/>
            </a:pPr>
            <a:r>
              <a:t/>
            </a:r>
            <a:endParaRPr sz="1500">
              <a:solidFill>
                <a:schemeClr val="dk1"/>
              </a:solidFill>
              <a:highlight>
                <a:schemeClr val="accent3"/>
              </a:highlight>
              <a:latin typeface="Roboto Mono"/>
              <a:ea typeface="Roboto Mono"/>
              <a:cs typeface="Roboto Mono"/>
              <a:sym typeface="Roboto Mono"/>
            </a:endParaRPr>
          </a:p>
          <a:p>
            <a:pPr indent="0" lvl="0" marL="457200" rtl="0" algn="l">
              <a:spcBef>
                <a:spcPts val="1200"/>
              </a:spcBef>
              <a:spcAft>
                <a:spcPts val="1200"/>
              </a:spcAft>
              <a:buNone/>
            </a:pPr>
            <a:r>
              <a:t/>
            </a:r>
            <a:endParaRPr sz="1500">
              <a:solidFill>
                <a:schemeClr val="dk1"/>
              </a:solidFill>
              <a:highlight>
                <a:schemeClr val="accent3"/>
              </a:highlight>
              <a:latin typeface="Roboto Mono"/>
              <a:ea typeface="Roboto Mono"/>
              <a:cs typeface="Roboto Mono"/>
              <a:sym typeface="Roboto Mono"/>
            </a:endParaRPr>
          </a:p>
        </p:txBody>
      </p:sp>
      <p:pic>
        <p:nvPicPr>
          <p:cNvPr id="209" name="Google Shape;209;p35"/>
          <p:cNvPicPr preferRelativeResize="0"/>
          <p:nvPr/>
        </p:nvPicPr>
        <p:blipFill>
          <a:blip r:embed="rId3">
            <a:alphaModFix/>
          </a:blip>
          <a:stretch>
            <a:fillRect/>
          </a:stretch>
        </p:blipFill>
        <p:spPr>
          <a:xfrm>
            <a:off x="0" y="0"/>
            <a:ext cx="9144003" cy="50885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5" name="Google Shape;21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6"/>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7"/>
          <p:cNvPicPr preferRelativeResize="0"/>
          <p:nvPr/>
        </p:nvPicPr>
        <p:blipFill>
          <a:blip r:embed="rId3">
            <a:alphaModFix/>
          </a:blip>
          <a:stretch>
            <a:fillRect/>
          </a:stretch>
        </p:blipFill>
        <p:spPr>
          <a:xfrm>
            <a:off x="1095545" y="0"/>
            <a:ext cx="6952911"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7" name="Google Shape;227;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8" name="Google Shape;228;p38"/>
          <p:cNvPicPr preferRelativeResize="0"/>
          <p:nvPr/>
        </p:nvPicPr>
        <p:blipFill>
          <a:blip r:embed="rId3">
            <a:alphaModFix/>
          </a:blip>
          <a:stretch>
            <a:fillRect/>
          </a:stretch>
        </p:blipFill>
        <p:spPr>
          <a:xfrm>
            <a:off x="176314" y="0"/>
            <a:ext cx="8791372"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9"/>
          <p:cNvPicPr preferRelativeResize="0"/>
          <p:nvPr/>
        </p:nvPicPr>
        <p:blipFill>
          <a:blip r:embed="rId3">
            <a:alphaModFix/>
          </a:blip>
          <a:stretch>
            <a:fillRect/>
          </a:stretch>
        </p:blipFill>
        <p:spPr>
          <a:xfrm>
            <a:off x="751925" y="0"/>
            <a:ext cx="764707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0"/>
          <p:cNvPicPr preferRelativeResize="0"/>
          <p:nvPr/>
        </p:nvPicPr>
        <p:blipFill>
          <a:blip r:embed="rId3">
            <a:alphaModFix/>
          </a:blip>
          <a:stretch>
            <a:fillRect/>
          </a:stretch>
        </p:blipFill>
        <p:spPr>
          <a:xfrm>
            <a:off x="917408" y="0"/>
            <a:ext cx="7309184"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ph type="title"/>
          </p:nvPr>
        </p:nvSpPr>
        <p:spPr>
          <a:xfrm>
            <a:off x="563550" y="499800"/>
            <a:ext cx="7837800" cy="74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600">
                <a:latin typeface="Calibri"/>
                <a:ea typeface="Calibri"/>
                <a:cs typeface="Calibri"/>
                <a:sym typeface="Calibri"/>
              </a:rPr>
              <a:t>National Association of Small Farmers (ANAP) </a:t>
            </a:r>
            <a:endParaRPr sz="2600">
              <a:latin typeface="Calibri"/>
              <a:ea typeface="Calibri"/>
              <a:cs typeface="Calibri"/>
              <a:sym typeface="Calibri"/>
            </a:endParaRPr>
          </a:p>
        </p:txBody>
      </p:sp>
      <p:sp>
        <p:nvSpPr>
          <p:cNvPr id="244" name="Google Shape;244;p41"/>
          <p:cNvSpPr txBox="1"/>
          <p:nvPr>
            <p:ph idx="1" type="body"/>
          </p:nvPr>
        </p:nvSpPr>
        <p:spPr>
          <a:xfrm>
            <a:off x="311700" y="1463075"/>
            <a:ext cx="3189300" cy="3105600"/>
          </a:xfrm>
          <a:prstGeom prst="rect">
            <a:avLst/>
          </a:prstGeom>
        </p:spPr>
        <p:txBody>
          <a:bodyPr anchorCtr="0" anchor="t" bIns="91425" lIns="91425" spcFirstLastPara="1" rIns="91425" wrap="square" tIns="91425">
            <a:noAutofit/>
          </a:bodyPr>
          <a:lstStyle/>
          <a:p>
            <a:pPr indent="-333375" lvl="0" marL="457200" rtl="0" algn="l">
              <a:spcBef>
                <a:spcPts val="0"/>
              </a:spcBef>
              <a:spcAft>
                <a:spcPts val="0"/>
              </a:spcAft>
              <a:buClr>
                <a:schemeClr val="dk1"/>
              </a:buClr>
              <a:buSzPts val="1650"/>
              <a:buFont typeface="Calibri"/>
              <a:buChar char="●"/>
            </a:pPr>
            <a:r>
              <a:rPr lang="en" sz="1650">
                <a:solidFill>
                  <a:schemeClr val="dk1"/>
                </a:solidFill>
                <a:highlight>
                  <a:schemeClr val="accent3"/>
                </a:highlight>
                <a:latin typeface="Calibri"/>
                <a:ea typeface="Calibri"/>
                <a:cs typeface="Calibri"/>
                <a:sym typeface="Calibri"/>
              </a:rPr>
              <a:t>Our host for the encuentro!</a:t>
            </a:r>
            <a:endParaRPr sz="1650">
              <a:solidFill>
                <a:schemeClr val="dk1"/>
              </a:solidFill>
              <a:highlight>
                <a:schemeClr val="accent3"/>
              </a:highlight>
              <a:latin typeface="Calibri"/>
              <a:ea typeface="Calibri"/>
              <a:cs typeface="Calibri"/>
              <a:sym typeface="Calibri"/>
            </a:endParaRPr>
          </a:p>
          <a:p>
            <a:pPr indent="-333375" lvl="0" marL="457200" rtl="0" algn="l">
              <a:spcBef>
                <a:spcPts val="0"/>
              </a:spcBef>
              <a:spcAft>
                <a:spcPts val="0"/>
              </a:spcAft>
              <a:buClr>
                <a:schemeClr val="dk1"/>
              </a:buClr>
              <a:buSzPts val="1650"/>
              <a:buFont typeface="Calibri"/>
              <a:buChar char="●"/>
            </a:pPr>
            <a:r>
              <a:rPr lang="en" sz="1650">
                <a:solidFill>
                  <a:schemeClr val="dk1"/>
                </a:solidFill>
                <a:highlight>
                  <a:schemeClr val="accent3"/>
                </a:highlight>
                <a:latin typeface="Calibri"/>
                <a:ea typeface="Calibri"/>
                <a:cs typeface="Calibri"/>
                <a:sym typeface="Calibri"/>
              </a:rPr>
              <a:t>In 1961 the Cuban government formed ANAP to support small farmers </a:t>
            </a:r>
            <a:endParaRPr sz="1650">
              <a:solidFill>
                <a:schemeClr val="dk1"/>
              </a:solidFill>
              <a:highlight>
                <a:schemeClr val="accent3"/>
              </a:highlight>
              <a:latin typeface="Calibri"/>
              <a:ea typeface="Calibri"/>
              <a:cs typeface="Calibri"/>
              <a:sym typeface="Calibri"/>
            </a:endParaRPr>
          </a:p>
          <a:p>
            <a:pPr indent="-333375" lvl="0" marL="457200" rtl="0" algn="l">
              <a:spcBef>
                <a:spcPts val="0"/>
              </a:spcBef>
              <a:spcAft>
                <a:spcPts val="0"/>
              </a:spcAft>
              <a:buClr>
                <a:schemeClr val="dk1"/>
              </a:buClr>
              <a:buSzPts val="1650"/>
              <a:buFont typeface="Calibri"/>
              <a:buChar char="●"/>
            </a:pPr>
            <a:r>
              <a:rPr lang="en" sz="1650">
                <a:solidFill>
                  <a:schemeClr val="dk1"/>
                </a:solidFill>
                <a:highlight>
                  <a:schemeClr val="accent3"/>
                </a:highlight>
                <a:latin typeface="Calibri"/>
                <a:ea typeface="Calibri"/>
                <a:cs typeface="Calibri"/>
                <a:sym typeface="Calibri"/>
              </a:rPr>
              <a:t>O</a:t>
            </a:r>
            <a:r>
              <a:rPr lang="en" sz="1650">
                <a:solidFill>
                  <a:schemeClr val="dk1"/>
                </a:solidFill>
                <a:highlight>
                  <a:schemeClr val="accent3"/>
                </a:highlight>
                <a:latin typeface="Calibri"/>
                <a:ea typeface="Calibri"/>
                <a:cs typeface="Calibri"/>
                <a:sym typeface="Calibri"/>
              </a:rPr>
              <a:t>ver 300,000 farmer members</a:t>
            </a:r>
            <a:endParaRPr sz="1650">
              <a:solidFill>
                <a:schemeClr val="dk1"/>
              </a:solidFill>
              <a:highlight>
                <a:schemeClr val="accent3"/>
              </a:highlight>
              <a:latin typeface="Calibri"/>
              <a:ea typeface="Calibri"/>
              <a:cs typeface="Calibri"/>
              <a:sym typeface="Calibri"/>
            </a:endParaRPr>
          </a:p>
          <a:p>
            <a:pPr indent="-333375" lvl="0" marL="457200" rtl="0" algn="l">
              <a:spcBef>
                <a:spcPts val="0"/>
              </a:spcBef>
              <a:spcAft>
                <a:spcPts val="0"/>
              </a:spcAft>
              <a:buClr>
                <a:schemeClr val="dk1"/>
              </a:buClr>
              <a:buSzPts val="1650"/>
              <a:buFont typeface="Calibri"/>
              <a:buChar char="●"/>
            </a:pPr>
            <a:r>
              <a:rPr lang="en" sz="1650">
                <a:solidFill>
                  <a:schemeClr val="dk1"/>
                </a:solidFill>
                <a:highlight>
                  <a:schemeClr val="accent3"/>
                </a:highlight>
                <a:latin typeface="Calibri"/>
                <a:ea typeface="Calibri"/>
                <a:cs typeface="Calibri"/>
                <a:sym typeface="Calibri"/>
              </a:rPr>
              <a:t>About 25% farm agroecologically </a:t>
            </a:r>
            <a:endParaRPr sz="1750">
              <a:solidFill>
                <a:schemeClr val="dk1"/>
              </a:solidFill>
              <a:highlight>
                <a:schemeClr val="accent3"/>
              </a:highlight>
              <a:latin typeface="Calibri"/>
              <a:ea typeface="Calibri"/>
              <a:cs typeface="Calibri"/>
              <a:sym typeface="Calibri"/>
            </a:endParaRPr>
          </a:p>
          <a:p>
            <a:pPr indent="0" lvl="0" marL="45720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0" rtl="0" algn="l">
              <a:spcBef>
                <a:spcPts val="1400"/>
              </a:spcBef>
              <a:spcAft>
                <a:spcPts val="0"/>
              </a:spcAft>
              <a:buNone/>
            </a:pPr>
            <a:r>
              <a:t/>
            </a:r>
            <a:endParaRPr/>
          </a:p>
          <a:p>
            <a:pPr indent="0" lvl="0" marL="457200" rtl="0" algn="l">
              <a:spcBef>
                <a:spcPts val="1400"/>
              </a:spcBef>
              <a:spcAft>
                <a:spcPts val="0"/>
              </a:spcAft>
              <a:buNone/>
            </a:pPr>
            <a:r>
              <a:t/>
            </a:r>
            <a:endParaRPr/>
          </a:p>
        </p:txBody>
      </p:sp>
      <p:pic>
        <p:nvPicPr>
          <p:cNvPr id="245" name="Google Shape;245;p41"/>
          <p:cNvPicPr preferRelativeResize="0"/>
          <p:nvPr/>
        </p:nvPicPr>
        <p:blipFill>
          <a:blip r:embed="rId3">
            <a:alphaModFix/>
          </a:blip>
          <a:stretch>
            <a:fillRect/>
          </a:stretch>
        </p:blipFill>
        <p:spPr>
          <a:xfrm>
            <a:off x="3802525" y="1244875"/>
            <a:ext cx="4431867" cy="332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idx="1" type="body"/>
          </p:nvPr>
        </p:nvSpPr>
        <p:spPr>
          <a:xfrm>
            <a:off x="185500" y="145925"/>
            <a:ext cx="4572000" cy="438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highlight>
                <a:schemeClr val="accent3"/>
              </a:highlight>
              <a:latin typeface="Trebuchet MS"/>
              <a:ea typeface="Trebuchet MS"/>
              <a:cs typeface="Trebuchet MS"/>
              <a:sym typeface="Trebuchet MS"/>
            </a:endParaRPr>
          </a:p>
          <a:p>
            <a:pPr indent="0" lvl="0" marL="0" rtl="0" algn="l">
              <a:spcBef>
                <a:spcPts val="1200"/>
              </a:spcBef>
              <a:spcAft>
                <a:spcPts val="0"/>
              </a:spcAft>
              <a:buNone/>
            </a:pPr>
            <a:r>
              <a:rPr lang="en" sz="2400">
                <a:solidFill>
                  <a:schemeClr val="dk1"/>
                </a:solidFill>
                <a:highlight>
                  <a:schemeClr val="accent3"/>
                </a:highlight>
                <a:latin typeface="Calibri"/>
                <a:ea typeface="Calibri"/>
                <a:cs typeface="Calibri"/>
                <a:sym typeface="Calibri"/>
              </a:rPr>
              <a:t>Tonight we’ll focus on sharing struggles, strategies, &amp; stories for:</a:t>
            </a:r>
            <a:endParaRPr sz="2400">
              <a:solidFill>
                <a:schemeClr val="dk1"/>
              </a:solidFill>
              <a:highlight>
                <a:schemeClr val="accent3"/>
              </a:highlight>
              <a:latin typeface="Calibri"/>
              <a:ea typeface="Calibri"/>
              <a:cs typeface="Calibri"/>
              <a:sym typeface="Calibri"/>
            </a:endParaRPr>
          </a:p>
          <a:p>
            <a:pPr indent="-349250" lvl="1" marL="914400" rtl="0" algn="l">
              <a:spcBef>
                <a:spcPts val="120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Agroecology, land justice, and food </a:t>
            </a:r>
            <a:r>
              <a:rPr lang="en" sz="1900">
                <a:solidFill>
                  <a:schemeClr val="dk1"/>
                </a:solidFill>
                <a:highlight>
                  <a:schemeClr val="accent3"/>
                </a:highlight>
                <a:latin typeface="Calibri"/>
                <a:ea typeface="Calibri"/>
                <a:cs typeface="Calibri"/>
                <a:sym typeface="Calibri"/>
              </a:rPr>
              <a:t>sovereignty </a:t>
            </a:r>
            <a:endParaRPr sz="1900">
              <a:solidFill>
                <a:schemeClr val="dk1"/>
              </a:solidFill>
              <a:highlight>
                <a:schemeClr val="accent3"/>
              </a:highlight>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Farmer-to-farmer exchange and organizing </a:t>
            </a:r>
            <a:endParaRPr sz="1900">
              <a:solidFill>
                <a:schemeClr val="dk1"/>
              </a:solidFill>
              <a:highlight>
                <a:schemeClr val="accent3"/>
              </a:highlight>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Relationship building and values-aligned cooperation</a:t>
            </a:r>
            <a:endParaRPr sz="1900">
              <a:solidFill>
                <a:schemeClr val="dk1"/>
              </a:solidFill>
              <a:highlight>
                <a:schemeClr val="accent3"/>
              </a:highlight>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Ways to building solidarity for social change </a:t>
            </a:r>
            <a:endParaRPr sz="1900">
              <a:solidFill>
                <a:schemeClr val="dk1"/>
              </a:solidFill>
              <a:highlight>
                <a:schemeClr val="accent3"/>
              </a:highlight>
              <a:latin typeface="Calibri"/>
              <a:ea typeface="Calibri"/>
              <a:cs typeface="Calibri"/>
              <a:sym typeface="Calibri"/>
            </a:endParaRPr>
          </a:p>
          <a:p>
            <a:pPr indent="0" lvl="0" marL="0" rtl="0" algn="l">
              <a:spcBef>
                <a:spcPts val="1200"/>
              </a:spcBef>
              <a:spcAft>
                <a:spcPts val="0"/>
              </a:spcAft>
              <a:buNone/>
            </a:pPr>
            <a:r>
              <a:t/>
            </a:r>
            <a:endParaRPr sz="1700">
              <a:solidFill>
                <a:schemeClr val="dk1"/>
              </a:solidFill>
              <a:highlight>
                <a:schemeClr val="accent3"/>
              </a:highlight>
              <a:latin typeface="Trebuchet MS"/>
              <a:ea typeface="Trebuchet MS"/>
              <a:cs typeface="Trebuchet MS"/>
              <a:sym typeface="Trebuchet MS"/>
            </a:endParaRPr>
          </a:p>
          <a:p>
            <a:pPr indent="0" lvl="0" marL="457200" rtl="0" algn="l">
              <a:spcBef>
                <a:spcPts val="1200"/>
              </a:spcBef>
              <a:spcAft>
                <a:spcPts val="0"/>
              </a:spcAft>
              <a:buNone/>
            </a:pPr>
            <a:r>
              <a:t/>
            </a:r>
            <a:endParaRPr sz="1600">
              <a:solidFill>
                <a:schemeClr val="dk1"/>
              </a:solidFill>
              <a:highlight>
                <a:schemeClr val="accent3"/>
              </a:highlight>
            </a:endParaRPr>
          </a:p>
        </p:txBody>
      </p:sp>
      <p:pic>
        <p:nvPicPr>
          <p:cNvPr id="67" name="Google Shape;67;p15"/>
          <p:cNvPicPr preferRelativeResize="0"/>
          <p:nvPr/>
        </p:nvPicPr>
        <p:blipFill rotWithShape="1">
          <a:blip r:embed="rId3">
            <a:alphaModFix/>
          </a:blip>
          <a:srcRect b="0" l="0" r="50000" t="0"/>
          <a:stretch/>
        </p:blipFill>
        <p:spPr>
          <a:xfrm>
            <a:off x="4924300" y="0"/>
            <a:ext cx="4572001"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2"/>
          <p:cNvSpPr txBox="1"/>
          <p:nvPr>
            <p:ph idx="1" type="body"/>
          </p:nvPr>
        </p:nvSpPr>
        <p:spPr>
          <a:xfrm>
            <a:off x="140600" y="450050"/>
            <a:ext cx="4171200" cy="414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sz="1900">
              <a:solidFill>
                <a:schemeClr val="dk1"/>
              </a:solidFill>
              <a:highlight>
                <a:schemeClr val="accent3"/>
              </a:highlight>
              <a:latin typeface="Calibri"/>
              <a:ea typeface="Calibri"/>
              <a:cs typeface="Calibri"/>
              <a:sym typeface="Calibri"/>
            </a:endParaRPr>
          </a:p>
          <a:p>
            <a:pPr indent="-349250" lvl="0" marL="457200" rtl="0" algn="l">
              <a:spcBef>
                <a:spcPts val="120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Between</a:t>
            </a:r>
            <a:r>
              <a:rPr lang="en" sz="1900">
                <a:solidFill>
                  <a:schemeClr val="dk1"/>
                </a:solidFill>
                <a:highlight>
                  <a:schemeClr val="accent3"/>
                </a:highlight>
                <a:latin typeface="Calibri"/>
                <a:ea typeface="Calibri"/>
                <a:cs typeface="Calibri"/>
                <a:sym typeface="Calibri"/>
              </a:rPr>
              <a:t> 1959- 1962 Castro enacted anti-discrimination laws to end racism and promote equality </a:t>
            </a:r>
            <a:endParaRPr sz="1900">
              <a:solidFill>
                <a:schemeClr val="dk1"/>
              </a:solidFill>
              <a:highlight>
                <a:schemeClr val="accent3"/>
              </a:highlight>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Met with Malcolm X in Harlem in 1960</a:t>
            </a:r>
            <a:endParaRPr sz="1900">
              <a:solidFill>
                <a:schemeClr val="dk1"/>
              </a:solidFill>
              <a:highlight>
                <a:schemeClr val="accent3"/>
              </a:highlight>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Frequent</a:t>
            </a:r>
            <a:r>
              <a:rPr lang="en" sz="1900">
                <a:solidFill>
                  <a:schemeClr val="dk1"/>
                </a:solidFill>
                <a:highlight>
                  <a:schemeClr val="accent3"/>
                </a:highlight>
                <a:latin typeface="Calibri"/>
                <a:ea typeface="Calibri"/>
                <a:cs typeface="Calibri"/>
                <a:sym typeface="Calibri"/>
              </a:rPr>
              <a:t> claim of Cuba as colorblind </a:t>
            </a:r>
            <a:endParaRPr sz="1900">
              <a:solidFill>
                <a:schemeClr val="dk1"/>
              </a:solidFill>
              <a:highlight>
                <a:schemeClr val="accent3"/>
              </a:highlight>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Up to 60% of Cubans are Afro Cuban</a:t>
            </a:r>
            <a:endParaRPr sz="1900">
              <a:solidFill>
                <a:schemeClr val="dk1"/>
              </a:solidFill>
              <a:highlight>
                <a:schemeClr val="accent3"/>
              </a:highlight>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highlight>
                  <a:schemeClr val="accent3"/>
                </a:highlight>
                <a:latin typeface="Calibri"/>
                <a:ea typeface="Calibri"/>
                <a:cs typeface="Calibri"/>
                <a:sym typeface="Calibri"/>
              </a:rPr>
              <a:t>L</a:t>
            </a:r>
            <a:r>
              <a:rPr lang="en" sz="1900">
                <a:solidFill>
                  <a:schemeClr val="dk1"/>
                </a:solidFill>
                <a:highlight>
                  <a:schemeClr val="accent3"/>
                </a:highlight>
                <a:latin typeface="Calibri"/>
                <a:ea typeface="Calibri"/>
                <a:cs typeface="Calibri"/>
                <a:sym typeface="Calibri"/>
              </a:rPr>
              <a:t>ack of Afro Cuban-led farms and leadership positions</a:t>
            </a:r>
            <a:endParaRPr sz="1900">
              <a:solidFill>
                <a:schemeClr val="dk1"/>
              </a:solidFill>
              <a:highlight>
                <a:schemeClr val="accent3"/>
              </a:highlight>
              <a:latin typeface="Calibri"/>
              <a:ea typeface="Calibri"/>
              <a:cs typeface="Calibri"/>
              <a:sym typeface="Calibri"/>
            </a:endParaRPr>
          </a:p>
          <a:p>
            <a:pPr indent="0" lvl="0" marL="457200" rtl="0" algn="l">
              <a:spcBef>
                <a:spcPts val="1200"/>
              </a:spcBef>
              <a:spcAft>
                <a:spcPts val="0"/>
              </a:spcAft>
              <a:buNone/>
            </a:pPr>
            <a:r>
              <a:t/>
            </a:r>
            <a:endParaRPr sz="1500">
              <a:solidFill>
                <a:schemeClr val="dk1"/>
              </a:solidFill>
              <a:highlight>
                <a:schemeClr val="accent3"/>
              </a:highlight>
              <a:latin typeface="Calibri"/>
              <a:ea typeface="Calibri"/>
              <a:cs typeface="Calibri"/>
              <a:sym typeface="Calibri"/>
            </a:endParaRPr>
          </a:p>
          <a:p>
            <a:pPr indent="0" lvl="0" marL="0" rtl="0" algn="l">
              <a:spcBef>
                <a:spcPts val="1200"/>
              </a:spcBef>
              <a:spcAft>
                <a:spcPts val="0"/>
              </a:spcAft>
              <a:buNone/>
            </a:pPr>
            <a:r>
              <a:t/>
            </a:r>
            <a:endParaRPr sz="1500">
              <a:solidFill>
                <a:schemeClr val="dk1"/>
              </a:solidFill>
              <a:highlight>
                <a:schemeClr val="accent3"/>
              </a:highlight>
              <a:latin typeface="Calibri"/>
              <a:ea typeface="Calibri"/>
              <a:cs typeface="Calibri"/>
              <a:sym typeface="Calibri"/>
            </a:endParaRPr>
          </a:p>
          <a:p>
            <a:pPr indent="0" lvl="0" marL="457200" rtl="0" algn="l">
              <a:spcBef>
                <a:spcPts val="1200"/>
              </a:spcBef>
              <a:spcAft>
                <a:spcPts val="0"/>
              </a:spcAft>
              <a:buNone/>
            </a:pPr>
            <a:r>
              <a:t/>
            </a:r>
            <a:endParaRPr sz="1500">
              <a:solidFill>
                <a:schemeClr val="dk1"/>
              </a:solidFill>
              <a:highlight>
                <a:schemeClr val="accent3"/>
              </a:highlight>
              <a:latin typeface="Calibri"/>
              <a:ea typeface="Calibri"/>
              <a:cs typeface="Calibri"/>
              <a:sym typeface="Calibri"/>
            </a:endParaRPr>
          </a:p>
          <a:p>
            <a:pPr indent="0" lvl="0" marL="457200" rtl="0" algn="l">
              <a:spcBef>
                <a:spcPts val="1200"/>
              </a:spcBef>
              <a:spcAft>
                <a:spcPts val="1200"/>
              </a:spcAft>
              <a:buNone/>
            </a:pPr>
            <a:r>
              <a:t/>
            </a:r>
            <a:endParaRPr sz="1500">
              <a:solidFill>
                <a:schemeClr val="dk1"/>
              </a:solidFill>
              <a:highlight>
                <a:schemeClr val="accent3"/>
              </a:highlight>
              <a:latin typeface="Calibri"/>
              <a:ea typeface="Calibri"/>
              <a:cs typeface="Calibri"/>
              <a:sym typeface="Calibri"/>
            </a:endParaRPr>
          </a:p>
        </p:txBody>
      </p:sp>
      <p:pic>
        <p:nvPicPr>
          <p:cNvPr id="251" name="Google Shape;251;p42"/>
          <p:cNvPicPr preferRelativeResize="0"/>
          <p:nvPr/>
        </p:nvPicPr>
        <p:blipFill rotWithShape="1">
          <a:blip r:embed="rId3">
            <a:alphaModFix/>
          </a:blip>
          <a:srcRect b="0" l="9499" r="6360" t="0"/>
          <a:stretch/>
        </p:blipFill>
        <p:spPr>
          <a:xfrm>
            <a:off x="4311900" y="1163200"/>
            <a:ext cx="4564800" cy="3222750"/>
          </a:xfrm>
          <a:prstGeom prst="rect">
            <a:avLst/>
          </a:prstGeom>
          <a:noFill/>
          <a:ln>
            <a:noFill/>
          </a:ln>
        </p:spPr>
      </p:pic>
      <p:sp>
        <p:nvSpPr>
          <p:cNvPr id="252" name="Google Shape;252;p42"/>
          <p:cNvSpPr txBox="1"/>
          <p:nvPr/>
        </p:nvSpPr>
        <p:spPr>
          <a:xfrm>
            <a:off x="1002150" y="309100"/>
            <a:ext cx="7041600" cy="55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400">
                <a:solidFill>
                  <a:schemeClr val="dk1"/>
                </a:solidFill>
                <a:highlight>
                  <a:schemeClr val="accent3"/>
                </a:highlight>
                <a:latin typeface="Calibri"/>
                <a:ea typeface="Calibri"/>
                <a:cs typeface="Calibri"/>
                <a:sym typeface="Calibri"/>
              </a:rPr>
              <a:t>Racism and Anti-Blackness in Cuba</a:t>
            </a:r>
            <a:endParaRPr sz="24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8" name="Google Shape;258;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9" name="Google Shape;259;p43"/>
          <p:cNvPicPr preferRelativeResize="0"/>
          <p:nvPr/>
        </p:nvPicPr>
        <p:blipFill>
          <a:blip r:embed="rId3">
            <a:alphaModFix/>
          </a:blip>
          <a:stretch>
            <a:fillRect/>
          </a:stretch>
        </p:blipFill>
        <p:spPr>
          <a:xfrm>
            <a:off x="0" y="0"/>
            <a:ext cx="9144001" cy="5143500"/>
          </a:xfrm>
          <a:prstGeom prst="rect">
            <a:avLst/>
          </a:prstGeom>
          <a:noFill/>
          <a:ln>
            <a:noFill/>
          </a:ln>
        </p:spPr>
      </p:pic>
      <p:sp>
        <p:nvSpPr>
          <p:cNvPr id="260" name="Google Shape;260;p43"/>
          <p:cNvSpPr txBox="1"/>
          <p:nvPr/>
        </p:nvSpPr>
        <p:spPr>
          <a:xfrm>
            <a:off x="311700" y="501800"/>
            <a:ext cx="8422800" cy="201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rPr lang="en" sz="2400">
                <a:solidFill>
                  <a:schemeClr val="dk1"/>
                </a:solidFill>
                <a:highlight>
                  <a:schemeClr val="accent3"/>
                </a:highlight>
                <a:latin typeface="Calibri"/>
                <a:ea typeface="Calibri"/>
                <a:cs typeface="Calibri"/>
                <a:sym typeface="Calibri"/>
              </a:rPr>
              <a:t>Question for a prize! </a:t>
            </a:r>
            <a:endParaRPr sz="2400">
              <a:solidFill>
                <a:schemeClr val="dk1"/>
              </a:solidFill>
              <a:highlight>
                <a:schemeClr val="accent3"/>
              </a:highlight>
              <a:latin typeface="Calibri"/>
              <a:ea typeface="Calibri"/>
              <a:cs typeface="Calibri"/>
              <a:sym typeface="Calibri"/>
            </a:endParaRPr>
          </a:p>
          <a:p>
            <a:pPr indent="0" lvl="0" marL="0" rtl="0" algn="ctr">
              <a:spcBef>
                <a:spcPts val="0"/>
              </a:spcBef>
              <a:spcAft>
                <a:spcPts val="0"/>
              </a:spcAft>
              <a:buNone/>
            </a:pPr>
            <a:r>
              <a:rPr lang="en" sz="1900">
                <a:solidFill>
                  <a:srgbClr val="374151"/>
                </a:solidFill>
                <a:highlight>
                  <a:srgbClr val="F7F7F8"/>
                </a:highlight>
                <a:latin typeface="Calibri"/>
                <a:ea typeface="Calibri"/>
                <a:cs typeface="Calibri"/>
                <a:sym typeface="Calibri"/>
              </a:rPr>
              <a:t>What future literary giant was present at the party that took over the streets of Harlem when the people heard Fidel was visiting Malcolm?</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a:p>
            <a:pPr indent="0" lvl="0" marL="0" rtl="0" algn="ctr">
              <a:spcBef>
                <a:spcPts val="0"/>
              </a:spcBef>
              <a:spcAft>
                <a:spcPts val="0"/>
              </a:spcAft>
              <a:buNone/>
            </a:pPr>
            <a:r>
              <a:t/>
            </a:r>
            <a:endParaRPr sz="1900">
              <a:solidFill>
                <a:srgbClr val="374151"/>
              </a:solidFill>
              <a:highlight>
                <a:srgbClr val="F7F7F8"/>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4"/>
          <p:cNvPicPr preferRelativeResize="0"/>
          <p:nvPr/>
        </p:nvPicPr>
        <p:blipFill>
          <a:blip r:embed="rId3">
            <a:alphaModFix/>
          </a:blip>
          <a:stretch>
            <a:fillRect/>
          </a:stretch>
        </p:blipFill>
        <p:spPr>
          <a:xfrm>
            <a:off x="1567200" y="836479"/>
            <a:ext cx="5737526" cy="3953600"/>
          </a:xfrm>
          <a:prstGeom prst="rect">
            <a:avLst/>
          </a:prstGeom>
          <a:noFill/>
          <a:ln>
            <a:noFill/>
          </a:ln>
        </p:spPr>
      </p:pic>
      <p:sp>
        <p:nvSpPr>
          <p:cNvPr id="266" name="Google Shape;266;p44"/>
          <p:cNvSpPr txBox="1"/>
          <p:nvPr/>
        </p:nvSpPr>
        <p:spPr>
          <a:xfrm>
            <a:off x="292200" y="294600"/>
            <a:ext cx="8577300" cy="52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200">
                <a:solidFill>
                  <a:schemeClr val="dk1"/>
                </a:solidFill>
                <a:highlight>
                  <a:schemeClr val="accent3"/>
                </a:highlight>
                <a:latin typeface="Calibri"/>
                <a:ea typeface="Calibri"/>
                <a:cs typeface="Calibri"/>
                <a:sym typeface="Calibri"/>
              </a:rPr>
              <a:t>Possible Reflections on Racism and Anti-Blackness in Cuba</a:t>
            </a:r>
            <a:endParaRPr sz="17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5"/>
          <p:cNvPicPr preferRelativeResize="0"/>
          <p:nvPr/>
        </p:nvPicPr>
        <p:blipFill>
          <a:blip r:embed="rId3">
            <a:alphaModFix/>
          </a:blip>
          <a:stretch>
            <a:fillRect/>
          </a:stretch>
        </p:blipFill>
        <p:spPr>
          <a:xfrm>
            <a:off x="-9" y="0"/>
            <a:ext cx="9414958" cy="5295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6"/>
          <p:cNvSpPr txBox="1"/>
          <p:nvPr>
            <p:ph idx="1" type="body"/>
          </p:nvPr>
        </p:nvSpPr>
        <p:spPr>
          <a:xfrm>
            <a:off x="0" y="1050825"/>
            <a:ext cx="4917000" cy="3546000"/>
          </a:xfrm>
          <a:prstGeom prst="rect">
            <a:avLst/>
          </a:prstGeom>
        </p:spPr>
        <p:txBody>
          <a:bodyPr anchorCtr="0" anchor="t" bIns="91425" lIns="91425" spcFirstLastPara="1" rIns="91425" wrap="square" tIns="91425">
            <a:noAutofit/>
          </a:bodyPr>
          <a:lstStyle/>
          <a:p>
            <a:pPr indent="-355600" lvl="0" marL="457200" rtl="0" algn="l">
              <a:spcBef>
                <a:spcPts val="1400"/>
              </a:spcBef>
              <a:spcAft>
                <a:spcPts val="0"/>
              </a:spcAft>
              <a:buClr>
                <a:schemeClr val="dk1"/>
              </a:buClr>
              <a:buSzPts val="2000"/>
              <a:buFont typeface="Calibri"/>
              <a:buChar char="●"/>
            </a:pPr>
            <a:r>
              <a:rPr b="1" lang="en" sz="2000">
                <a:solidFill>
                  <a:schemeClr val="dk1"/>
                </a:solidFill>
                <a:highlight>
                  <a:schemeClr val="accent3"/>
                </a:highlight>
                <a:latin typeface="Calibri"/>
                <a:ea typeface="Calibri"/>
                <a:cs typeface="Calibri"/>
                <a:sym typeface="Calibri"/>
              </a:rPr>
              <a:t>Cooperatives for Agricultural Production (CPA) </a:t>
            </a:r>
            <a:endParaRPr b="1" sz="2000">
              <a:solidFill>
                <a:schemeClr val="dk1"/>
              </a:solidFill>
              <a:highlight>
                <a:schemeClr val="accent3"/>
              </a:highlight>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highlight>
                  <a:schemeClr val="accent3"/>
                </a:highlight>
                <a:latin typeface="Calibri"/>
                <a:ea typeface="Calibri"/>
                <a:cs typeface="Calibri"/>
                <a:sym typeface="Calibri"/>
              </a:rPr>
              <a:t>Farmers pool their land and share collective ownership and responsibility.</a:t>
            </a:r>
            <a:endParaRPr sz="2000">
              <a:solidFill>
                <a:schemeClr val="dk1"/>
              </a:solidFill>
              <a:highlight>
                <a:schemeClr val="accent3"/>
              </a:highlight>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highlight>
                  <a:schemeClr val="accent3"/>
                </a:highlight>
                <a:latin typeface="Calibri"/>
                <a:ea typeface="Calibri"/>
                <a:cs typeface="Calibri"/>
                <a:sym typeface="Calibri"/>
              </a:rPr>
              <a:t>Cooperatives for Credits &amp; Services (CCS) </a:t>
            </a:r>
            <a:endParaRPr b="1" sz="2000">
              <a:solidFill>
                <a:schemeClr val="dk1"/>
              </a:solidFill>
              <a:highlight>
                <a:schemeClr val="accent3"/>
              </a:highlight>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highlight>
                  <a:schemeClr val="accent3"/>
                </a:highlight>
                <a:latin typeface="Calibri"/>
                <a:ea typeface="Calibri"/>
                <a:cs typeface="Calibri"/>
                <a:sym typeface="Calibri"/>
              </a:rPr>
              <a:t>Farmers form associations to access markets and services (e.g. machinery, fertilizers, and loans).</a:t>
            </a:r>
            <a:endParaRPr sz="200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457200" rtl="0" algn="l">
              <a:spcBef>
                <a:spcPts val="1400"/>
              </a:spcBef>
              <a:spcAft>
                <a:spcPts val="0"/>
              </a:spcAft>
              <a:buNone/>
            </a:pPr>
            <a:r>
              <a:t/>
            </a:r>
            <a:endParaRPr sz="1500">
              <a:solidFill>
                <a:schemeClr val="dk1"/>
              </a:solidFill>
              <a:highlight>
                <a:schemeClr val="accent3"/>
              </a:highlight>
              <a:latin typeface="Roboto Mono"/>
              <a:ea typeface="Roboto Mono"/>
              <a:cs typeface="Roboto Mono"/>
              <a:sym typeface="Roboto Mono"/>
            </a:endParaRPr>
          </a:p>
          <a:p>
            <a:pPr indent="0" lvl="0" marL="457200" rtl="0" algn="l">
              <a:spcBef>
                <a:spcPts val="1200"/>
              </a:spcBef>
              <a:spcAft>
                <a:spcPts val="1200"/>
              </a:spcAft>
              <a:buNone/>
            </a:pPr>
            <a:r>
              <a:t/>
            </a:r>
            <a:endParaRPr sz="1500">
              <a:solidFill>
                <a:schemeClr val="dk1"/>
              </a:solidFill>
              <a:highlight>
                <a:schemeClr val="accent3"/>
              </a:highlight>
              <a:latin typeface="Roboto Mono"/>
              <a:ea typeface="Roboto Mono"/>
              <a:cs typeface="Roboto Mono"/>
              <a:sym typeface="Roboto Mono"/>
            </a:endParaRPr>
          </a:p>
        </p:txBody>
      </p:sp>
      <p:sp>
        <p:nvSpPr>
          <p:cNvPr id="277" name="Google Shape;277;p46"/>
          <p:cNvSpPr txBox="1"/>
          <p:nvPr/>
        </p:nvSpPr>
        <p:spPr>
          <a:xfrm>
            <a:off x="318000" y="387150"/>
            <a:ext cx="8286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Calibri"/>
                <a:ea typeface="Calibri"/>
                <a:cs typeface="Calibri"/>
                <a:sym typeface="Calibri"/>
              </a:rPr>
              <a:t>Cooperatives as Commonplace </a:t>
            </a:r>
            <a:endParaRPr sz="2500">
              <a:solidFill>
                <a:schemeClr val="dk1"/>
              </a:solidFill>
              <a:latin typeface="Calibri"/>
              <a:ea typeface="Calibri"/>
              <a:cs typeface="Calibri"/>
              <a:sym typeface="Calibri"/>
            </a:endParaRPr>
          </a:p>
        </p:txBody>
      </p:sp>
      <p:pic>
        <p:nvPicPr>
          <p:cNvPr id="278" name="Google Shape;278;p46"/>
          <p:cNvPicPr preferRelativeResize="0"/>
          <p:nvPr/>
        </p:nvPicPr>
        <p:blipFill rotWithShape="1">
          <a:blip r:embed="rId3">
            <a:alphaModFix/>
          </a:blip>
          <a:srcRect b="0" l="27756" r="0" t="0"/>
          <a:stretch/>
        </p:blipFill>
        <p:spPr>
          <a:xfrm>
            <a:off x="4916975" y="1050825"/>
            <a:ext cx="4032276" cy="372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7"/>
          <p:cNvPicPr preferRelativeResize="0"/>
          <p:nvPr/>
        </p:nvPicPr>
        <p:blipFill>
          <a:blip r:embed="rId3">
            <a:alphaModFix/>
          </a:blip>
          <a:stretch>
            <a:fillRect/>
          </a:stretch>
        </p:blipFill>
        <p:spPr>
          <a:xfrm>
            <a:off x="-118534" y="0"/>
            <a:ext cx="9414958" cy="5295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8"/>
          <p:cNvPicPr preferRelativeResize="0"/>
          <p:nvPr/>
        </p:nvPicPr>
        <p:blipFill rotWithShape="1">
          <a:blip r:embed="rId3">
            <a:alphaModFix/>
          </a:blip>
          <a:srcRect b="0" l="0" r="31469" t="0"/>
          <a:stretch/>
        </p:blipFill>
        <p:spPr>
          <a:xfrm>
            <a:off x="0" y="0"/>
            <a:ext cx="4763976" cy="3910150"/>
          </a:xfrm>
          <a:prstGeom prst="rect">
            <a:avLst/>
          </a:prstGeom>
          <a:noFill/>
          <a:ln>
            <a:noFill/>
          </a:ln>
        </p:spPr>
      </p:pic>
      <p:pic>
        <p:nvPicPr>
          <p:cNvPr id="289" name="Google Shape;289;p48"/>
          <p:cNvPicPr preferRelativeResize="0"/>
          <p:nvPr/>
        </p:nvPicPr>
        <p:blipFill>
          <a:blip r:embed="rId4">
            <a:alphaModFix/>
          </a:blip>
          <a:stretch>
            <a:fillRect/>
          </a:stretch>
        </p:blipFill>
        <p:spPr>
          <a:xfrm>
            <a:off x="3455600" y="1943775"/>
            <a:ext cx="5688402" cy="3199726"/>
          </a:xfrm>
          <a:prstGeom prst="rect">
            <a:avLst/>
          </a:prstGeom>
          <a:noFill/>
          <a:ln>
            <a:noFill/>
          </a:ln>
        </p:spPr>
      </p:pic>
      <p:sp>
        <p:nvSpPr>
          <p:cNvPr id="290" name="Google Shape;290;p48"/>
          <p:cNvSpPr txBox="1"/>
          <p:nvPr/>
        </p:nvSpPr>
        <p:spPr>
          <a:xfrm>
            <a:off x="5153500" y="769050"/>
            <a:ext cx="371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Sports and Revolutionary Politics </a:t>
            </a:r>
            <a:endParaRPr sz="2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Social Sense</a:t>
            </a:r>
            <a:endParaRPr/>
          </a:p>
        </p:txBody>
      </p:sp>
      <p:sp>
        <p:nvSpPr>
          <p:cNvPr id="296" name="Google Shape;296;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Farmer to Farmer </a:t>
            </a:r>
            <a:r>
              <a:rPr lang="en"/>
              <a:t>methodology is based in building community</a:t>
            </a:r>
            <a:endParaRPr/>
          </a:p>
        </p:txBody>
      </p:sp>
      <p:pic>
        <p:nvPicPr>
          <p:cNvPr id="297" name="Google Shape;297;p49"/>
          <p:cNvPicPr preferRelativeResize="0"/>
          <p:nvPr/>
        </p:nvPicPr>
        <p:blipFill>
          <a:blip r:embed="rId3">
            <a:alphaModFix/>
          </a:blip>
          <a:stretch>
            <a:fillRect/>
          </a:stretch>
        </p:blipFill>
        <p:spPr>
          <a:xfrm>
            <a:off x="172525" y="2423863"/>
            <a:ext cx="3209275" cy="1683925"/>
          </a:xfrm>
          <a:prstGeom prst="rect">
            <a:avLst/>
          </a:prstGeom>
          <a:noFill/>
          <a:ln>
            <a:noFill/>
          </a:ln>
        </p:spPr>
      </p:pic>
      <p:pic>
        <p:nvPicPr>
          <p:cNvPr id="298" name="Google Shape;298;p49"/>
          <p:cNvPicPr preferRelativeResize="0"/>
          <p:nvPr/>
        </p:nvPicPr>
        <p:blipFill>
          <a:blip r:embed="rId4">
            <a:alphaModFix/>
          </a:blip>
          <a:stretch>
            <a:fillRect/>
          </a:stretch>
        </p:blipFill>
        <p:spPr>
          <a:xfrm>
            <a:off x="3760575" y="2074725"/>
            <a:ext cx="2124375" cy="2382189"/>
          </a:xfrm>
          <a:prstGeom prst="rect">
            <a:avLst/>
          </a:prstGeom>
          <a:noFill/>
          <a:ln>
            <a:noFill/>
          </a:ln>
        </p:spPr>
      </p:pic>
      <p:pic>
        <p:nvPicPr>
          <p:cNvPr id="299" name="Google Shape;299;p49"/>
          <p:cNvPicPr preferRelativeResize="0"/>
          <p:nvPr/>
        </p:nvPicPr>
        <p:blipFill>
          <a:blip r:embed="rId5">
            <a:alphaModFix/>
          </a:blip>
          <a:stretch>
            <a:fillRect/>
          </a:stretch>
        </p:blipFill>
        <p:spPr>
          <a:xfrm>
            <a:off x="6419425" y="2089363"/>
            <a:ext cx="2124372" cy="2352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 to basics</a:t>
            </a:r>
            <a:endParaRPr/>
          </a:p>
        </p:txBody>
      </p:sp>
      <p:sp>
        <p:nvSpPr>
          <p:cNvPr id="305" name="Google Shape;305;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a:t>
            </a:r>
            <a:r>
              <a:rPr lang="en"/>
              <a:t>esourcefulness, basics could be enough</a:t>
            </a:r>
            <a:endParaRPr/>
          </a:p>
        </p:txBody>
      </p:sp>
      <p:pic>
        <p:nvPicPr>
          <p:cNvPr id="306" name="Google Shape;306;p50"/>
          <p:cNvPicPr preferRelativeResize="0"/>
          <p:nvPr/>
        </p:nvPicPr>
        <p:blipFill>
          <a:blip r:embed="rId3">
            <a:alphaModFix/>
          </a:blip>
          <a:stretch>
            <a:fillRect/>
          </a:stretch>
        </p:blipFill>
        <p:spPr>
          <a:xfrm>
            <a:off x="311700" y="1809471"/>
            <a:ext cx="2732625" cy="2456675"/>
          </a:xfrm>
          <a:prstGeom prst="rect">
            <a:avLst/>
          </a:prstGeom>
          <a:noFill/>
          <a:ln>
            <a:noFill/>
          </a:ln>
        </p:spPr>
      </p:pic>
      <p:pic>
        <p:nvPicPr>
          <p:cNvPr id="307" name="Google Shape;307;p50"/>
          <p:cNvPicPr preferRelativeResize="0"/>
          <p:nvPr/>
        </p:nvPicPr>
        <p:blipFill>
          <a:blip r:embed="rId4">
            <a:alphaModFix/>
          </a:blip>
          <a:stretch>
            <a:fillRect/>
          </a:stretch>
        </p:blipFill>
        <p:spPr>
          <a:xfrm>
            <a:off x="3380150" y="1919375"/>
            <a:ext cx="2830750" cy="2160850"/>
          </a:xfrm>
          <a:prstGeom prst="rect">
            <a:avLst/>
          </a:prstGeom>
          <a:noFill/>
          <a:ln>
            <a:noFill/>
          </a:ln>
        </p:spPr>
      </p:pic>
      <p:pic>
        <p:nvPicPr>
          <p:cNvPr id="308" name="Google Shape;308;p50"/>
          <p:cNvPicPr preferRelativeResize="0"/>
          <p:nvPr/>
        </p:nvPicPr>
        <p:blipFill>
          <a:blip r:embed="rId5">
            <a:alphaModFix/>
          </a:blip>
          <a:stretch>
            <a:fillRect/>
          </a:stretch>
        </p:blipFill>
        <p:spPr>
          <a:xfrm>
            <a:off x="6622825" y="1565363"/>
            <a:ext cx="2042575" cy="2944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Biodiversity </a:t>
            </a:r>
            <a:endParaRPr sz="2420">
              <a:latin typeface="Calibri"/>
              <a:ea typeface="Calibri"/>
              <a:cs typeface="Calibri"/>
              <a:sym typeface="Calibri"/>
            </a:endParaRPr>
          </a:p>
        </p:txBody>
      </p:sp>
      <p:pic>
        <p:nvPicPr>
          <p:cNvPr id="314" name="Google Shape;314;p51"/>
          <p:cNvPicPr preferRelativeResize="0"/>
          <p:nvPr/>
        </p:nvPicPr>
        <p:blipFill>
          <a:blip r:embed="rId3">
            <a:alphaModFix/>
          </a:blip>
          <a:stretch>
            <a:fillRect/>
          </a:stretch>
        </p:blipFill>
        <p:spPr>
          <a:xfrm>
            <a:off x="1476925" y="1017725"/>
            <a:ext cx="6190152" cy="41257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3" name="Google Shape;73;p16"/>
          <p:cNvPicPr preferRelativeResize="0"/>
          <p:nvPr/>
        </p:nvPicPr>
        <p:blipFill>
          <a:blip r:embed="rId3">
            <a:alphaModFix/>
          </a:blip>
          <a:stretch>
            <a:fillRect/>
          </a:stretch>
        </p:blipFill>
        <p:spPr>
          <a:xfrm>
            <a:off x="0" y="0"/>
            <a:ext cx="9144003" cy="5143501"/>
          </a:xfrm>
          <a:prstGeom prst="rect">
            <a:avLst/>
          </a:prstGeom>
          <a:noFill/>
          <a:ln>
            <a:noFill/>
          </a:ln>
        </p:spPr>
      </p:pic>
      <p:sp>
        <p:nvSpPr>
          <p:cNvPr id="74" name="Google Shape;74;p16"/>
          <p:cNvSpPr txBox="1"/>
          <p:nvPr/>
        </p:nvSpPr>
        <p:spPr>
          <a:xfrm>
            <a:off x="1459150" y="1264600"/>
            <a:ext cx="6396000" cy="13845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Clr>
                <a:schemeClr val="dk1"/>
              </a:buClr>
              <a:buSzPts val="1900"/>
              <a:buFont typeface="Trebuchet MS"/>
              <a:buChar char="●"/>
            </a:pPr>
            <a:r>
              <a:rPr lang="en" sz="1900">
                <a:solidFill>
                  <a:schemeClr val="dk1"/>
                </a:solidFill>
                <a:highlight>
                  <a:schemeClr val="accent3"/>
                </a:highlight>
                <a:latin typeface="Trebuchet MS"/>
                <a:ea typeface="Trebuchet MS"/>
                <a:cs typeface="Trebuchet MS"/>
                <a:sym typeface="Trebuchet MS"/>
              </a:rPr>
              <a:t>Not going to focus on:</a:t>
            </a:r>
            <a:endParaRPr sz="1900">
              <a:solidFill>
                <a:schemeClr val="dk1"/>
              </a:solidFill>
              <a:highlight>
                <a:schemeClr val="accent3"/>
              </a:highlight>
              <a:latin typeface="Trebuchet MS"/>
              <a:ea typeface="Trebuchet MS"/>
              <a:cs typeface="Trebuchet MS"/>
              <a:sym typeface="Trebuchet MS"/>
            </a:endParaRPr>
          </a:p>
          <a:p>
            <a:pPr indent="-336550" lvl="1" marL="914400" rtl="0" algn="l">
              <a:lnSpc>
                <a:spcPct val="115000"/>
              </a:lnSpc>
              <a:spcBef>
                <a:spcPts val="0"/>
              </a:spcBef>
              <a:spcAft>
                <a:spcPts val="0"/>
              </a:spcAft>
              <a:buClr>
                <a:schemeClr val="dk1"/>
              </a:buClr>
              <a:buSzPts val="1700"/>
              <a:buFont typeface="Trebuchet MS"/>
              <a:buChar char="○"/>
            </a:pPr>
            <a:r>
              <a:rPr lang="en" sz="1700">
                <a:solidFill>
                  <a:schemeClr val="dk1"/>
                </a:solidFill>
                <a:highlight>
                  <a:schemeClr val="accent3"/>
                </a:highlight>
                <a:latin typeface="Trebuchet MS"/>
                <a:ea typeface="Trebuchet MS"/>
                <a:cs typeface="Trebuchet MS"/>
                <a:sym typeface="Trebuchet MS"/>
              </a:rPr>
              <a:t>Comprehensive socio-political history or an overarching analysis </a:t>
            </a:r>
            <a:endParaRPr sz="1700">
              <a:solidFill>
                <a:schemeClr val="dk1"/>
              </a:solidFill>
              <a:highlight>
                <a:schemeClr val="accent3"/>
              </a:highlight>
              <a:latin typeface="Trebuchet MS"/>
              <a:ea typeface="Trebuchet MS"/>
              <a:cs typeface="Trebuchet MS"/>
              <a:sym typeface="Trebuchet MS"/>
            </a:endParaRPr>
          </a:p>
          <a:p>
            <a:pPr indent="-336550" lvl="1" marL="914400" rtl="0" algn="l">
              <a:lnSpc>
                <a:spcPct val="115000"/>
              </a:lnSpc>
              <a:spcBef>
                <a:spcPts val="0"/>
              </a:spcBef>
              <a:spcAft>
                <a:spcPts val="0"/>
              </a:spcAft>
              <a:buClr>
                <a:schemeClr val="dk1"/>
              </a:buClr>
              <a:buSzPts val="1700"/>
              <a:buFont typeface="Trebuchet MS"/>
              <a:buChar char="○"/>
            </a:pPr>
            <a:r>
              <a:rPr lang="en" sz="1700">
                <a:solidFill>
                  <a:schemeClr val="dk1"/>
                </a:solidFill>
                <a:highlight>
                  <a:schemeClr val="accent3"/>
                </a:highlight>
                <a:latin typeface="Trebuchet MS"/>
                <a:ea typeface="Trebuchet MS"/>
                <a:cs typeface="Trebuchet MS"/>
                <a:sym typeface="Trebuchet MS"/>
              </a:rPr>
              <a:t>Deep dives into particular topics</a:t>
            </a:r>
            <a:endParaRPr sz="1700">
              <a:solidFill>
                <a:schemeClr val="dk1"/>
              </a:solidFill>
              <a:highlight>
                <a:schemeClr val="accent3"/>
              </a:highlight>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accent2"/>
                </a:solidFill>
              </a:rPr>
              <a:t>Harvested biodiversity for livestock and guests.</a:t>
            </a:r>
            <a:endParaRPr>
              <a:solidFill>
                <a:schemeClr val="accent2"/>
              </a:solidFill>
            </a:endParaRPr>
          </a:p>
        </p:txBody>
      </p:sp>
      <p:pic>
        <p:nvPicPr>
          <p:cNvPr id="320" name="Google Shape;320;p52"/>
          <p:cNvPicPr preferRelativeResize="0"/>
          <p:nvPr/>
        </p:nvPicPr>
        <p:blipFill>
          <a:blip r:embed="rId3">
            <a:alphaModFix/>
          </a:blip>
          <a:stretch>
            <a:fillRect/>
          </a:stretch>
        </p:blipFill>
        <p:spPr>
          <a:xfrm>
            <a:off x="311700" y="237575"/>
            <a:ext cx="5207245" cy="3925774"/>
          </a:xfrm>
          <a:prstGeom prst="rect">
            <a:avLst/>
          </a:prstGeom>
          <a:noFill/>
          <a:ln>
            <a:noFill/>
          </a:ln>
        </p:spPr>
      </p:pic>
      <p:pic>
        <p:nvPicPr>
          <p:cNvPr id="321" name="Google Shape;321;p52"/>
          <p:cNvPicPr preferRelativeResize="0"/>
          <p:nvPr/>
        </p:nvPicPr>
        <p:blipFill>
          <a:blip r:embed="rId4">
            <a:alphaModFix/>
          </a:blip>
          <a:stretch>
            <a:fillRect/>
          </a:stretch>
        </p:blipFill>
        <p:spPr>
          <a:xfrm>
            <a:off x="5455476" y="709750"/>
            <a:ext cx="3326676" cy="44337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3550725" y="445025"/>
            <a:ext cx="2256300" cy="431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Biodiversity = Beauty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Everything has a purpose and supports the ecosystem.</a:t>
            </a:r>
            <a:endParaRPr/>
          </a:p>
        </p:txBody>
      </p:sp>
      <p:sp>
        <p:nvSpPr>
          <p:cNvPr id="327" name="Google Shape;327;p53"/>
          <p:cNvSpPr txBox="1"/>
          <p:nvPr>
            <p:ph idx="1" type="body"/>
          </p:nvPr>
        </p:nvSpPr>
        <p:spPr>
          <a:xfrm>
            <a:off x="311700" y="4287000"/>
            <a:ext cx="20700" cy="282000"/>
          </a:xfrm>
          <a:prstGeom prst="rect">
            <a:avLst/>
          </a:prstGeom>
        </p:spPr>
        <p:txBody>
          <a:bodyPr anchorCtr="0" anchor="t" bIns="91425" lIns="91425" spcFirstLastPara="1" rIns="91425" wrap="square" tIns="91425">
            <a:normAutofit fontScale="32500"/>
          </a:bodyPr>
          <a:lstStyle/>
          <a:p>
            <a:pPr indent="0" lvl="0" marL="0" rtl="0" algn="l">
              <a:spcBef>
                <a:spcPts val="0"/>
              </a:spcBef>
              <a:spcAft>
                <a:spcPts val="1200"/>
              </a:spcAft>
              <a:buNone/>
            </a:pPr>
            <a:r>
              <a:t/>
            </a:r>
            <a:endParaRPr/>
          </a:p>
        </p:txBody>
      </p:sp>
      <p:pic>
        <p:nvPicPr>
          <p:cNvPr id="328" name="Google Shape;328;p53"/>
          <p:cNvPicPr preferRelativeResize="0"/>
          <p:nvPr/>
        </p:nvPicPr>
        <p:blipFill>
          <a:blip r:embed="rId3">
            <a:alphaModFix/>
          </a:blip>
          <a:stretch>
            <a:fillRect/>
          </a:stretch>
        </p:blipFill>
        <p:spPr>
          <a:xfrm>
            <a:off x="1" y="420175"/>
            <a:ext cx="3432099" cy="4559200"/>
          </a:xfrm>
          <a:prstGeom prst="rect">
            <a:avLst/>
          </a:prstGeom>
          <a:noFill/>
          <a:ln>
            <a:noFill/>
          </a:ln>
        </p:spPr>
      </p:pic>
      <p:pic>
        <p:nvPicPr>
          <p:cNvPr id="329" name="Google Shape;329;p53"/>
          <p:cNvPicPr preferRelativeResize="0"/>
          <p:nvPr/>
        </p:nvPicPr>
        <p:blipFill>
          <a:blip r:embed="rId4">
            <a:alphaModFix/>
          </a:blip>
          <a:stretch>
            <a:fillRect/>
          </a:stretch>
        </p:blipFill>
        <p:spPr>
          <a:xfrm>
            <a:off x="6008900" y="395350"/>
            <a:ext cx="3016324" cy="46088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Paola’s</a:t>
            </a:r>
            <a:endParaRPr/>
          </a:p>
          <a:p>
            <a:pPr indent="0" lvl="0" marL="0" rtl="0" algn="l">
              <a:spcBef>
                <a:spcPts val="0"/>
              </a:spcBef>
              <a:spcAft>
                <a:spcPts val="0"/>
              </a:spcAft>
              <a:buNone/>
            </a:pPr>
            <a:r>
              <a:rPr lang="en"/>
              <a:t>Reflections</a:t>
            </a:r>
            <a:endParaRPr/>
          </a:p>
        </p:txBody>
      </p:sp>
      <p:pic>
        <p:nvPicPr>
          <p:cNvPr id="335" name="Google Shape;335;p54"/>
          <p:cNvPicPr preferRelativeResize="0"/>
          <p:nvPr/>
        </p:nvPicPr>
        <p:blipFill>
          <a:blip r:embed="rId3">
            <a:alphaModFix/>
          </a:blip>
          <a:stretch>
            <a:fillRect/>
          </a:stretch>
        </p:blipFill>
        <p:spPr>
          <a:xfrm>
            <a:off x="2286000" y="0"/>
            <a:ext cx="6857999"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Kevin’s</a:t>
            </a:r>
            <a:r>
              <a:rPr lang="en"/>
              <a:t> Photos and Reflections</a:t>
            </a:r>
            <a:endParaRPr/>
          </a:p>
        </p:txBody>
      </p:sp>
      <p:pic>
        <p:nvPicPr>
          <p:cNvPr id="341" name="Google Shape;341;p55"/>
          <p:cNvPicPr preferRelativeResize="0"/>
          <p:nvPr/>
        </p:nvPicPr>
        <p:blipFill>
          <a:blip r:embed="rId3">
            <a:alphaModFix/>
          </a:blip>
          <a:stretch>
            <a:fillRect/>
          </a:stretch>
        </p:blipFill>
        <p:spPr>
          <a:xfrm>
            <a:off x="0" y="1017725"/>
            <a:ext cx="3155323" cy="2366488"/>
          </a:xfrm>
          <a:prstGeom prst="rect">
            <a:avLst/>
          </a:prstGeom>
          <a:noFill/>
          <a:ln>
            <a:noFill/>
          </a:ln>
        </p:spPr>
      </p:pic>
      <p:pic>
        <p:nvPicPr>
          <p:cNvPr id="342" name="Google Shape;342;p55"/>
          <p:cNvPicPr preferRelativeResize="0"/>
          <p:nvPr/>
        </p:nvPicPr>
        <p:blipFill>
          <a:blip r:embed="rId4">
            <a:alphaModFix/>
          </a:blip>
          <a:stretch>
            <a:fillRect/>
          </a:stretch>
        </p:blipFill>
        <p:spPr>
          <a:xfrm>
            <a:off x="5676975" y="858000"/>
            <a:ext cx="3155323" cy="2366488"/>
          </a:xfrm>
          <a:prstGeom prst="rect">
            <a:avLst/>
          </a:prstGeom>
          <a:noFill/>
          <a:ln>
            <a:noFill/>
          </a:ln>
        </p:spPr>
      </p:pic>
      <p:pic>
        <p:nvPicPr>
          <p:cNvPr id="343" name="Google Shape;343;p55"/>
          <p:cNvPicPr preferRelativeResize="0"/>
          <p:nvPr/>
        </p:nvPicPr>
        <p:blipFill>
          <a:blip r:embed="rId5">
            <a:alphaModFix/>
          </a:blip>
          <a:stretch>
            <a:fillRect/>
          </a:stretch>
        </p:blipFill>
        <p:spPr>
          <a:xfrm>
            <a:off x="2292775" y="2521475"/>
            <a:ext cx="3496023" cy="262202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Integrated Pest Management </a:t>
            </a:r>
            <a:endParaRPr sz="2420">
              <a:latin typeface="Calibri"/>
              <a:ea typeface="Calibri"/>
              <a:cs typeface="Calibri"/>
              <a:sym typeface="Calibri"/>
            </a:endParaRPr>
          </a:p>
        </p:txBody>
      </p:sp>
      <p:pic>
        <p:nvPicPr>
          <p:cNvPr id="349" name="Google Shape;349;p56"/>
          <p:cNvPicPr preferRelativeResize="0"/>
          <p:nvPr/>
        </p:nvPicPr>
        <p:blipFill>
          <a:blip r:embed="rId3">
            <a:alphaModFix/>
          </a:blip>
          <a:stretch>
            <a:fillRect/>
          </a:stretch>
        </p:blipFill>
        <p:spPr>
          <a:xfrm>
            <a:off x="1476914" y="1017726"/>
            <a:ext cx="6190172" cy="41257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7"/>
          <p:cNvSpPr txBox="1"/>
          <p:nvPr>
            <p:ph idx="1" type="body"/>
          </p:nvPr>
        </p:nvSpPr>
        <p:spPr>
          <a:xfrm>
            <a:off x="208950" y="1050825"/>
            <a:ext cx="4132500" cy="35460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 Crop Diversity</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 Worm Compost (</a:t>
            </a:r>
            <a:r>
              <a:rPr lang="en" sz="1650">
                <a:solidFill>
                  <a:schemeClr val="dk1"/>
                </a:solidFill>
                <a:highlight>
                  <a:schemeClr val="accent3"/>
                </a:highlight>
                <a:latin typeface="Calibri"/>
                <a:ea typeface="Calibri"/>
                <a:cs typeface="Calibri"/>
                <a:sym typeface="Calibri"/>
              </a:rPr>
              <a:t>vermicomposting</a:t>
            </a:r>
            <a:r>
              <a:rPr lang="en" sz="1650">
                <a:solidFill>
                  <a:schemeClr val="dk1"/>
                </a:solidFill>
                <a:highlight>
                  <a:schemeClr val="accent3"/>
                </a:highlight>
                <a:latin typeface="Calibri"/>
                <a:ea typeface="Calibri"/>
                <a:cs typeface="Calibri"/>
                <a:sym typeface="Calibri"/>
              </a:rPr>
              <a:t>)</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 Soil Fertility</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 Cover Cropping</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 Water Conservation</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rPr lang="en" sz="1650">
                <a:solidFill>
                  <a:schemeClr val="dk1"/>
                </a:solidFill>
                <a:highlight>
                  <a:schemeClr val="accent3"/>
                </a:highlight>
                <a:latin typeface="Calibri"/>
                <a:ea typeface="Calibri"/>
                <a:cs typeface="Calibri"/>
                <a:sym typeface="Calibri"/>
              </a:rPr>
              <a:t>-Integrated Pest Management </a:t>
            </a:r>
            <a:endParaRPr sz="1650">
              <a:solidFill>
                <a:schemeClr val="dk1"/>
              </a:solidFill>
              <a:highlight>
                <a:schemeClr val="accent3"/>
              </a:highlight>
              <a:latin typeface="Calibri"/>
              <a:ea typeface="Calibri"/>
              <a:cs typeface="Calibri"/>
              <a:sym typeface="Calibri"/>
            </a:endParaRPr>
          </a:p>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0" rtl="0" algn="l">
              <a:spcBef>
                <a:spcPts val="1400"/>
              </a:spcBef>
              <a:spcAft>
                <a:spcPts val="0"/>
              </a:spcAft>
              <a:buNone/>
            </a:pPr>
            <a:r>
              <a:t/>
            </a:r>
            <a:endParaRPr sz="1350">
              <a:solidFill>
                <a:schemeClr val="dk1"/>
              </a:solidFill>
              <a:highlight>
                <a:schemeClr val="accent3"/>
              </a:highlight>
              <a:latin typeface="Roboto Mono"/>
              <a:ea typeface="Roboto Mono"/>
              <a:cs typeface="Roboto Mono"/>
              <a:sym typeface="Roboto Mono"/>
            </a:endParaRPr>
          </a:p>
          <a:p>
            <a:pPr indent="0" lvl="0" marL="457200" rtl="0" algn="l">
              <a:spcBef>
                <a:spcPts val="1400"/>
              </a:spcBef>
              <a:spcAft>
                <a:spcPts val="0"/>
              </a:spcAft>
              <a:buNone/>
            </a:pPr>
            <a:r>
              <a:t/>
            </a:r>
            <a:endParaRPr sz="1500">
              <a:solidFill>
                <a:schemeClr val="dk1"/>
              </a:solidFill>
              <a:highlight>
                <a:schemeClr val="accent3"/>
              </a:highlight>
              <a:latin typeface="Roboto Mono"/>
              <a:ea typeface="Roboto Mono"/>
              <a:cs typeface="Roboto Mono"/>
              <a:sym typeface="Roboto Mono"/>
            </a:endParaRPr>
          </a:p>
          <a:p>
            <a:pPr indent="0" lvl="0" marL="457200" rtl="0" algn="l">
              <a:spcBef>
                <a:spcPts val="1200"/>
              </a:spcBef>
              <a:spcAft>
                <a:spcPts val="1200"/>
              </a:spcAft>
              <a:buNone/>
            </a:pPr>
            <a:r>
              <a:t/>
            </a:r>
            <a:endParaRPr sz="1500">
              <a:solidFill>
                <a:schemeClr val="dk1"/>
              </a:solidFill>
              <a:highlight>
                <a:schemeClr val="accent3"/>
              </a:highlight>
              <a:latin typeface="Roboto Mono"/>
              <a:ea typeface="Roboto Mono"/>
              <a:cs typeface="Roboto Mono"/>
              <a:sym typeface="Roboto Mono"/>
            </a:endParaRPr>
          </a:p>
        </p:txBody>
      </p:sp>
      <p:sp>
        <p:nvSpPr>
          <p:cNvPr id="355" name="Google Shape;355;p57"/>
          <p:cNvSpPr txBox="1"/>
          <p:nvPr/>
        </p:nvSpPr>
        <p:spPr>
          <a:xfrm>
            <a:off x="318000" y="387150"/>
            <a:ext cx="828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Calibri"/>
                <a:ea typeface="Calibri"/>
                <a:cs typeface="Calibri"/>
                <a:sym typeface="Calibri"/>
              </a:rPr>
              <a:t>Photos and Reflections on Agroecology Practices </a:t>
            </a:r>
            <a:endParaRPr sz="24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latin typeface="Calibri"/>
                <a:ea typeface="Calibri"/>
                <a:cs typeface="Calibri"/>
                <a:sym typeface="Calibri"/>
              </a:rPr>
              <a:t>Vermicompost/ Lombricultura Integrated with Rabbits  </a:t>
            </a:r>
            <a:endParaRPr sz="2400">
              <a:latin typeface="Calibri"/>
              <a:ea typeface="Calibri"/>
              <a:cs typeface="Calibri"/>
              <a:sym typeface="Calibri"/>
            </a:endParaRPr>
          </a:p>
        </p:txBody>
      </p:sp>
      <p:pic>
        <p:nvPicPr>
          <p:cNvPr id="361" name="Google Shape;361;p58"/>
          <p:cNvPicPr preferRelativeResize="0"/>
          <p:nvPr/>
        </p:nvPicPr>
        <p:blipFill>
          <a:blip r:embed="rId3">
            <a:alphaModFix/>
          </a:blip>
          <a:stretch>
            <a:fillRect/>
          </a:stretch>
        </p:blipFill>
        <p:spPr>
          <a:xfrm>
            <a:off x="1476902" y="1017725"/>
            <a:ext cx="6190188" cy="41257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7" name="Google Shape;367;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8" name="Google Shape;368;p59"/>
          <p:cNvPicPr preferRelativeResize="0"/>
          <p:nvPr/>
        </p:nvPicPr>
        <p:blipFill>
          <a:blip r:embed="rId3">
            <a:alphaModFix/>
          </a:blip>
          <a:stretch>
            <a:fillRect/>
          </a:stretch>
        </p:blipFill>
        <p:spPr>
          <a:xfrm>
            <a:off x="0" y="138410"/>
            <a:ext cx="9144003" cy="48666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ph type="title"/>
          </p:nvPr>
        </p:nvSpPr>
        <p:spPr>
          <a:xfrm>
            <a:off x="5024075" y="445025"/>
            <a:ext cx="38082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Native Melipona Bees </a:t>
            </a:r>
            <a:endParaRPr sz="2420">
              <a:latin typeface="Calibri"/>
              <a:ea typeface="Calibri"/>
              <a:cs typeface="Calibri"/>
              <a:sym typeface="Calibri"/>
            </a:endParaRPr>
          </a:p>
        </p:txBody>
      </p:sp>
      <p:sp>
        <p:nvSpPr>
          <p:cNvPr id="374" name="Google Shape;374;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5" name="Google Shape;375;p60"/>
          <p:cNvPicPr preferRelativeResize="0"/>
          <p:nvPr/>
        </p:nvPicPr>
        <p:blipFill>
          <a:blip r:embed="rId3">
            <a:alphaModFix/>
          </a:blip>
          <a:stretch>
            <a:fillRect/>
          </a:stretch>
        </p:blipFill>
        <p:spPr>
          <a:xfrm>
            <a:off x="119075" y="0"/>
            <a:ext cx="4732851" cy="3154450"/>
          </a:xfrm>
          <a:prstGeom prst="rect">
            <a:avLst/>
          </a:prstGeom>
          <a:noFill/>
          <a:ln>
            <a:noFill/>
          </a:ln>
        </p:spPr>
      </p:pic>
      <p:pic>
        <p:nvPicPr>
          <p:cNvPr id="376" name="Google Shape;376;p60"/>
          <p:cNvPicPr preferRelativeResize="0"/>
          <p:nvPr/>
        </p:nvPicPr>
        <p:blipFill>
          <a:blip r:embed="rId4">
            <a:alphaModFix/>
          </a:blip>
          <a:stretch>
            <a:fillRect/>
          </a:stretch>
        </p:blipFill>
        <p:spPr>
          <a:xfrm>
            <a:off x="4018123" y="1727092"/>
            <a:ext cx="5125873" cy="34164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Beehive Artistry </a:t>
            </a:r>
            <a:endParaRPr sz="2420">
              <a:latin typeface="Calibri"/>
              <a:ea typeface="Calibri"/>
              <a:cs typeface="Calibri"/>
              <a:sym typeface="Calibri"/>
            </a:endParaRPr>
          </a:p>
        </p:txBody>
      </p:sp>
      <p:pic>
        <p:nvPicPr>
          <p:cNvPr id="382" name="Google Shape;382;p61"/>
          <p:cNvPicPr preferRelativeResize="0"/>
          <p:nvPr/>
        </p:nvPicPr>
        <p:blipFill>
          <a:blip r:embed="rId3">
            <a:alphaModFix/>
          </a:blip>
          <a:stretch>
            <a:fillRect/>
          </a:stretch>
        </p:blipFill>
        <p:spPr>
          <a:xfrm>
            <a:off x="1476902" y="1017725"/>
            <a:ext cx="6190188" cy="4125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577">
                <a:latin typeface="Calibri"/>
                <a:ea typeface="Calibri"/>
                <a:cs typeface="Calibri"/>
                <a:sym typeface="Calibri"/>
              </a:rPr>
              <a:t>Mística </a:t>
            </a:r>
            <a:endParaRPr sz="3577">
              <a:latin typeface="Calibri"/>
              <a:ea typeface="Calibri"/>
              <a:cs typeface="Calibri"/>
              <a:sym typeface="Calibri"/>
            </a:endParaRPr>
          </a:p>
        </p:txBody>
      </p:sp>
      <p:sp>
        <p:nvSpPr>
          <p:cNvPr id="80" name="Google Shape;80;p17"/>
          <p:cNvSpPr txBox="1"/>
          <p:nvPr>
            <p:ph idx="1" type="body"/>
          </p:nvPr>
        </p:nvSpPr>
        <p:spPr>
          <a:xfrm>
            <a:off x="311700" y="1152475"/>
            <a:ext cx="8520600" cy="38967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l">
              <a:spcBef>
                <a:spcPts val="1200"/>
              </a:spcBef>
              <a:spcAft>
                <a:spcPts val="0"/>
              </a:spcAft>
              <a:buNone/>
            </a:pPr>
            <a:r>
              <a:t/>
            </a:r>
            <a:endParaRPr sz="1200">
              <a:solidFill>
                <a:srgbClr val="141921"/>
              </a:solidFill>
            </a:endParaRPr>
          </a:p>
          <a:p>
            <a:pPr indent="0" lvl="0" marL="0" rtl="0" algn="ctr">
              <a:spcBef>
                <a:spcPts val="1200"/>
              </a:spcBef>
              <a:spcAft>
                <a:spcPts val="0"/>
              </a:spcAft>
              <a:buNone/>
            </a:pPr>
            <a:r>
              <a:t/>
            </a:r>
            <a:endParaRPr b="1" sz="1200">
              <a:solidFill>
                <a:srgbClr val="141921"/>
              </a:solidFill>
            </a:endParaRPr>
          </a:p>
          <a:p>
            <a:pPr indent="0" lvl="0" marL="0" rtl="0" algn="ctr">
              <a:spcBef>
                <a:spcPts val="1200"/>
              </a:spcBef>
              <a:spcAft>
                <a:spcPts val="0"/>
              </a:spcAft>
              <a:buNone/>
            </a:pPr>
            <a:r>
              <a:t/>
            </a:r>
            <a:endParaRPr sz="2857">
              <a:solidFill>
                <a:schemeClr val="dk1"/>
              </a:solidFill>
              <a:latin typeface="Calibri"/>
              <a:ea typeface="Calibri"/>
              <a:cs typeface="Calibri"/>
              <a:sym typeface="Calibri"/>
            </a:endParaRPr>
          </a:p>
          <a:p>
            <a:pPr indent="0" lvl="0" marL="0" rtl="0" algn="ctr">
              <a:spcBef>
                <a:spcPts val="1200"/>
              </a:spcBef>
              <a:spcAft>
                <a:spcPts val="1200"/>
              </a:spcAft>
              <a:buNone/>
            </a:pPr>
            <a:r>
              <a:rPr lang="en" sz="3067">
                <a:solidFill>
                  <a:schemeClr val="dk1"/>
                </a:solidFill>
                <a:latin typeface="Calibri"/>
                <a:ea typeface="Calibri"/>
                <a:cs typeface="Calibri"/>
                <a:sym typeface="Calibri"/>
              </a:rPr>
              <a:t>Yorlis Gabriela Luna, Red de Meliponicultores de Nicaragua, Finca Agroecologica La Panteras, and the Cooperative Madre Tierra</a:t>
            </a:r>
            <a:endParaRPr sz="1200">
              <a:solidFill>
                <a:srgbClr val="141921"/>
              </a:solidFill>
            </a:endParaRPr>
          </a:p>
        </p:txBody>
      </p:sp>
      <p:pic>
        <p:nvPicPr>
          <p:cNvPr id="81" name="Google Shape;81;p17"/>
          <p:cNvPicPr preferRelativeResize="0"/>
          <p:nvPr/>
        </p:nvPicPr>
        <p:blipFill>
          <a:blip r:embed="rId3">
            <a:alphaModFix/>
          </a:blip>
          <a:stretch>
            <a:fillRect/>
          </a:stretch>
        </p:blipFill>
        <p:spPr>
          <a:xfrm>
            <a:off x="1699877" y="499600"/>
            <a:ext cx="5382376" cy="3589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latin typeface="Calibri"/>
                <a:ea typeface="Calibri"/>
                <a:cs typeface="Calibri"/>
                <a:sym typeface="Calibri"/>
              </a:rPr>
              <a:t>Biodiversity </a:t>
            </a:r>
            <a:endParaRPr sz="2400">
              <a:latin typeface="Calibri"/>
              <a:ea typeface="Calibri"/>
              <a:cs typeface="Calibri"/>
              <a:sym typeface="Calibri"/>
            </a:endParaRPr>
          </a:p>
        </p:txBody>
      </p:sp>
      <p:pic>
        <p:nvPicPr>
          <p:cNvPr id="388" name="Google Shape;388;p62"/>
          <p:cNvPicPr preferRelativeResize="0"/>
          <p:nvPr/>
        </p:nvPicPr>
        <p:blipFill>
          <a:blip r:embed="rId3">
            <a:alphaModFix/>
          </a:blip>
          <a:stretch>
            <a:fillRect/>
          </a:stretch>
        </p:blipFill>
        <p:spPr>
          <a:xfrm>
            <a:off x="1753400" y="1152475"/>
            <a:ext cx="5890048" cy="39257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3"/>
          <p:cNvSpPr txBox="1"/>
          <p:nvPr>
            <p:ph type="title"/>
          </p:nvPr>
        </p:nvSpPr>
        <p:spPr>
          <a:xfrm>
            <a:off x="311700" y="907150"/>
            <a:ext cx="8520600" cy="133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Paola’s</a:t>
            </a:r>
            <a:endParaRPr/>
          </a:p>
          <a:p>
            <a:pPr indent="0" lvl="0" marL="0" rtl="0" algn="l">
              <a:spcBef>
                <a:spcPts val="0"/>
              </a:spcBef>
              <a:spcAft>
                <a:spcPts val="0"/>
              </a:spcAft>
              <a:buNone/>
            </a:pPr>
            <a:r>
              <a:rPr lang="en"/>
              <a:t>Reflections</a:t>
            </a:r>
            <a:endParaRPr/>
          </a:p>
        </p:txBody>
      </p:sp>
      <p:pic>
        <p:nvPicPr>
          <p:cNvPr id="394" name="Google Shape;394;p63"/>
          <p:cNvPicPr preferRelativeResize="0"/>
          <p:nvPr/>
        </p:nvPicPr>
        <p:blipFill rotWithShape="1">
          <a:blip r:embed="rId3">
            <a:alphaModFix/>
          </a:blip>
          <a:srcRect b="7230" l="0" r="0" t="12692"/>
          <a:stretch/>
        </p:blipFill>
        <p:spPr>
          <a:xfrm>
            <a:off x="3869400" y="0"/>
            <a:ext cx="5274601" cy="51435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4"/>
          <p:cNvSpPr txBox="1"/>
          <p:nvPr>
            <p:ph idx="1" type="body"/>
          </p:nvPr>
        </p:nvSpPr>
        <p:spPr>
          <a:xfrm>
            <a:off x="235500" y="263475"/>
            <a:ext cx="2444100" cy="6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Alexa’s Photos</a:t>
            </a:r>
            <a:r>
              <a:rPr lang="en"/>
              <a:t> </a:t>
            </a:r>
            <a:endParaRPr/>
          </a:p>
        </p:txBody>
      </p:sp>
      <p:pic>
        <p:nvPicPr>
          <p:cNvPr id="400" name="Google Shape;400;p64"/>
          <p:cNvPicPr preferRelativeResize="0"/>
          <p:nvPr/>
        </p:nvPicPr>
        <p:blipFill>
          <a:blip r:embed="rId4">
            <a:alphaModFix/>
          </a:blip>
          <a:stretch>
            <a:fillRect/>
          </a:stretch>
        </p:blipFill>
        <p:spPr>
          <a:xfrm>
            <a:off x="5892800" y="2908300"/>
            <a:ext cx="3124977" cy="2082799"/>
          </a:xfrm>
          <a:prstGeom prst="rect">
            <a:avLst/>
          </a:prstGeom>
          <a:noFill/>
          <a:ln>
            <a:noFill/>
          </a:ln>
        </p:spPr>
      </p:pic>
      <p:pic>
        <p:nvPicPr>
          <p:cNvPr id="401" name="Google Shape;401;p64"/>
          <p:cNvPicPr preferRelativeResize="0"/>
          <p:nvPr/>
        </p:nvPicPr>
        <p:blipFill>
          <a:blip r:embed="rId5">
            <a:alphaModFix/>
          </a:blip>
          <a:stretch>
            <a:fillRect/>
          </a:stretch>
        </p:blipFill>
        <p:spPr>
          <a:xfrm>
            <a:off x="362500" y="774700"/>
            <a:ext cx="3506048" cy="2336802"/>
          </a:xfrm>
          <a:prstGeom prst="rect">
            <a:avLst/>
          </a:prstGeom>
          <a:noFill/>
          <a:ln>
            <a:noFill/>
          </a:ln>
        </p:spPr>
      </p:pic>
      <p:pic>
        <p:nvPicPr>
          <p:cNvPr id="402" name="Google Shape;402;p64"/>
          <p:cNvPicPr preferRelativeResize="0"/>
          <p:nvPr/>
        </p:nvPicPr>
        <p:blipFill>
          <a:blip r:embed="rId6">
            <a:alphaModFix/>
          </a:blip>
          <a:stretch>
            <a:fillRect/>
          </a:stretch>
        </p:blipFill>
        <p:spPr>
          <a:xfrm>
            <a:off x="7018250" y="263462"/>
            <a:ext cx="1699353" cy="2549652"/>
          </a:xfrm>
          <a:prstGeom prst="rect">
            <a:avLst/>
          </a:prstGeom>
          <a:noFill/>
          <a:ln>
            <a:noFill/>
          </a:ln>
        </p:spPr>
      </p:pic>
      <p:pic>
        <p:nvPicPr>
          <p:cNvPr id="403" name="Google Shape;403;p64"/>
          <p:cNvPicPr preferRelativeResize="0"/>
          <p:nvPr/>
        </p:nvPicPr>
        <p:blipFill>
          <a:blip r:embed="rId7">
            <a:alphaModFix/>
          </a:blip>
          <a:stretch>
            <a:fillRect/>
          </a:stretch>
        </p:blipFill>
        <p:spPr>
          <a:xfrm>
            <a:off x="152400" y="3205175"/>
            <a:ext cx="2857500" cy="1785925"/>
          </a:xfrm>
          <a:prstGeom prst="rect">
            <a:avLst/>
          </a:prstGeom>
          <a:noFill/>
          <a:ln>
            <a:noFill/>
          </a:ln>
        </p:spPr>
      </p:pic>
      <p:pic>
        <p:nvPicPr>
          <p:cNvPr id="404" name="Google Shape;404;p64"/>
          <p:cNvPicPr preferRelativeResize="0"/>
          <p:nvPr/>
        </p:nvPicPr>
        <p:blipFill>
          <a:blip r:embed="rId8">
            <a:alphaModFix/>
          </a:blip>
          <a:stretch>
            <a:fillRect/>
          </a:stretch>
        </p:blipFill>
        <p:spPr>
          <a:xfrm>
            <a:off x="4859148" y="220125"/>
            <a:ext cx="1757552" cy="2636327"/>
          </a:xfrm>
          <a:prstGeom prst="rect">
            <a:avLst/>
          </a:prstGeom>
          <a:noFill/>
          <a:ln>
            <a:noFill/>
          </a:ln>
        </p:spPr>
      </p:pic>
      <p:pic>
        <p:nvPicPr>
          <p:cNvPr id="405" name="Google Shape;405;p64"/>
          <p:cNvPicPr preferRelativeResize="0"/>
          <p:nvPr/>
        </p:nvPicPr>
        <p:blipFill>
          <a:blip r:embed="rId9">
            <a:alphaModFix/>
          </a:blip>
          <a:stretch>
            <a:fillRect/>
          </a:stretch>
        </p:blipFill>
        <p:spPr>
          <a:xfrm>
            <a:off x="3572574" y="2354752"/>
            <a:ext cx="1757550" cy="26363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5"/>
          <p:cNvPicPr preferRelativeResize="0"/>
          <p:nvPr/>
        </p:nvPicPr>
        <p:blipFill>
          <a:blip r:embed="rId3">
            <a:alphaModFix/>
          </a:blip>
          <a:stretch>
            <a:fillRect/>
          </a:stretch>
        </p:blipFill>
        <p:spPr>
          <a:xfrm>
            <a:off x="190500" y="342900"/>
            <a:ext cx="2913229" cy="1941675"/>
          </a:xfrm>
          <a:prstGeom prst="rect">
            <a:avLst/>
          </a:prstGeom>
          <a:noFill/>
          <a:ln>
            <a:noFill/>
          </a:ln>
        </p:spPr>
      </p:pic>
      <p:pic>
        <p:nvPicPr>
          <p:cNvPr id="411" name="Google Shape;411;p65"/>
          <p:cNvPicPr preferRelativeResize="0"/>
          <p:nvPr/>
        </p:nvPicPr>
        <p:blipFill>
          <a:blip r:embed="rId4">
            <a:alphaModFix/>
          </a:blip>
          <a:stretch>
            <a:fillRect/>
          </a:stretch>
        </p:blipFill>
        <p:spPr>
          <a:xfrm>
            <a:off x="5875100" y="190504"/>
            <a:ext cx="3141898" cy="2094074"/>
          </a:xfrm>
          <a:prstGeom prst="rect">
            <a:avLst/>
          </a:prstGeom>
          <a:noFill/>
          <a:ln>
            <a:noFill/>
          </a:ln>
        </p:spPr>
      </p:pic>
      <p:pic>
        <p:nvPicPr>
          <p:cNvPr id="412" name="Google Shape;412;p65"/>
          <p:cNvPicPr preferRelativeResize="0"/>
          <p:nvPr/>
        </p:nvPicPr>
        <p:blipFill>
          <a:blip r:embed="rId5">
            <a:alphaModFix/>
          </a:blip>
          <a:stretch>
            <a:fillRect/>
          </a:stretch>
        </p:blipFill>
        <p:spPr>
          <a:xfrm>
            <a:off x="3676399" y="190500"/>
            <a:ext cx="1626026" cy="2439634"/>
          </a:xfrm>
          <a:prstGeom prst="rect">
            <a:avLst/>
          </a:prstGeom>
          <a:noFill/>
          <a:ln>
            <a:noFill/>
          </a:ln>
        </p:spPr>
      </p:pic>
      <p:pic>
        <p:nvPicPr>
          <p:cNvPr id="413" name="Google Shape;413;p65"/>
          <p:cNvPicPr preferRelativeResize="0"/>
          <p:nvPr/>
        </p:nvPicPr>
        <p:blipFill>
          <a:blip r:embed="rId6">
            <a:alphaModFix/>
          </a:blip>
          <a:stretch>
            <a:fillRect/>
          </a:stretch>
        </p:blipFill>
        <p:spPr>
          <a:xfrm>
            <a:off x="5454825" y="2436975"/>
            <a:ext cx="3536778" cy="2357277"/>
          </a:xfrm>
          <a:prstGeom prst="rect">
            <a:avLst/>
          </a:prstGeom>
          <a:noFill/>
          <a:ln>
            <a:noFill/>
          </a:ln>
        </p:spPr>
      </p:pic>
      <p:pic>
        <p:nvPicPr>
          <p:cNvPr id="414" name="Google Shape;414;p65"/>
          <p:cNvPicPr preferRelativeResize="0"/>
          <p:nvPr/>
        </p:nvPicPr>
        <p:blipFill>
          <a:blip r:embed="rId7">
            <a:alphaModFix/>
          </a:blip>
          <a:stretch>
            <a:fillRect/>
          </a:stretch>
        </p:blipFill>
        <p:spPr>
          <a:xfrm>
            <a:off x="546100" y="2782534"/>
            <a:ext cx="3048000" cy="1905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66"/>
          <p:cNvPicPr preferRelativeResize="0"/>
          <p:nvPr/>
        </p:nvPicPr>
        <p:blipFill>
          <a:blip r:embed="rId3">
            <a:alphaModFix/>
          </a:blip>
          <a:stretch>
            <a:fillRect/>
          </a:stretch>
        </p:blipFill>
        <p:spPr>
          <a:xfrm>
            <a:off x="152400" y="152400"/>
            <a:ext cx="3048000" cy="1905000"/>
          </a:xfrm>
          <a:prstGeom prst="rect">
            <a:avLst/>
          </a:prstGeom>
          <a:noFill/>
          <a:ln>
            <a:noFill/>
          </a:ln>
        </p:spPr>
      </p:pic>
      <p:pic>
        <p:nvPicPr>
          <p:cNvPr id="420" name="Google Shape;420;p66"/>
          <p:cNvPicPr preferRelativeResize="0"/>
          <p:nvPr/>
        </p:nvPicPr>
        <p:blipFill>
          <a:blip r:embed="rId4">
            <a:alphaModFix/>
          </a:blip>
          <a:stretch>
            <a:fillRect/>
          </a:stretch>
        </p:blipFill>
        <p:spPr>
          <a:xfrm>
            <a:off x="5493250" y="152399"/>
            <a:ext cx="3320550" cy="2213126"/>
          </a:xfrm>
          <a:prstGeom prst="rect">
            <a:avLst/>
          </a:prstGeom>
          <a:noFill/>
          <a:ln>
            <a:noFill/>
          </a:ln>
        </p:spPr>
      </p:pic>
      <p:pic>
        <p:nvPicPr>
          <p:cNvPr id="421" name="Google Shape;421;p66"/>
          <p:cNvPicPr preferRelativeResize="0"/>
          <p:nvPr/>
        </p:nvPicPr>
        <p:blipFill>
          <a:blip r:embed="rId5">
            <a:alphaModFix/>
          </a:blip>
          <a:stretch>
            <a:fillRect/>
          </a:stretch>
        </p:blipFill>
        <p:spPr>
          <a:xfrm>
            <a:off x="152400" y="2260600"/>
            <a:ext cx="4096748" cy="2730502"/>
          </a:xfrm>
          <a:prstGeom prst="rect">
            <a:avLst/>
          </a:prstGeom>
          <a:noFill/>
          <a:ln>
            <a:noFill/>
          </a:ln>
        </p:spPr>
      </p:pic>
      <p:pic>
        <p:nvPicPr>
          <p:cNvPr id="422" name="Google Shape;422;p66"/>
          <p:cNvPicPr preferRelativeResize="0"/>
          <p:nvPr/>
        </p:nvPicPr>
        <p:blipFill>
          <a:blip r:embed="rId6">
            <a:alphaModFix/>
          </a:blip>
          <a:stretch>
            <a:fillRect/>
          </a:stretch>
        </p:blipFill>
        <p:spPr>
          <a:xfrm>
            <a:off x="3200400" y="1117600"/>
            <a:ext cx="2468875" cy="1543050"/>
          </a:xfrm>
          <a:prstGeom prst="rect">
            <a:avLst/>
          </a:prstGeom>
          <a:noFill/>
          <a:ln>
            <a:noFill/>
          </a:ln>
        </p:spPr>
      </p:pic>
      <p:pic>
        <p:nvPicPr>
          <p:cNvPr id="423" name="Google Shape;423;p66"/>
          <p:cNvPicPr preferRelativeResize="0"/>
          <p:nvPr/>
        </p:nvPicPr>
        <p:blipFill>
          <a:blip r:embed="rId7">
            <a:alphaModFix/>
          </a:blip>
          <a:stretch>
            <a:fillRect/>
          </a:stretch>
        </p:blipFill>
        <p:spPr>
          <a:xfrm>
            <a:off x="5200450" y="2571750"/>
            <a:ext cx="3673446" cy="2365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7"/>
          <p:cNvPicPr preferRelativeResize="0"/>
          <p:nvPr/>
        </p:nvPicPr>
        <p:blipFill>
          <a:blip r:embed="rId3">
            <a:alphaModFix/>
          </a:blip>
          <a:stretch>
            <a:fillRect/>
          </a:stretch>
        </p:blipFill>
        <p:spPr>
          <a:xfrm>
            <a:off x="952500" y="370712"/>
            <a:ext cx="2362772" cy="1574801"/>
          </a:xfrm>
          <a:prstGeom prst="rect">
            <a:avLst/>
          </a:prstGeom>
          <a:noFill/>
          <a:ln>
            <a:noFill/>
          </a:ln>
        </p:spPr>
      </p:pic>
      <p:pic>
        <p:nvPicPr>
          <p:cNvPr id="429" name="Google Shape;429;p67"/>
          <p:cNvPicPr preferRelativeResize="0"/>
          <p:nvPr/>
        </p:nvPicPr>
        <p:blipFill>
          <a:blip r:embed="rId4">
            <a:alphaModFix/>
          </a:blip>
          <a:stretch>
            <a:fillRect/>
          </a:stretch>
        </p:blipFill>
        <p:spPr>
          <a:xfrm>
            <a:off x="3668050" y="370713"/>
            <a:ext cx="2519680" cy="1574800"/>
          </a:xfrm>
          <a:prstGeom prst="rect">
            <a:avLst/>
          </a:prstGeom>
          <a:noFill/>
          <a:ln>
            <a:noFill/>
          </a:ln>
        </p:spPr>
      </p:pic>
      <p:pic>
        <p:nvPicPr>
          <p:cNvPr id="430" name="Google Shape;430;p67"/>
          <p:cNvPicPr preferRelativeResize="0"/>
          <p:nvPr/>
        </p:nvPicPr>
        <p:blipFill>
          <a:blip r:embed="rId5">
            <a:alphaModFix/>
          </a:blip>
          <a:stretch>
            <a:fillRect/>
          </a:stretch>
        </p:blipFill>
        <p:spPr>
          <a:xfrm>
            <a:off x="2489200" y="1803400"/>
            <a:ext cx="3124951" cy="2082799"/>
          </a:xfrm>
          <a:prstGeom prst="rect">
            <a:avLst/>
          </a:prstGeom>
          <a:noFill/>
          <a:ln>
            <a:noFill/>
          </a:ln>
        </p:spPr>
      </p:pic>
      <p:pic>
        <p:nvPicPr>
          <p:cNvPr id="431" name="Google Shape;431;p67"/>
          <p:cNvPicPr preferRelativeResize="0"/>
          <p:nvPr/>
        </p:nvPicPr>
        <p:blipFill>
          <a:blip r:embed="rId6">
            <a:alphaModFix/>
          </a:blip>
          <a:stretch>
            <a:fillRect/>
          </a:stretch>
        </p:blipFill>
        <p:spPr>
          <a:xfrm>
            <a:off x="5969000" y="190500"/>
            <a:ext cx="2903526" cy="1935225"/>
          </a:xfrm>
          <a:prstGeom prst="rect">
            <a:avLst/>
          </a:prstGeom>
          <a:noFill/>
          <a:ln>
            <a:noFill/>
          </a:ln>
        </p:spPr>
      </p:pic>
      <p:pic>
        <p:nvPicPr>
          <p:cNvPr id="432" name="Google Shape;432;p67"/>
          <p:cNvPicPr preferRelativeResize="0"/>
          <p:nvPr/>
        </p:nvPicPr>
        <p:blipFill>
          <a:blip r:embed="rId7">
            <a:alphaModFix/>
          </a:blip>
          <a:stretch>
            <a:fillRect/>
          </a:stretch>
        </p:blipFill>
        <p:spPr>
          <a:xfrm>
            <a:off x="5195050" y="2006600"/>
            <a:ext cx="3791877" cy="2527301"/>
          </a:xfrm>
          <a:prstGeom prst="rect">
            <a:avLst/>
          </a:prstGeom>
          <a:noFill/>
          <a:ln>
            <a:noFill/>
          </a:ln>
        </p:spPr>
      </p:pic>
      <p:pic>
        <p:nvPicPr>
          <p:cNvPr id="433" name="Google Shape;433;p67"/>
          <p:cNvPicPr preferRelativeResize="0"/>
          <p:nvPr/>
        </p:nvPicPr>
        <p:blipFill>
          <a:blip r:embed="rId8">
            <a:alphaModFix/>
          </a:blip>
          <a:stretch>
            <a:fillRect/>
          </a:stretch>
        </p:blipFill>
        <p:spPr>
          <a:xfrm>
            <a:off x="45174" y="2571750"/>
            <a:ext cx="3382226" cy="2254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Kata</a:t>
            </a:r>
            <a:r>
              <a:rPr lang="en"/>
              <a:t>’s Photos and Reflections</a:t>
            </a:r>
            <a:endParaRPr/>
          </a:p>
        </p:txBody>
      </p:sp>
      <p:sp>
        <p:nvSpPr>
          <p:cNvPr id="439" name="Google Shape;439;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pic>
        <p:nvPicPr>
          <p:cNvPr id="440" name="Google Shape;440;p68"/>
          <p:cNvPicPr preferRelativeResize="0"/>
          <p:nvPr/>
        </p:nvPicPr>
        <p:blipFill>
          <a:blip r:embed="rId4">
            <a:alphaModFix/>
          </a:blip>
          <a:stretch>
            <a:fillRect/>
          </a:stretch>
        </p:blipFill>
        <p:spPr>
          <a:xfrm>
            <a:off x="-5" y="1967800"/>
            <a:ext cx="2381748" cy="3175700"/>
          </a:xfrm>
          <a:prstGeom prst="rect">
            <a:avLst/>
          </a:prstGeom>
          <a:noFill/>
          <a:ln>
            <a:noFill/>
          </a:ln>
        </p:spPr>
      </p:pic>
      <p:pic>
        <p:nvPicPr>
          <p:cNvPr id="441" name="Google Shape;441;p68"/>
          <p:cNvPicPr preferRelativeResize="0"/>
          <p:nvPr/>
        </p:nvPicPr>
        <p:blipFill>
          <a:blip r:embed="rId5">
            <a:alphaModFix/>
          </a:blip>
          <a:stretch>
            <a:fillRect/>
          </a:stretch>
        </p:blipFill>
        <p:spPr>
          <a:xfrm>
            <a:off x="5266025" y="-13562"/>
            <a:ext cx="3877974" cy="5170632"/>
          </a:xfrm>
          <a:prstGeom prst="rect">
            <a:avLst/>
          </a:prstGeom>
          <a:noFill/>
          <a:ln>
            <a:noFill/>
          </a:ln>
        </p:spPr>
      </p:pic>
      <p:pic>
        <p:nvPicPr>
          <p:cNvPr id="442" name="Google Shape;442;p68"/>
          <p:cNvPicPr preferRelativeResize="0"/>
          <p:nvPr/>
        </p:nvPicPr>
        <p:blipFill>
          <a:blip r:embed="rId6">
            <a:alphaModFix/>
          </a:blip>
          <a:stretch>
            <a:fillRect/>
          </a:stretch>
        </p:blipFill>
        <p:spPr>
          <a:xfrm>
            <a:off x="852150" y="1017727"/>
            <a:ext cx="2971602" cy="1985974"/>
          </a:xfrm>
          <a:prstGeom prst="rect">
            <a:avLst/>
          </a:prstGeom>
          <a:noFill/>
          <a:ln>
            <a:noFill/>
          </a:ln>
        </p:spPr>
      </p:pic>
      <p:pic>
        <p:nvPicPr>
          <p:cNvPr id="443" name="Google Shape;443;p68"/>
          <p:cNvPicPr preferRelativeResize="0"/>
          <p:nvPr/>
        </p:nvPicPr>
        <p:blipFill>
          <a:blip r:embed="rId7">
            <a:alphaModFix/>
          </a:blip>
          <a:stretch>
            <a:fillRect/>
          </a:stretch>
        </p:blipFill>
        <p:spPr>
          <a:xfrm>
            <a:off x="2373107" y="2757475"/>
            <a:ext cx="3181368" cy="23860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Quotes from Other Delegation Participants That Couldn't be Here Tonight </a:t>
            </a:r>
            <a:endParaRPr/>
          </a:p>
        </p:txBody>
      </p:sp>
      <p:sp>
        <p:nvSpPr>
          <p:cNvPr id="449" name="Google Shape;449;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i="1" sz="1350">
              <a:solidFill>
                <a:srgbClr val="1D1C1D"/>
              </a:solidFill>
            </a:endParaRPr>
          </a:p>
          <a:p>
            <a:pPr indent="0" lvl="0" marL="0" rtl="0" algn="l">
              <a:spcBef>
                <a:spcPts val="1200"/>
              </a:spcBef>
              <a:spcAft>
                <a:spcPts val="0"/>
              </a:spcAft>
              <a:buNone/>
            </a:pPr>
            <a:r>
              <a:rPr i="1" lang="en" sz="1350">
                <a:solidFill>
                  <a:schemeClr val="dk1"/>
                </a:solidFill>
                <a:latin typeface="Calibri"/>
                <a:ea typeface="Calibri"/>
                <a:cs typeface="Calibri"/>
                <a:sym typeface="Calibri"/>
              </a:rPr>
              <a:t>“The Cuba delegation </a:t>
            </a:r>
            <a:r>
              <a:rPr i="1" lang="en" sz="1550">
                <a:solidFill>
                  <a:schemeClr val="dk1"/>
                </a:solidFill>
                <a:latin typeface="Calibri"/>
                <a:ea typeface="Calibri"/>
                <a:cs typeface="Calibri"/>
                <a:sym typeface="Calibri"/>
              </a:rPr>
              <a:t>inspired me to continue my work as a farmer and by </a:t>
            </a:r>
            <a:r>
              <a:rPr i="1" lang="en" sz="1550">
                <a:solidFill>
                  <a:schemeClr val="dk1"/>
                </a:solidFill>
                <a:latin typeface="Calibri"/>
                <a:ea typeface="Calibri"/>
                <a:cs typeface="Calibri"/>
                <a:sym typeface="Calibri"/>
              </a:rPr>
              <a:t>commitment</a:t>
            </a:r>
            <a:r>
              <a:rPr i="1" lang="en" sz="1550">
                <a:solidFill>
                  <a:schemeClr val="dk1"/>
                </a:solidFill>
                <a:latin typeface="Calibri"/>
                <a:ea typeface="Calibri"/>
                <a:cs typeface="Calibri"/>
                <a:sym typeface="Calibri"/>
              </a:rPr>
              <a:t> to </a:t>
            </a:r>
            <a:r>
              <a:rPr i="1" lang="en" sz="1550">
                <a:solidFill>
                  <a:schemeClr val="dk1"/>
                </a:solidFill>
                <a:latin typeface="Calibri"/>
                <a:ea typeface="Calibri"/>
                <a:cs typeface="Calibri"/>
                <a:sym typeface="Calibri"/>
              </a:rPr>
              <a:t>strengthening</a:t>
            </a:r>
            <a:r>
              <a:rPr i="1" lang="en" sz="1550">
                <a:solidFill>
                  <a:schemeClr val="dk1"/>
                </a:solidFill>
                <a:latin typeface="Calibri"/>
                <a:ea typeface="Calibri"/>
                <a:cs typeface="Calibri"/>
                <a:sym typeface="Calibri"/>
              </a:rPr>
              <a:t> food sovereignty and agroecological networks</a:t>
            </a:r>
            <a:r>
              <a:rPr i="1" lang="en" sz="1350">
                <a:solidFill>
                  <a:schemeClr val="dk1"/>
                </a:solidFill>
                <a:latin typeface="Calibri"/>
                <a:ea typeface="Calibri"/>
                <a:cs typeface="Calibri"/>
                <a:sym typeface="Calibri"/>
              </a:rPr>
              <a:t>. I was amazed to learn about the Cuban farmer cooperatives which work across the whole country and </a:t>
            </a:r>
            <a:r>
              <a:rPr b="1" i="1" lang="en" sz="1550">
                <a:solidFill>
                  <a:schemeClr val="dk1"/>
                </a:solidFill>
                <a:latin typeface="Calibri"/>
                <a:ea typeface="Calibri"/>
                <a:cs typeface="Calibri"/>
                <a:sym typeface="Calibri"/>
              </a:rPr>
              <a:t>feel spirit of cooperation instead of market-oriented production</a:t>
            </a:r>
            <a:r>
              <a:rPr i="1" lang="en" sz="1350">
                <a:solidFill>
                  <a:schemeClr val="dk1"/>
                </a:solidFill>
                <a:latin typeface="Calibri"/>
                <a:ea typeface="Calibri"/>
                <a:cs typeface="Calibri"/>
                <a:sym typeface="Calibri"/>
              </a:rPr>
              <a:t>. </a:t>
            </a:r>
            <a:r>
              <a:rPr i="1" lang="en" sz="1350">
                <a:solidFill>
                  <a:schemeClr val="dk1"/>
                </a:solidFill>
                <a:latin typeface="Calibri"/>
                <a:ea typeface="Calibri"/>
                <a:cs typeface="Calibri"/>
                <a:sym typeface="Calibri"/>
              </a:rPr>
              <a:t>Visiting</a:t>
            </a:r>
            <a:r>
              <a:rPr i="1" lang="en" sz="1350">
                <a:solidFill>
                  <a:schemeClr val="dk1"/>
                </a:solidFill>
                <a:latin typeface="Calibri"/>
                <a:ea typeface="Calibri"/>
                <a:cs typeface="Calibri"/>
                <a:sym typeface="Calibri"/>
              </a:rPr>
              <a:t> so many farms, learning about their agroecological practices, and enjoying the amazing diversity of fruits was a definite highlight!” </a:t>
            </a:r>
            <a:r>
              <a:rPr lang="en" sz="1150">
                <a:solidFill>
                  <a:schemeClr val="dk1"/>
                </a:solidFill>
                <a:latin typeface="Calibri"/>
                <a:ea typeface="Calibri"/>
                <a:cs typeface="Calibri"/>
                <a:sym typeface="Calibri"/>
              </a:rPr>
              <a:t>-Tushar </a:t>
            </a:r>
            <a:endParaRPr sz="1150">
              <a:solidFill>
                <a:schemeClr val="dk1"/>
              </a:solidFill>
              <a:latin typeface="Calibri"/>
              <a:ea typeface="Calibri"/>
              <a:cs typeface="Calibri"/>
              <a:sym typeface="Calibri"/>
            </a:endParaRPr>
          </a:p>
          <a:p>
            <a:pPr indent="0" lvl="0" marL="0" rtl="0" algn="l">
              <a:spcBef>
                <a:spcPts val="1200"/>
              </a:spcBef>
              <a:spcAft>
                <a:spcPts val="0"/>
              </a:spcAft>
              <a:buNone/>
            </a:pPr>
            <a:r>
              <a:t/>
            </a:r>
            <a:endParaRPr sz="1150">
              <a:solidFill>
                <a:schemeClr val="dk1"/>
              </a:solidFill>
              <a:latin typeface="Calibri"/>
              <a:ea typeface="Calibri"/>
              <a:cs typeface="Calibri"/>
              <a:sym typeface="Calibri"/>
            </a:endParaRPr>
          </a:p>
          <a:p>
            <a:pPr indent="0" lvl="0" marL="0" rtl="0" algn="l">
              <a:spcBef>
                <a:spcPts val="1200"/>
              </a:spcBef>
              <a:spcAft>
                <a:spcPts val="1200"/>
              </a:spcAft>
              <a:buNone/>
            </a:pPr>
            <a:r>
              <a:rPr i="1" lang="en" sz="1250">
                <a:solidFill>
                  <a:schemeClr val="dk1"/>
                </a:solidFill>
                <a:latin typeface="Calibri"/>
                <a:ea typeface="Calibri"/>
                <a:cs typeface="Calibri"/>
                <a:sym typeface="Calibri"/>
              </a:rPr>
              <a:t>“My experience on the delegation, we had an excellent time, I learned a lot. Really enjoyed and was grateful for the hospitality we received from ANAP and the farmers who </a:t>
            </a:r>
            <a:r>
              <a:rPr i="1" lang="en" sz="1250">
                <a:solidFill>
                  <a:schemeClr val="dk1"/>
                </a:solidFill>
                <a:latin typeface="Calibri"/>
                <a:ea typeface="Calibri"/>
                <a:cs typeface="Calibri"/>
                <a:sym typeface="Calibri"/>
              </a:rPr>
              <a:t>greeted</a:t>
            </a:r>
            <a:r>
              <a:rPr i="1" lang="en" sz="1250">
                <a:solidFill>
                  <a:schemeClr val="dk1"/>
                </a:solidFill>
                <a:latin typeface="Calibri"/>
                <a:ea typeface="Calibri"/>
                <a:cs typeface="Calibri"/>
                <a:sym typeface="Calibri"/>
              </a:rPr>
              <a:t> us so graciously. The delegation gave an excellent job</a:t>
            </a:r>
            <a:r>
              <a:rPr i="1" lang="en" sz="1466">
                <a:solidFill>
                  <a:schemeClr val="dk1"/>
                </a:solidFill>
                <a:latin typeface="Calibri"/>
                <a:ea typeface="Calibri"/>
                <a:cs typeface="Calibri"/>
                <a:sym typeface="Calibri"/>
              </a:rPr>
              <a:t> covering agroecological practices and techniques which I was very grateful for as a land steward in CA.</a:t>
            </a:r>
            <a:r>
              <a:rPr i="1" lang="en" sz="1250">
                <a:solidFill>
                  <a:schemeClr val="dk1"/>
                </a:solidFill>
                <a:latin typeface="Calibri"/>
                <a:ea typeface="Calibri"/>
                <a:cs typeface="Calibri"/>
                <a:sym typeface="Calibri"/>
              </a:rPr>
              <a:t> It allowed me to be in and learn from a country that has </a:t>
            </a:r>
            <a:r>
              <a:rPr i="1" lang="en" sz="1466">
                <a:solidFill>
                  <a:schemeClr val="dk1"/>
                </a:solidFill>
                <a:latin typeface="Calibri"/>
                <a:ea typeface="Calibri"/>
                <a:cs typeface="Calibri"/>
                <a:sym typeface="Calibri"/>
              </a:rPr>
              <a:t>resisted U.S. imperialism for more than 60 years and to understand better the complexities that </a:t>
            </a:r>
            <a:r>
              <a:rPr i="1" lang="en" sz="1466">
                <a:solidFill>
                  <a:schemeClr val="dk1"/>
                </a:solidFill>
                <a:latin typeface="Calibri"/>
                <a:ea typeface="Calibri"/>
                <a:cs typeface="Calibri"/>
                <a:sym typeface="Calibri"/>
              </a:rPr>
              <a:t>exist</a:t>
            </a:r>
            <a:r>
              <a:rPr i="1" lang="en" sz="1466">
                <a:solidFill>
                  <a:schemeClr val="dk1"/>
                </a:solidFill>
                <a:latin typeface="Calibri"/>
                <a:ea typeface="Calibri"/>
                <a:cs typeface="Calibri"/>
                <a:sym typeface="Calibri"/>
              </a:rPr>
              <a:t> in Cuba</a:t>
            </a:r>
            <a:r>
              <a:rPr i="1" lang="en" sz="1250">
                <a:solidFill>
                  <a:schemeClr val="dk1"/>
                </a:solidFill>
                <a:latin typeface="Calibri"/>
                <a:ea typeface="Calibri"/>
                <a:cs typeface="Calibri"/>
                <a:sym typeface="Calibri"/>
              </a:rPr>
              <a:t>, what hey have been able to achieve and what they have endured, and even some of the shortcomings present. Good to be in </a:t>
            </a:r>
            <a:r>
              <a:rPr i="1" lang="en" sz="1250">
                <a:solidFill>
                  <a:schemeClr val="dk1"/>
                </a:solidFill>
                <a:latin typeface="Calibri"/>
                <a:ea typeface="Calibri"/>
                <a:cs typeface="Calibri"/>
                <a:sym typeface="Calibri"/>
              </a:rPr>
              <a:t>dialogue</a:t>
            </a:r>
            <a:r>
              <a:rPr i="1" lang="en" sz="1250">
                <a:solidFill>
                  <a:schemeClr val="dk1"/>
                </a:solidFill>
                <a:latin typeface="Calibri"/>
                <a:ea typeface="Calibri"/>
                <a:cs typeface="Calibri"/>
                <a:sym typeface="Calibri"/>
              </a:rPr>
              <a:t> about our </a:t>
            </a:r>
            <a:r>
              <a:rPr i="1" lang="en" sz="1250">
                <a:solidFill>
                  <a:schemeClr val="dk1"/>
                </a:solidFill>
                <a:latin typeface="Calibri"/>
                <a:ea typeface="Calibri"/>
                <a:cs typeface="Calibri"/>
                <a:sym typeface="Calibri"/>
              </a:rPr>
              <a:t>privileges</a:t>
            </a:r>
            <a:r>
              <a:rPr i="1" lang="en" sz="1250">
                <a:solidFill>
                  <a:schemeClr val="dk1"/>
                </a:solidFill>
                <a:latin typeface="Calibri"/>
                <a:ea typeface="Calibri"/>
                <a:cs typeface="Calibri"/>
                <a:sym typeface="Calibri"/>
              </a:rPr>
              <a:t> and shortcomings here. If possible, would like to add more time for US delegates </a:t>
            </a:r>
            <a:r>
              <a:rPr i="1" lang="en" sz="1466">
                <a:solidFill>
                  <a:schemeClr val="dk1"/>
                </a:solidFill>
                <a:latin typeface="Calibri"/>
                <a:ea typeface="Calibri"/>
                <a:cs typeface="Calibri"/>
                <a:sym typeface="Calibri"/>
              </a:rPr>
              <a:t>to be in </a:t>
            </a:r>
            <a:r>
              <a:rPr i="1" lang="en" sz="1466">
                <a:solidFill>
                  <a:schemeClr val="dk1"/>
                </a:solidFill>
                <a:latin typeface="Calibri"/>
                <a:ea typeface="Calibri"/>
                <a:cs typeface="Calibri"/>
                <a:sym typeface="Calibri"/>
              </a:rPr>
              <a:t>dialogue</a:t>
            </a:r>
            <a:r>
              <a:rPr i="1" lang="en" sz="1466">
                <a:solidFill>
                  <a:schemeClr val="dk1"/>
                </a:solidFill>
                <a:latin typeface="Calibri"/>
                <a:ea typeface="Calibri"/>
                <a:cs typeface="Calibri"/>
                <a:sym typeface="Calibri"/>
              </a:rPr>
              <a:t> how we can support LVC and how we can build a stronger movement for our future generations.</a:t>
            </a:r>
            <a:r>
              <a:rPr i="1" lang="en" sz="1250">
                <a:solidFill>
                  <a:schemeClr val="dk1"/>
                </a:solidFill>
                <a:latin typeface="Calibri"/>
                <a:ea typeface="Calibri"/>
                <a:cs typeface="Calibri"/>
                <a:sym typeface="Calibri"/>
              </a:rPr>
              <a:t> Also more preparations on the front end to understand historical contexts and ongoing struggles to inform our process, also would like to </a:t>
            </a:r>
            <a:r>
              <a:rPr i="1" lang="en" sz="1466">
                <a:solidFill>
                  <a:schemeClr val="dk1"/>
                </a:solidFill>
                <a:latin typeface="Calibri"/>
                <a:ea typeface="Calibri"/>
                <a:cs typeface="Calibri"/>
                <a:sym typeface="Calibri"/>
              </a:rPr>
              <a:t>visit more Afro-Cuban farms</a:t>
            </a:r>
            <a:r>
              <a:rPr i="1" lang="en" sz="1250">
                <a:solidFill>
                  <a:schemeClr val="dk1"/>
                </a:solidFill>
                <a:latin typeface="Calibri"/>
                <a:ea typeface="Calibri"/>
                <a:cs typeface="Calibri"/>
                <a:sym typeface="Calibri"/>
              </a:rPr>
              <a:t>.” - Cyrus</a:t>
            </a:r>
            <a:endParaRPr i="1" sz="125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delegate members’ organizations:</a:t>
            </a:r>
            <a:endParaRPr/>
          </a:p>
        </p:txBody>
      </p:sp>
      <p:sp>
        <p:nvSpPr>
          <p:cNvPr id="455" name="Google Shape;455;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en" sz="6337" u="sng">
                <a:solidFill>
                  <a:schemeClr val="hlink"/>
                </a:solidFill>
                <a:latin typeface="Calibri"/>
                <a:ea typeface="Calibri"/>
                <a:cs typeface="Calibri"/>
                <a:sym typeface="Calibri"/>
                <a:hlinkClick r:id="rId3"/>
              </a:rPr>
              <a:t>https://viacampesina.org/en/</a:t>
            </a:r>
            <a:endParaRPr sz="6337">
              <a:latin typeface="Calibri"/>
              <a:ea typeface="Calibri"/>
              <a:cs typeface="Calibri"/>
              <a:sym typeface="Calibri"/>
            </a:endParaRPr>
          </a:p>
          <a:p>
            <a:pPr indent="0" lvl="0" marL="0" rtl="0" algn="l">
              <a:spcBef>
                <a:spcPts val="1200"/>
              </a:spcBef>
              <a:spcAft>
                <a:spcPts val="0"/>
              </a:spcAft>
              <a:buNone/>
            </a:pPr>
            <a:r>
              <a:rPr lang="en" sz="6337" u="sng">
                <a:solidFill>
                  <a:schemeClr val="hlink"/>
                </a:solidFill>
                <a:latin typeface="Calibri"/>
                <a:ea typeface="Calibri"/>
                <a:cs typeface="Calibri"/>
                <a:sym typeface="Calibri"/>
                <a:hlinkClick r:id="rId4"/>
              </a:rPr>
              <a:t>http://saafon.org/</a:t>
            </a:r>
            <a:endParaRPr sz="6337">
              <a:latin typeface="Calibri"/>
              <a:ea typeface="Calibri"/>
              <a:cs typeface="Calibri"/>
              <a:sym typeface="Calibri"/>
            </a:endParaRPr>
          </a:p>
          <a:p>
            <a:pPr indent="0" lvl="0" marL="0" rtl="0" algn="l">
              <a:spcBef>
                <a:spcPts val="1200"/>
              </a:spcBef>
              <a:spcAft>
                <a:spcPts val="0"/>
              </a:spcAft>
              <a:buNone/>
            </a:pPr>
            <a:r>
              <a:rPr lang="en" sz="6337" u="sng">
                <a:solidFill>
                  <a:schemeClr val="hlink"/>
                </a:solidFill>
                <a:latin typeface="Calibri"/>
                <a:ea typeface="Calibri"/>
                <a:cs typeface="Calibri"/>
                <a:sym typeface="Calibri"/>
                <a:hlinkClick r:id="rId5"/>
              </a:rPr>
              <a:t>https://www.ruralvermont.org/</a:t>
            </a:r>
            <a:endParaRPr sz="6337">
              <a:latin typeface="Calibri"/>
              <a:ea typeface="Calibri"/>
              <a:cs typeface="Calibri"/>
              <a:sym typeface="Calibri"/>
            </a:endParaRPr>
          </a:p>
          <a:p>
            <a:pPr indent="0" lvl="0" marL="0" rtl="0" algn="l">
              <a:spcBef>
                <a:spcPts val="1200"/>
              </a:spcBef>
              <a:spcAft>
                <a:spcPts val="0"/>
              </a:spcAft>
              <a:buNone/>
            </a:pPr>
            <a:r>
              <a:rPr lang="en" sz="6337" u="sng">
                <a:solidFill>
                  <a:schemeClr val="hlink"/>
                </a:solidFill>
                <a:latin typeface="Calibri"/>
                <a:ea typeface="Calibri"/>
                <a:cs typeface="Calibri"/>
                <a:sym typeface="Calibri"/>
                <a:hlinkClick r:id="rId6"/>
              </a:rPr>
              <a:t>https://www.organizacionboricua.org/</a:t>
            </a:r>
            <a:endParaRPr sz="6337">
              <a:latin typeface="Calibri"/>
              <a:ea typeface="Calibri"/>
              <a:cs typeface="Calibri"/>
              <a:sym typeface="Calibri"/>
            </a:endParaRPr>
          </a:p>
          <a:p>
            <a:pPr indent="0" lvl="0" marL="0" rtl="0" algn="l">
              <a:spcBef>
                <a:spcPts val="1200"/>
              </a:spcBef>
              <a:spcAft>
                <a:spcPts val="0"/>
              </a:spcAft>
              <a:buNone/>
            </a:pPr>
            <a:r>
              <a:rPr lang="en" sz="6337" u="sng">
                <a:solidFill>
                  <a:schemeClr val="hlink"/>
                </a:solidFill>
                <a:latin typeface="Calibri"/>
                <a:ea typeface="Calibri"/>
                <a:cs typeface="Calibri"/>
                <a:sym typeface="Calibri"/>
                <a:hlinkClick r:id="rId7"/>
              </a:rPr>
              <a:t>https://whyhunger.org/</a:t>
            </a:r>
            <a:endParaRPr sz="6337">
              <a:latin typeface="Calibri"/>
              <a:ea typeface="Calibri"/>
              <a:cs typeface="Calibri"/>
              <a:sym typeface="Calibri"/>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1"/>
          <p:cNvSpPr txBox="1"/>
          <p:nvPr>
            <p:ph type="title"/>
          </p:nvPr>
        </p:nvSpPr>
        <p:spPr>
          <a:xfrm>
            <a:off x="311700" y="0"/>
            <a:ext cx="8520600" cy="734400"/>
          </a:xfrm>
          <a:prstGeom prst="rect">
            <a:avLst/>
          </a:prstGeom>
        </p:spPr>
        <p:txBody>
          <a:bodyPr anchorCtr="0" anchor="t" bIns="91425" lIns="91425" spcFirstLastPara="1" rIns="91425" wrap="square" tIns="91425">
            <a:normAutofit/>
          </a:bodyPr>
          <a:lstStyle/>
          <a:p>
            <a:pPr indent="0" lvl="0" marL="0" rtl="0" algn="ctr">
              <a:lnSpc>
                <a:spcPct val="229411"/>
              </a:lnSpc>
              <a:spcBef>
                <a:spcPts val="0"/>
              </a:spcBef>
              <a:spcAft>
                <a:spcPts val="2300"/>
              </a:spcAft>
              <a:buNone/>
            </a:pPr>
            <a:r>
              <a:rPr lang="en" sz="2400">
                <a:latin typeface="Calibri"/>
                <a:ea typeface="Calibri"/>
                <a:cs typeface="Calibri"/>
                <a:sym typeface="Calibri"/>
              </a:rPr>
              <a:t>Nicaragua</a:t>
            </a:r>
            <a:endParaRPr sz="2400">
              <a:latin typeface="Calibri"/>
              <a:ea typeface="Calibri"/>
              <a:cs typeface="Calibri"/>
              <a:sym typeface="Calibri"/>
            </a:endParaRPr>
          </a:p>
        </p:txBody>
      </p:sp>
      <p:sp>
        <p:nvSpPr>
          <p:cNvPr id="461" name="Google Shape;461;p71"/>
          <p:cNvSpPr txBox="1"/>
          <p:nvPr/>
        </p:nvSpPr>
        <p:spPr>
          <a:xfrm>
            <a:off x="452825" y="4647725"/>
            <a:ext cx="7840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900"/>
          </a:p>
        </p:txBody>
      </p:sp>
      <p:pic>
        <p:nvPicPr>
          <p:cNvPr id="462" name="Google Shape;462;p71"/>
          <p:cNvPicPr preferRelativeResize="0"/>
          <p:nvPr/>
        </p:nvPicPr>
        <p:blipFill>
          <a:blip r:embed="rId3">
            <a:alphaModFix/>
          </a:blip>
          <a:stretch>
            <a:fillRect/>
          </a:stretch>
        </p:blipFill>
        <p:spPr>
          <a:xfrm>
            <a:off x="1141038" y="567450"/>
            <a:ext cx="6861924" cy="4576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912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Gracias a la Vida-Violeta Parra covered by Mercedes Sosa </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his includes the simple translation of the song Gracias a la Vida as sung by Mercedes Sosa.   It is taken from a Brazilian performance in which she speaks in Portuguese and thus the show was subtitled in Spanish.  for some reason the producers also subtitled the Spanish performances in Spanish.  I have simply put the English on top of the Spanish subtitles.  It is worth your time to track down the original because it is one of the few recorded television performances by the late Ms. Sosa." id="88" name="Google Shape;88;p18" title="Mercedes Sosa Gracias a la Vida Eng Sub">
            <a:hlinkClick r:id="rId3"/>
          </p:cNvPr>
          <p:cNvPicPr preferRelativeResize="0"/>
          <p:nvPr/>
        </p:nvPicPr>
        <p:blipFill>
          <a:blip r:embed="rId4">
            <a:alphaModFix/>
          </a:blip>
          <a:stretch>
            <a:fillRect/>
          </a:stretch>
        </p:blipFill>
        <p:spPr>
          <a:xfrm>
            <a:off x="1060491" y="1152476"/>
            <a:ext cx="7023009" cy="395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72"/>
          <p:cNvSpPr txBox="1"/>
          <p:nvPr>
            <p:ph type="title"/>
          </p:nvPr>
        </p:nvSpPr>
        <p:spPr>
          <a:xfrm>
            <a:off x="311700" y="51875"/>
            <a:ext cx="8520600" cy="572700"/>
          </a:xfrm>
          <a:prstGeom prst="rect">
            <a:avLst/>
          </a:prstGeom>
        </p:spPr>
        <p:txBody>
          <a:bodyPr anchorCtr="0" anchor="t" bIns="91425" lIns="91425" spcFirstLastPara="1" rIns="91425" wrap="square" tIns="91425">
            <a:normAutofit/>
          </a:bodyPr>
          <a:lstStyle/>
          <a:p>
            <a:pPr indent="0" lvl="0" marL="0" rtl="0" algn="l">
              <a:lnSpc>
                <a:spcPct val="229411"/>
              </a:lnSpc>
              <a:spcBef>
                <a:spcPts val="0"/>
              </a:spcBef>
              <a:spcAft>
                <a:spcPts val="2300"/>
              </a:spcAft>
              <a:buNone/>
            </a:pPr>
            <a:r>
              <a:rPr lang="en" sz="2400">
                <a:latin typeface="Calibri"/>
                <a:ea typeface="Calibri"/>
                <a:cs typeface="Calibri"/>
                <a:sym typeface="Calibri"/>
              </a:rPr>
              <a:t>Historical Context: </a:t>
            </a:r>
            <a:r>
              <a:rPr lang="en" sz="2400">
                <a:latin typeface="Calibri"/>
                <a:ea typeface="Calibri"/>
                <a:cs typeface="Calibri"/>
                <a:sym typeface="Calibri"/>
              </a:rPr>
              <a:t>Sandino </a:t>
            </a:r>
            <a:endParaRPr sz="2400">
              <a:latin typeface="Calibri"/>
              <a:ea typeface="Calibri"/>
              <a:cs typeface="Calibri"/>
              <a:sym typeface="Calibri"/>
            </a:endParaRPr>
          </a:p>
        </p:txBody>
      </p:sp>
      <p:sp>
        <p:nvSpPr>
          <p:cNvPr id="468" name="Google Shape;468;p72"/>
          <p:cNvSpPr txBox="1"/>
          <p:nvPr>
            <p:ph idx="1" type="body"/>
          </p:nvPr>
        </p:nvSpPr>
        <p:spPr>
          <a:xfrm>
            <a:off x="117950" y="671975"/>
            <a:ext cx="8809200" cy="2920200"/>
          </a:xfrm>
          <a:prstGeom prst="rect">
            <a:avLst/>
          </a:prstGeom>
        </p:spPr>
        <p:txBody>
          <a:bodyPr anchorCtr="0" anchor="t" bIns="91425" lIns="91425" spcFirstLastPara="1" rIns="91425" wrap="square" tIns="91425">
            <a:noAutofit/>
          </a:bodyPr>
          <a:lstStyle/>
          <a:p>
            <a:pPr indent="-330200" lvl="0" marL="457200" rtl="0" algn="l">
              <a:lnSpc>
                <a:spcPct val="229411"/>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 Augusto César Sandino broke the tradition of elite politics by organizing a guerrilla army to defend worker, peasant, and Indigenous interests against the U.S. Marines that occupied Nicaragua from 1927 to 1933. </a:t>
            </a:r>
            <a:endParaRPr sz="1600">
              <a:solidFill>
                <a:schemeClr val="dk1"/>
              </a:solidFill>
              <a:latin typeface="Calibri"/>
              <a:ea typeface="Calibri"/>
              <a:cs typeface="Calibri"/>
              <a:sym typeface="Calibri"/>
            </a:endParaRPr>
          </a:p>
          <a:p>
            <a:pPr indent="-330200" lvl="0" marL="457200" rtl="0" algn="l">
              <a:lnSpc>
                <a:spcPct val="229411"/>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The US,.-trained head of the National Guard, Anastasio Somoza, assassinated Sandino, disappeared his body, and massacred his army </a:t>
            </a:r>
            <a:endParaRPr sz="1600">
              <a:solidFill>
                <a:schemeClr val="dk1"/>
              </a:solidFill>
              <a:latin typeface="Calibri"/>
              <a:ea typeface="Calibri"/>
              <a:cs typeface="Calibri"/>
              <a:sym typeface="Calibri"/>
            </a:endParaRPr>
          </a:p>
          <a:p>
            <a:pPr indent="-330200" lvl="0" marL="457200" rtl="0" algn="l">
              <a:lnSpc>
                <a:spcPct val="229411"/>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With the backing of the U.S., the Somoza regime ruled </a:t>
            </a:r>
            <a:endParaRPr sz="1600">
              <a:solidFill>
                <a:schemeClr val="dk1"/>
              </a:solidFill>
              <a:latin typeface="Calibri"/>
              <a:ea typeface="Calibri"/>
              <a:cs typeface="Calibri"/>
              <a:sym typeface="Calibri"/>
            </a:endParaRPr>
          </a:p>
          <a:p>
            <a:pPr indent="-330200" lvl="0" marL="457200" rtl="0" algn="l">
              <a:lnSpc>
                <a:spcPct val="229411"/>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Nicaragua for the next 45 years.</a:t>
            </a:r>
            <a:endParaRPr sz="1600">
              <a:solidFill>
                <a:schemeClr val="dk1"/>
              </a:solidFill>
              <a:latin typeface="Calibri"/>
              <a:ea typeface="Calibri"/>
              <a:cs typeface="Calibri"/>
              <a:sym typeface="Calibri"/>
            </a:endParaRPr>
          </a:p>
        </p:txBody>
      </p:sp>
      <p:sp>
        <p:nvSpPr>
          <p:cNvPr id="469" name="Google Shape;469;p72"/>
          <p:cNvSpPr txBox="1"/>
          <p:nvPr/>
        </p:nvSpPr>
        <p:spPr>
          <a:xfrm>
            <a:off x="452825" y="4647725"/>
            <a:ext cx="7840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t>Resources: https://friendsatc.org/nicaragua-overview/</a:t>
            </a:r>
            <a:endParaRPr i="1" sz="900"/>
          </a:p>
        </p:txBody>
      </p:sp>
      <p:pic>
        <p:nvPicPr>
          <p:cNvPr id="470" name="Google Shape;470;p72"/>
          <p:cNvPicPr preferRelativeResize="0"/>
          <p:nvPr/>
        </p:nvPicPr>
        <p:blipFill>
          <a:blip r:embed="rId3">
            <a:alphaModFix/>
          </a:blip>
          <a:stretch>
            <a:fillRect/>
          </a:stretch>
        </p:blipFill>
        <p:spPr>
          <a:xfrm>
            <a:off x="6359075" y="3286300"/>
            <a:ext cx="2784924" cy="18571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3"/>
          <p:cNvSpPr txBox="1"/>
          <p:nvPr>
            <p:ph type="title"/>
          </p:nvPr>
        </p:nvSpPr>
        <p:spPr>
          <a:xfrm>
            <a:off x="311700" y="1028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Sandinista National Liberation Front </a:t>
            </a:r>
            <a:endParaRPr sz="2420">
              <a:latin typeface="Calibri"/>
              <a:ea typeface="Calibri"/>
              <a:cs typeface="Calibri"/>
              <a:sym typeface="Calibri"/>
            </a:endParaRPr>
          </a:p>
        </p:txBody>
      </p:sp>
      <p:sp>
        <p:nvSpPr>
          <p:cNvPr id="476" name="Google Shape;476;p73"/>
          <p:cNvSpPr txBox="1"/>
          <p:nvPr>
            <p:ph idx="1" type="body"/>
          </p:nvPr>
        </p:nvSpPr>
        <p:spPr>
          <a:xfrm>
            <a:off x="-88125" y="675550"/>
            <a:ext cx="6563100" cy="3416400"/>
          </a:xfrm>
          <a:prstGeom prst="rect">
            <a:avLst/>
          </a:prstGeom>
        </p:spPr>
        <p:txBody>
          <a:bodyPr anchorCtr="0" anchor="t" bIns="91425" lIns="91425" spcFirstLastPara="1" rIns="91425" wrap="square" tIns="91425">
            <a:noAutofit/>
          </a:bodyPr>
          <a:lstStyle/>
          <a:p>
            <a:pPr indent="-317500" lvl="0" marL="457200" rtl="0" algn="l">
              <a:lnSpc>
                <a:spcPct val="229411"/>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Sandinista National Liberation Front (Frente Sandinista de Liberación Nacional [FSLN]), was founded in the early 1960s, inspired by the Cuban Revolution. After years of repression by the National Guard, the FSLN successfully led an insurrection that resulted in the triumph of the Sandinista Popular Revolution on July 19, 1979. </a:t>
            </a:r>
            <a:endParaRPr sz="1400">
              <a:solidFill>
                <a:schemeClr val="dk1"/>
              </a:solidFill>
              <a:latin typeface="Calibri"/>
              <a:ea typeface="Calibri"/>
              <a:cs typeface="Calibri"/>
              <a:sym typeface="Calibri"/>
            </a:endParaRPr>
          </a:p>
          <a:p>
            <a:pPr indent="-317500" lvl="0" marL="457200" rtl="0" algn="l">
              <a:lnSpc>
                <a:spcPct val="229411"/>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emblematic literacy campaign (which reduced illiteracy rates from around 50% to 12.7% in a matter of months), land reform (which redistributed 5 million acres to 120,000 previously landless peasant families), and a powerful  cultural movement of music and art accompanied the Sandinista Revolution.</a:t>
            </a:r>
            <a:endParaRPr sz="1400">
              <a:solidFill>
                <a:schemeClr val="dk1"/>
              </a:solidFill>
              <a:latin typeface="Calibri"/>
              <a:ea typeface="Calibri"/>
              <a:cs typeface="Calibri"/>
              <a:sym typeface="Calibri"/>
            </a:endParaRPr>
          </a:p>
          <a:p>
            <a:pPr indent="0" lvl="0" marL="0" rtl="0" algn="l">
              <a:lnSpc>
                <a:spcPct val="229411"/>
              </a:lnSpc>
              <a:spcBef>
                <a:spcPts val="2300"/>
              </a:spcBef>
              <a:spcAft>
                <a:spcPts val="0"/>
              </a:spcAft>
              <a:buNone/>
            </a:pPr>
            <a:r>
              <a:t/>
            </a:r>
            <a:endParaRPr sz="1100">
              <a:solidFill>
                <a:schemeClr val="lt1"/>
              </a:solidFill>
            </a:endParaRPr>
          </a:p>
          <a:p>
            <a:pPr indent="0" lvl="0" marL="0" rtl="0" algn="l">
              <a:spcBef>
                <a:spcPts val="2300"/>
              </a:spcBef>
              <a:spcAft>
                <a:spcPts val="1200"/>
              </a:spcAft>
              <a:buNone/>
            </a:pPr>
            <a:r>
              <a:t/>
            </a:r>
            <a:endParaRPr/>
          </a:p>
        </p:txBody>
      </p:sp>
      <p:sp>
        <p:nvSpPr>
          <p:cNvPr id="477" name="Google Shape;477;p73"/>
          <p:cNvSpPr txBox="1"/>
          <p:nvPr/>
        </p:nvSpPr>
        <p:spPr>
          <a:xfrm>
            <a:off x="6293675" y="48204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t>Resources: https://friendsatc.org/nicaragua-overview/</a:t>
            </a:r>
            <a:endParaRPr/>
          </a:p>
        </p:txBody>
      </p:sp>
      <p:pic>
        <p:nvPicPr>
          <p:cNvPr id="478" name="Google Shape;478;p73"/>
          <p:cNvPicPr preferRelativeResize="0"/>
          <p:nvPr/>
        </p:nvPicPr>
        <p:blipFill>
          <a:blip r:embed="rId3">
            <a:alphaModFix/>
          </a:blip>
          <a:stretch>
            <a:fillRect/>
          </a:stretch>
        </p:blipFill>
        <p:spPr>
          <a:xfrm>
            <a:off x="6474975" y="9"/>
            <a:ext cx="3000001" cy="193231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4"/>
          <p:cNvSpPr txBox="1"/>
          <p:nvPr>
            <p:ph type="title"/>
          </p:nvPr>
        </p:nvSpPr>
        <p:spPr>
          <a:xfrm>
            <a:off x="311700" y="272625"/>
            <a:ext cx="8520600" cy="572700"/>
          </a:xfrm>
          <a:prstGeom prst="rect">
            <a:avLst/>
          </a:prstGeom>
        </p:spPr>
        <p:txBody>
          <a:bodyPr anchorCtr="0" anchor="t" bIns="91425" lIns="91425" spcFirstLastPara="1" rIns="91425" wrap="square" tIns="91425">
            <a:normAutofit/>
          </a:bodyPr>
          <a:lstStyle/>
          <a:p>
            <a:pPr indent="0" lvl="0" marL="0" rtl="0" algn="l">
              <a:lnSpc>
                <a:spcPct val="229411"/>
              </a:lnSpc>
              <a:spcBef>
                <a:spcPts val="0"/>
              </a:spcBef>
              <a:spcAft>
                <a:spcPts val="2300"/>
              </a:spcAft>
              <a:buNone/>
            </a:pPr>
            <a:r>
              <a:rPr lang="en" sz="2500">
                <a:latin typeface="Calibri"/>
                <a:ea typeface="Calibri"/>
                <a:cs typeface="Calibri"/>
                <a:sym typeface="Calibri"/>
              </a:rPr>
              <a:t>ATC </a:t>
            </a:r>
            <a:r>
              <a:rPr lang="en" sz="1650">
                <a:latin typeface="Calibri"/>
                <a:ea typeface="Calibri"/>
                <a:cs typeface="Calibri"/>
                <a:sym typeface="Calibri"/>
              </a:rPr>
              <a:t>(Asociación de Trabjadores del Campo, or Nicaraguan Rural Workers Association) </a:t>
            </a:r>
            <a:endParaRPr sz="1650">
              <a:latin typeface="Calibri"/>
              <a:ea typeface="Calibri"/>
              <a:cs typeface="Calibri"/>
              <a:sym typeface="Calibri"/>
            </a:endParaRPr>
          </a:p>
        </p:txBody>
      </p:sp>
      <p:sp>
        <p:nvSpPr>
          <p:cNvPr id="484" name="Google Shape;484;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lnSpc>
                <a:spcPct val="229411"/>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Formed in 1978 the ATC, 44 years of defending worker and peasant rights in the countryside and was born out of the Popular Sandinista Revolution. </a:t>
            </a:r>
            <a:endParaRPr sz="1400">
              <a:solidFill>
                <a:schemeClr val="dk1"/>
              </a:solidFill>
              <a:latin typeface="Calibri"/>
              <a:ea typeface="Calibri"/>
              <a:cs typeface="Calibri"/>
              <a:sym typeface="Calibri"/>
            </a:endParaRPr>
          </a:p>
          <a:p>
            <a:pPr indent="-317500" lvl="0" marL="457200" rtl="0" algn="l">
              <a:lnSpc>
                <a:spcPct val="229411"/>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ATC is a member of the Via Campesina and represents for than 50,000 farmers, union workers, and cooperatives in Nicaragua </a:t>
            </a:r>
            <a:endParaRPr sz="1400">
              <a:solidFill>
                <a:schemeClr val="dk1"/>
              </a:solidFill>
              <a:latin typeface="Calibri"/>
              <a:ea typeface="Calibri"/>
              <a:cs typeface="Calibri"/>
              <a:sym typeface="Calibri"/>
            </a:endParaRPr>
          </a:p>
          <a:p>
            <a:pPr indent="-317500" lvl="0" marL="457200" rtl="0" algn="l">
              <a:lnSpc>
                <a:spcPct val="229411"/>
              </a:lnSpc>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ATC worked hard for Nicaragua’s agrarian reform redistributing over half the countries farmland putting into the hands of 120,000 peasant families </a:t>
            </a:r>
            <a:endParaRPr sz="1400">
              <a:solidFill>
                <a:schemeClr val="dk1"/>
              </a:solidFill>
              <a:latin typeface="Calibri"/>
              <a:ea typeface="Calibri"/>
              <a:cs typeface="Calibri"/>
              <a:sym typeface="Calibri"/>
            </a:endParaRPr>
          </a:p>
        </p:txBody>
      </p:sp>
      <p:sp>
        <p:nvSpPr>
          <p:cNvPr id="485" name="Google Shape;485;p74"/>
          <p:cNvSpPr txBox="1"/>
          <p:nvPr/>
        </p:nvSpPr>
        <p:spPr>
          <a:xfrm>
            <a:off x="311700" y="4703625"/>
            <a:ext cx="7272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Resources: https://viacampesina.org/es/nicaragua-asociacion-de-trabajadores-del-campo-comemos-lo-que-cultivamos/</a:t>
            </a:r>
            <a:endParaRPr sz="900"/>
          </a:p>
        </p:txBody>
      </p:sp>
      <p:pic>
        <p:nvPicPr>
          <p:cNvPr id="486" name="Google Shape;486;p74"/>
          <p:cNvPicPr preferRelativeResize="0"/>
          <p:nvPr/>
        </p:nvPicPr>
        <p:blipFill>
          <a:blip r:embed="rId3">
            <a:alphaModFix/>
          </a:blip>
          <a:stretch>
            <a:fillRect/>
          </a:stretch>
        </p:blipFill>
        <p:spPr>
          <a:xfrm>
            <a:off x="7328775" y="3481599"/>
            <a:ext cx="1765125" cy="16619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Calibri"/>
                <a:ea typeface="Calibri"/>
                <a:cs typeface="Calibri"/>
                <a:sym typeface="Calibri"/>
              </a:rPr>
              <a:t>The Contras </a:t>
            </a:r>
            <a:endParaRPr sz="2420">
              <a:latin typeface="Calibri"/>
              <a:ea typeface="Calibri"/>
              <a:cs typeface="Calibri"/>
              <a:sym typeface="Calibri"/>
            </a:endParaRPr>
          </a:p>
        </p:txBody>
      </p:sp>
      <p:sp>
        <p:nvSpPr>
          <p:cNvPr id="492" name="Google Shape;492;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310832" lvl="0" marL="457200" rtl="0" algn="l">
              <a:lnSpc>
                <a:spcPct val="229411"/>
              </a:lnSpc>
              <a:spcBef>
                <a:spcPts val="0"/>
              </a:spcBef>
              <a:spcAft>
                <a:spcPts val="0"/>
              </a:spcAft>
              <a:buClr>
                <a:schemeClr val="dk1"/>
              </a:buClr>
              <a:buSzPct val="100000"/>
              <a:buFont typeface="Calibri"/>
              <a:buChar char="●"/>
            </a:pPr>
            <a:r>
              <a:rPr lang="en" sz="1400">
                <a:solidFill>
                  <a:schemeClr val="dk1"/>
                </a:solidFill>
                <a:latin typeface="Calibri"/>
                <a:ea typeface="Calibri"/>
                <a:cs typeface="Calibri"/>
                <a:sym typeface="Calibri"/>
              </a:rPr>
              <a:t>The Reagan administration was committed to overthrowing the revolution and supported a war using Contras. </a:t>
            </a:r>
            <a:endParaRPr sz="1400">
              <a:solidFill>
                <a:schemeClr val="dk1"/>
              </a:solidFill>
              <a:latin typeface="Calibri"/>
              <a:ea typeface="Calibri"/>
              <a:cs typeface="Calibri"/>
              <a:sym typeface="Calibri"/>
            </a:endParaRPr>
          </a:p>
          <a:p>
            <a:pPr indent="-310832" lvl="0" marL="457200" rtl="0" algn="l">
              <a:lnSpc>
                <a:spcPct val="229411"/>
              </a:lnSpc>
              <a:spcBef>
                <a:spcPts val="0"/>
              </a:spcBef>
              <a:spcAft>
                <a:spcPts val="0"/>
              </a:spcAft>
              <a:buClr>
                <a:schemeClr val="dk1"/>
              </a:buClr>
              <a:buSzPct val="100000"/>
              <a:buFont typeface="Calibri"/>
              <a:buChar char="●"/>
            </a:pPr>
            <a:r>
              <a:rPr lang="en" sz="1400">
                <a:solidFill>
                  <a:schemeClr val="dk1"/>
                </a:solidFill>
                <a:latin typeface="Calibri"/>
                <a:ea typeface="Calibri"/>
                <a:cs typeface="Calibri"/>
                <a:sym typeface="Calibri"/>
              </a:rPr>
              <a:t>The term “Contra” is short for “Counter-revolutionaries”</a:t>
            </a:r>
            <a:endParaRPr sz="1400">
              <a:solidFill>
                <a:schemeClr val="dk1"/>
              </a:solidFill>
              <a:latin typeface="Calibri"/>
              <a:ea typeface="Calibri"/>
              <a:cs typeface="Calibri"/>
              <a:sym typeface="Calibri"/>
            </a:endParaRPr>
          </a:p>
          <a:p>
            <a:pPr indent="-310832" lvl="0" marL="457200" rtl="0" algn="l">
              <a:lnSpc>
                <a:spcPct val="229411"/>
              </a:lnSpc>
              <a:spcBef>
                <a:spcPts val="0"/>
              </a:spcBef>
              <a:spcAft>
                <a:spcPts val="0"/>
              </a:spcAft>
              <a:buClr>
                <a:schemeClr val="dk1"/>
              </a:buClr>
              <a:buSzPct val="103703"/>
              <a:buFont typeface="Calibri"/>
              <a:buChar char="●"/>
            </a:pPr>
            <a:r>
              <a:rPr lang="en" sz="1350">
                <a:solidFill>
                  <a:schemeClr val="dk1"/>
                </a:solidFill>
                <a:latin typeface="Calibri"/>
                <a:ea typeface="Calibri"/>
                <a:cs typeface="Calibri"/>
                <a:sym typeface="Calibri"/>
              </a:rPr>
              <a:t>Without the support of the U.S.congress to fund a war against revolutionary Nicaragua, Reagan needed money to fund the Contras with cash, weapons, training, and other supplies</a:t>
            </a:r>
            <a:endParaRPr sz="1350">
              <a:solidFill>
                <a:schemeClr val="dk1"/>
              </a:solidFill>
              <a:latin typeface="Calibri"/>
              <a:ea typeface="Calibri"/>
              <a:cs typeface="Calibri"/>
              <a:sym typeface="Calibri"/>
            </a:endParaRPr>
          </a:p>
          <a:p>
            <a:pPr indent="-310832" lvl="0" marL="457200" rtl="0" algn="l">
              <a:lnSpc>
                <a:spcPct val="229411"/>
              </a:lnSpc>
              <a:spcBef>
                <a:spcPts val="0"/>
              </a:spcBef>
              <a:spcAft>
                <a:spcPts val="0"/>
              </a:spcAft>
              <a:buClr>
                <a:schemeClr val="dk1"/>
              </a:buClr>
              <a:buSzPct val="100000"/>
              <a:buFont typeface="Calibri"/>
              <a:buChar char="●"/>
            </a:pPr>
            <a:r>
              <a:rPr lang="en" sz="1400">
                <a:solidFill>
                  <a:schemeClr val="dk1"/>
                </a:solidFill>
                <a:latin typeface="Calibri"/>
                <a:ea typeface="Calibri"/>
                <a:cs typeface="Calibri"/>
                <a:sym typeface="Calibri"/>
              </a:rPr>
              <a:t>The CIA helps Contra drug traffickers sell millions of dollars worth of cocaine into major U.S cities including Oakland, South Central LA, Detroit, and New York to raise money to fund the Contra war</a:t>
            </a:r>
            <a:endParaRPr sz="1400">
              <a:solidFill>
                <a:schemeClr val="dk1"/>
              </a:solidFill>
              <a:latin typeface="Calibri"/>
              <a:ea typeface="Calibri"/>
              <a:cs typeface="Calibri"/>
              <a:sym typeface="Calibri"/>
            </a:endParaRPr>
          </a:p>
          <a:p>
            <a:pPr indent="-310832" lvl="0" marL="457200" rtl="0" algn="l">
              <a:lnSpc>
                <a:spcPct val="229411"/>
              </a:lnSpc>
              <a:spcBef>
                <a:spcPts val="0"/>
              </a:spcBef>
              <a:spcAft>
                <a:spcPts val="0"/>
              </a:spcAft>
              <a:buClr>
                <a:schemeClr val="dk1"/>
              </a:buClr>
              <a:buSzPct val="100000"/>
              <a:buFont typeface="Calibri"/>
              <a:buChar char="●"/>
            </a:pPr>
            <a:r>
              <a:rPr i="1" lang="en" sz="1400">
                <a:solidFill>
                  <a:schemeClr val="dk1"/>
                </a:solidFill>
                <a:latin typeface="Calibri"/>
                <a:ea typeface="Calibri"/>
                <a:cs typeface="Calibri"/>
                <a:sym typeface="Calibri"/>
              </a:rPr>
              <a:t>Dark Alliance: The CIA, the Contras, and the Crack Cocaine Explosion</a:t>
            </a:r>
            <a:r>
              <a:rPr lang="en" sz="1400">
                <a:solidFill>
                  <a:schemeClr val="dk1"/>
                </a:solidFill>
                <a:latin typeface="Calibri"/>
                <a:ea typeface="Calibri"/>
                <a:cs typeface="Calibri"/>
                <a:sym typeface="Calibri"/>
              </a:rPr>
              <a:t> by Gary Webb</a:t>
            </a:r>
            <a:endParaRPr sz="14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6"/>
          <p:cNvSpPr txBox="1"/>
          <p:nvPr>
            <p:ph type="title"/>
          </p:nvPr>
        </p:nvSpPr>
        <p:spPr>
          <a:xfrm>
            <a:off x="311700" y="17347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420">
                <a:latin typeface="Calibri"/>
                <a:ea typeface="Calibri"/>
                <a:cs typeface="Calibri"/>
                <a:sym typeface="Calibri"/>
              </a:rPr>
              <a:t>Nicaragua and Oakland in the 1980’s - 1990’s</a:t>
            </a:r>
            <a:endParaRPr sz="2420">
              <a:latin typeface="Calibri"/>
              <a:ea typeface="Calibri"/>
              <a:cs typeface="Calibri"/>
              <a:sym typeface="Calibri"/>
            </a:endParaRPr>
          </a:p>
        </p:txBody>
      </p:sp>
      <p:sp>
        <p:nvSpPr>
          <p:cNvPr id="498" name="Google Shape;498;p76"/>
          <p:cNvSpPr txBox="1"/>
          <p:nvPr>
            <p:ph idx="1" type="body"/>
          </p:nvPr>
        </p:nvSpPr>
        <p:spPr>
          <a:xfrm>
            <a:off x="311700" y="963375"/>
            <a:ext cx="4068300" cy="2637000"/>
          </a:xfrm>
          <a:prstGeom prst="rect">
            <a:avLst/>
          </a:prstGeom>
        </p:spPr>
        <p:txBody>
          <a:bodyPr anchorCtr="0" anchor="t" bIns="91425" lIns="91425" spcFirstLastPara="1" rIns="91425" wrap="square" tIns="91425">
            <a:noAutofit/>
          </a:bodyPr>
          <a:lstStyle/>
          <a:p>
            <a:pPr indent="-311150" lvl="0" marL="457200" rtl="0" algn="l">
              <a:lnSpc>
                <a:spcPct val="229411"/>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The Contra War involved more than 1,300 acts of terrorism, mostly against civilian targets such as health clinics, schools, and volunteers </a:t>
            </a:r>
            <a:endParaRPr sz="1300">
              <a:solidFill>
                <a:schemeClr val="dk1"/>
              </a:solidFill>
              <a:latin typeface="Calibri"/>
              <a:ea typeface="Calibri"/>
              <a:cs typeface="Calibri"/>
              <a:sym typeface="Calibri"/>
            </a:endParaRPr>
          </a:p>
          <a:p>
            <a:pPr indent="-311150" lvl="0" marL="457200" rtl="0" algn="l">
              <a:lnSpc>
                <a:spcPct val="229411"/>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Over 10 years, some 50,000 Nicaraguans were killed, as workers, students, and peasants participated in the defense of the Revolution.</a:t>
            </a:r>
            <a:endParaRPr sz="1300">
              <a:solidFill>
                <a:schemeClr val="dk1"/>
              </a:solidFill>
              <a:latin typeface="Calibri"/>
              <a:ea typeface="Calibri"/>
              <a:cs typeface="Calibri"/>
              <a:sym typeface="Calibri"/>
            </a:endParaRPr>
          </a:p>
        </p:txBody>
      </p:sp>
      <p:sp>
        <p:nvSpPr>
          <p:cNvPr id="499" name="Google Shape;499;p76"/>
          <p:cNvSpPr txBox="1"/>
          <p:nvPr/>
        </p:nvSpPr>
        <p:spPr>
          <a:xfrm>
            <a:off x="4721275" y="883300"/>
            <a:ext cx="3594000" cy="5109300"/>
          </a:xfrm>
          <a:prstGeom prst="rect">
            <a:avLst/>
          </a:prstGeom>
          <a:noFill/>
          <a:ln>
            <a:noFill/>
          </a:ln>
        </p:spPr>
        <p:txBody>
          <a:bodyPr anchorCtr="0" anchor="t" bIns="91425" lIns="91425" spcFirstLastPara="1" rIns="91425" wrap="square" tIns="91425">
            <a:spAutoFit/>
          </a:bodyPr>
          <a:lstStyle/>
          <a:p>
            <a:pPr indent="-307975" lvl="0" marL="457200" rtl="0" algn="l">
              <a:lnSpc>
                <a:spcPct val="229411"/>
              </a:lnSpc>
              <a:spcBef>
                <a:spcPts val="0"/>
              </a:spcBef>
              <a:spcAft>
                <a:spcPts val="0"/>
              </a:spcAft>
              <a:buClr>
                <a:schemeClr val="dk1"/>
              </a:buClr>
              <a:buSzPts val="1250"/>
              <a:buFont typeface="Calibri"/>
              <a:buChar char="●"/>
            </a:pPr>
            <a:r>
              <a:rPr lang="en" sz="1250">
                <a:solidFill>
                  <a:schemeClr val="dk1"/>
                </a:solidFill>
                <a:latin typeface="Calibri"/>
                <a:ea typeface="Calibri"/>
                <a:cs typeface="Calibri"/>
                <a:sym typeface="Calibri"/>
              </a:rPr>
              <a:t>Crack Cocaine - Highly addictive and in high supply -  directly impacts Black communities:</a:t>
            </a:r>
            <a:endParaRPr sz="1250">
              <a:solidFill>
                <a:schemeClr val="dk1"/>
              </a:solidFill>
              <a:latin typeface="Calibri"/>
              <a:ea typeface="Calibri"/>
              <a:cs typeface="Calibri"/>
              <a:sym typeface="Calibri"/>
            </a:endParaRPr>
          </a:p>
          <a:p>
            <a:pPr indent="-307975" lvl="0" marL="457200" rtl="0" algn="l">
              <a:lnSpc>
                <a:spcPct val="229411"/>
              </a:lnSpc>
              <a:spcBef>
                <a:spcPts val="0"/>
              </a:spcBef>
              <a:spcAft>
                <a:spcPts val="0"/>
              </a:spcAft>
              <a:buClr>
                <a:schemeClr val="dk1"/>
              </a:buClr>
              <a:buSzPts val="1250"/>
              <a:buFont typeface="Calibri"/>
              <a:buChar char="●"/>
            </a:pPr>
            <a:r>
              <a:rPr lang="en" sz="1250">
                <a:solidFill>
                  <a:schemeClr val="dk1"/>
                </a:solidFill>
                <a:latin typeface="Calibri"/>
                <a:ea typeface="Calibri"/>
                <a:cs typeface="Calibri"/>
                <a:sym typeface="Calibri"/>
              </a:rPr>
              <a:t>Homicide rates more than doubled for Black male youth and disproportionately incarcerated for drug related offenses</a:t>
            </a:r>
            <a:endParaRPr sz="1250">
              <a:solidFill>
                <a:schemeClr val="dk1"/>
              </a:solidFill>
              <a:latin typeface="Calibri"/>
              <a:ea typeface="Calibri"/>
              <a:cs typeface="Calibri"/>
              <a:sym typeface="Calibri"/>
            </a:endParaRPr>
          </a:p>
          <a:p>
            <a:pPr indent="-307975" lvl="0" marL="457200" rtl="0" algn="l">
              <a:lnSpc>
                <a:spcPct val="229411"/>
              </a:lnSpc>
              <a:spcBef>
                <a:spcPts val="0"/>
              </a:spcBef>
              <a:spcAft>
                <a:spcPts val="0"/>
              </a:spcAft>
              <a:buClr>
                <a:schemeClr val="dk1"/>
              </a:buClr>
              <a:buSzPts val="1250"/>
              <a:buFont typeface="Calibri"/>
              <a:buChar char="●"/>
            </a:pPr>
            <a:r>
              <a:rPr lang="en" sz="1250">
                <a:solidFill>
                  <a:schemeClr val="dk1"/>
                </a:solidFill>
                <a:latin typeface="Calibri"/>
                <a:ea typeface="Calibri"/>
                <a:cs typeface="Calibri"/>
                <a:sym typeface="Calibri"/>
              </a:rPr>
              <a:t>Sex trafficking of Black women via sex-for-crack barter system</a:t>
            </a:r>
            <a:endParaRPr sz="1250">
              <a:solidFill>
                <a:schemeClr val="dk1"/>
              </a:solidFill>
              <a:latin typeface="Calibri"/>
              <a:ea typeface="Calibri"/>
              <a:cs typeface="Calibri"/>
              <a:sym typeface="Calibri"/>
            </a:endParaRPr>
          </a:p>
          <a:p>
            <a:pPr indent="-307975" lvl="0" marL="457200" rtl="0" algn="l">
              <a:lnSpc>
                <a:spcPct val="229411"/>
              </a:lnSpc>
              <a:spcBef>
                <a:spcPts val="0"/>
              </a:spcBef>
              <a:spcAft>
                <a:spcPts val="0"/>
              </a:spcAft>
              <a:buClr>
                <a:schemeClr val="dk1"/>
              </a:buClr>
              <a:buSzPts val="1250"/>
              <a:buFont typeface="Calibri"/>
              <a:buChar char="●"/>
            </a:pPr>
            <a:r>
              <a:rPr lang="en" sz="1250">
                <a:solidFill>
                  <a:schemeClr val="dk1"/>
                </a:solidFill>
                <a:latin typeface="Calibri"/>
                <a:ea typeface="Calibri"/>
                <a:cs typeface="Calibri"/>
                <a:sym typeface="Calibri"/>
              </a:rPr>
              <a:t>Black youth born addicted to cocaine and youth admitted into foster care systems</a:t>
            </a:r>
            <a:endParaRPr sz="1250">
              <a:solidFill>
                <a:schemeClr val="dk1"/>
              </a:solidFill>
              <a:latin typeface="Calibri"/>
              <a:ea typeface="Calibri"/>
              <a:cs typeface="Calibri"/>
              <a:sym typeface="Calibri"/>
            </a:endParaRPr>
          </a:p>
          <a:p>
            <a:pPr indent="-307975" lvl="0" marL="457200" rtl="0" algn="l">
              <a:lnSpc>
                <a:spcPct val="229411"/>
              </a:lnSpc>
              <a:spcBef>
                <a:spcPts val="0"/>
              </a:spcBef>
              <a:spcAft>
                <a:spcPts val="0"/>
              </a:spcAft>
              <a:buClr>
                <a:schemeClr val="dk1"/>
              </a:buClr>
              <a:buSzPts val="1250"/>
              <a:buFont typeface="Calibri"/>
              <a:buChar char="●"/>
            </a:pPr>
            <a:r>
              <a:rPr lang="en" sz="1250">
                <a:solidFill>
                  <a:schemeClr val="dk1"/>
                </a:solidFill>
                <a:latin typeface="Calibri"/>
                <a:ea typeface="Calibri"/>
                <a:cs typeface="Calibri"/>
                <a:sym typeface="Calibri"/>
              </a:rPr>
              <a:t>Crack cocaine addictions</a:t>
            </a:r>
            <a:endParaRPr sz="1250">
              <a:solidFill>
                <a:schemeClr val="dk1"/>
              </a:solidFill>
              <a:latin typeface="Calibri"/>
              <a:ea typeface="Calibri"/>
              <a:cs typeface="Calibri"/>
              <a:sym typeface="Calibri"/>
            </a:endParaRPr>
          </a:p>
          <a:p>
            <a:pPr indent="0" lvl="0" marL="0" rtl="0" algn="l">
              <a:spcBef>
                <a:spcPts val="2300"/>
              </a:spcBef>
              <a:spcAft>
                <a:spcPts val="0"/>
              </a:spcAft>
              <a:buNone/>
            </a:pPr>
            <a:r>
              <a:t/>
            </a:r>
            <a:endParaRPr/>
          </a:p>
        </p:txBody>
      </p:sp>
      <p:sp>
        <p:nvSpPr>
          <p:cNvPr id="500" name="Google Shape;500;p76"/>
          <p:cNvSpPr txBox="1"/>
          <p:nvPr/>
        </p:nvSpPr>
        <p:spPr>
          <a:xfrm>
            <a:off x="548850" y="3600375"/>
            <a:ext cx="327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01" name="Google Shape;501;p76"/>
          <p:cNvPicPr preferRelativeResize="0"/>
          <p:nvPr/>
        </p:nvPicPr>
        <p:blipFill>
          <a:blip r:embed="rId3">
            <a:alphaModFix/>
          </a:blip>
          <a:stretch>
            <a:fillRect/>
          </a:stretch>
        </p:blipFill>
        <p:spPr>
          <a:xfrm>
            <a:off x="739288" y="3755775"/>
            <a:ext cx="2893613" cy="21750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7"/>
          <p:cNvSpPr txBox="1"/>
          <p:nvPr>
            <p:ph type="title"/>
          </p:nvPr>
        </p:nvSpPr>
        <p:spPr>
          <a:xfrm>
            <a:off x="311700" y="221400"/>
            <a:ext cx="8520600" cy="93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latin typeface="Calibri"/>
                <a:ea typeface="Calibri"/>
                <a:cs typeface="Calibri"/>
                <a:sym typeface="Calibri"/>
              </a:rPr>
              <a:t>Transnational Solidarity - </a:t>
            </a:r>
            <a:r>
              <a:rPr lang="en" sz="2400">
                <a:latin typeface="Calibri"/>
                <a:ea typeface="Calibri"/>
                <a:cs typeface="Calibri"/>
                <a:sym typeface="Calibri"/>
              </a:rPr>
              <a:t>Nicaraguan</a:t>
            </a:r>
            <a:r>
              <a:rPr lang="en" sz="2400">
                <a:latin typeface="Calibri"/>
                <a:ea typeface="Calibri"/>
                <a:cs typeface="Calibri"/>
                <a:sym typeface="Calibri"/>
              </a:rPr>
              <a:t> People and Black Liberation</a:t>
            </a:r>
            <a:endParaRPr sz="2400">
              <a:latin typeface="Calibri"/>
              <a:ea typeface="Calibri"/>
              <a:cs typeface="Calibri"/>
              <a:sym typeface="Calibri"/>
            </a:endParaRPr>
          </a:p>
        </p:txBody>
      </p:sp>
      <p:sp>
        <p:nvSpPr>
          <p:cNvPr id="507" name="Google Shape;507;p77"/>
          <p:cNvSpPr txBox="1"/>
          <p:nvPr>
            <p:ph idx="1" type="body"/>
          </p:nvPr>
        </p:nvSpPr>
        <p:spPr>
          <a:xfrm>
            <a:off x="-120775" y="863550"/>
            <a:ext cx="7893300" cy="3416400"/>
          </a:xfrm>
          <a:prstGeom prst="rect">
            <a:avLst/>
          </a:prstGeom>
        </p:spPr>
        <p:txBody>
          <a:bodyPr anchorCtr="0" anchor="t" bIns="91425" lIns="91425" spcFirstLastPara="1" rIns="91425" wrap="square" tIns="91425">
            <a:normAutofit/>
          </a:bodyPr>
          <a:lstStyle/>
          <a:p>
            <a:pPr indent="-339725" lvl="0" marL="457200" rtl="0" algn="l">
              <a:lnSpc>
                <a:spcPct val="200000"/>
              </a:lnSpc>
              <a:spcBef>
                <a:spcPts val="0"/>
              </a:spcBef>
              <a:spcAft>
                <a:spcPts val="0"/>
              </a:spcAft>
              <a:buClr>
                <a:schemeClr val="dk1"/>
              </a:buClr>
              <a:buSzPts val="1750"/>
              <a:buFont typeface="Calibri"/>
              <a:buChar char="●"/>
            </a:pPr>
            <a:r>
              <a:rPr lang="en" sz="1750">
                <a:solidFill>
                  <a:schemeClr val="dk1"/>
                </a:solidFill>
                <a:latin typeface="Calibri"/>
                <a:ea typeface="Calibri"/>
                <a:cs typeface="Calibri"/>
                <a:sym typeface="Calibri"/>
              </a:rPr>
              <a:t>This is s</a:t>
            </a:r>
            <a:r>
              <a:rPr lang="en" sz="1750">
                <a:solidFill>
                  <a:schemeClr val="dk1"/>
                </a:solidFill>
                <a:latin typeface="Calibri"/>
                <a:ea typeface="Calibri"/>
                <a:cs typeface="Calibri"/>
                <a:sym typeface="Calibri"/>
              </a:rPr>
              <a:t>ome context to elaborate on how the CIA orchestrated the simultaneous funding of the Contra War in Nicaragua while destabilizing Black communities in the U.S. via cocaine trafficking and the War on Drugs</a:t>
            </a:r>
            <a:endParaRPr sz="1750">
              <a:solidFill>
                <a:schemeClr val="dk1"/>
              </a:solidFill>
              <a:latin typeface="Calibri"/>
              <a:ea typeface="Calibri"/>
              <a:cs typeface="Calibri"/>
              <a:sym typeface="Calibri"/>
            </a:endParaRPr>
          </a:p>
          <a:p>
            <a:pPr indent="-339725" lvl="0" marL="457200" rtl="0" algn="l">
              <a:lnSpc>
                <a:spcPct val="200000"/>
              </a:lnSpc>
              <a:spcBef>
                <a:spcPts val="0"/>
              </a:spcBef>
              <a:spcAft>
                <a:spcPts val="0"/>
              </a:spcAft>
              <a:buClr>
                <a:schemeClr val="dk1"/>
              </a:buClr>
              <a:buSzPts val="1750"/>
              <a:buFont typeface="Calibri"/>
              <a:buChar char="●"/>
            </a:pPr>
            <a:r>
              <a:rPr lang="en" sz="1750">
                <a:solidFill>
                  <a:schemeClr val="dk1"/>
                </a:solidFill>
                <a:latin typeface="Calibri"/>
                <a:ea typeface="Calibri"/>
                <a:cs typeface="Calibri"/>
                <a:sym typeface="Calibri"/>
              </a:rPr>
              <a:t>CIA operations took place on the heels of the Nicaraguan Revolution and the Black Panther Party for Self Defense and the Black Power Movement</a:t>
            </a:r>
            <a:endParaRPr sz="1750">
              <a:solidFill>
                <a:schemeClr val="dk1"/>
              </a:solidFill>
              <a:latin typeface="Calibri"/>
              <a:ea typeface="Calibri"/>
              <a:cs typeface="Calibri"/>
              <a:sym typeface="Calibri"/>
            </a:endParaRPr>
          </a:p>
          <a:p>
            <a:pPr indent="0" lvl="0" marL="0" rtl="0" algn="l">
              <a:lnSpc>
                <a:spcPct val="200000"/>
              </a:lnSpc>
              <a:spcBef>
                <a:spcPts val="0"/>
              </a:spcBef>
              <a:spcAft>
                <a:spcPts val="1200"/>
              </a:spcAft>
              <a:buNone/>
            </a:pPr>
            <a:r>
              <a:t/>
            </a:r>
            <a:endParaRPr sz="1200"/>
          </a:p>
        </p:txBody>
      </p:sp>
      <p:pic>
        <p:nvPicPr>
          <p:cNvPr id="508" name="Google Shape;508;p77"/>
          <p:cNvPicPr preferRelativeResize="0"/>
          <p:nvPr/>
        </p:nvPicPr>
        <p:blipFill>
          <a:blip r:embed="rId3">
            <a:alphaModFix/>
          </a:blip>
          <a:stretch>
            <a:fillRect/>
          </a:stretch>
        </p:blipFill>
        <p:spPr>
          <a:xfrm>
            <a:off x="6833600" y="2755575"/>
            <a:ext cx="2222375" cy="22448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8"/>
          <p:cNvSpPr txBox="1"/>
          <p:nvPr>
            <p:ph type="title"/>
          </p:nvPr>
        </p:nvSpPr>
        <p:spPr>
          <a:xfrm>
            <a:off x="311700" y="153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88">
                <a:latin typeface="Calibri"/>
                <a:ea typeface="Calibri"/>
                <a:cs typeface="Calibri"/>
                <a:sym typeface="Calibri"/>
              </a:rPr>
              <a:t>Reflections on Popular Education and the IALA Ixim Ulew</a:t>
            </a:r>
            <a:r>
              <a:rPr lang="en"/>
              <a:t> </a:t>
            </a:r>
            <a:endParaRPr/>
          </a:p>
        </p:txBody>
      </p:sp>
      <p:sp>
        <p:nvSpPr>
          <p:cNvPr id="514" name="Google Shape;514;p78"/>
          <p:cNvSpPr txBox="1"/>
          <p:nvPr>
            <p:ph idx="1" type="body"/>
          </p:nvPr>
        </p:nvSpPr>
        <p:spPr>
          <a:xfrm>
            <a:off x="311700" y="72652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Latin American Institute of Agroecology (IALA Mesoamerica) is an educational initiative of the rural social movements that make up </a:t>
            </a:r>
            <a:r>
              <a:rPr lang="en" sz="1400">
                <a:solidFill>
                  <a:schemeClr val="dk1"/>
                </a:solidFill>
                <a:uFill>
                  <a:noFill/>
                </a:uFill>
                <a:latin typeface="Calibri"/>
                <a:ea typeface="Calibri"/>
                <a:cs typeface="Calibri"/>
                <a:sym typeface="Calibri"/>
                <a:hlinkClick r:id="rId3">
                  <a:extLst>
                    <a:ext uri="{A12FA001-AC4F-418D-AE19-62706E023703}">
                      <ahyp:hlinkClr val="tx"/>
                    </a:ext>
                  </a:extLst>
                </a:hlinkClick>
              </a:rPr>
              <a:t>La Vía Campesina</a:t>
            </a:r>
            <a:r>
              <a:rPr lang="en" sz="1400">
                <a:solidFill>
                  <a:schemeClr val="dk1"/>
                </a:solidFill>
                <a:latin typeface="Calibri"/>
                <a:ea typeface="Calibri"/>
                <a:cs typeface="Calibri"/>
                <a:sym typeface="Calibri"/>
              </a:rPr>
              <a:t> (LVC)</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ATC Acquires land in 2014 to build the IALA Ixim Ulew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IALA Ixim Ulew trains youth throughout Mexico, the Caribbean, and Central America </a:t>
            </a:r>
            <a:endParaRPr sz="1400">
              <a:solidFill>
                <a:schemeClr val="dk1"/>
              </a:solidFill>
              <a:latin typeface="Calibri"/>
              <a:ea typeface="Calibri"/>
              <a:cs typeface="Calibri"/>
              <a:sym typeface="Calibri"/>
            </a:endParaRPr>
          </a:p>
          <a:p>
            <a:pPr indent="0" lvl="0" marL="457200" rtl="0" algn="l">
              <a:spcBef>
                <a:spcPts val="1200"/>
              </a:spcBef>
              <a:spcAft>
                <a:spcPts val="1200"/>
              </a:spcAft>
              <a:buNone/>
            </a:pPr>
            <a:r>
              <a:t/>
            </a:r>
            <a:endParaRPr sz="1100">
              <a:solidFill>
                <a:schemeClr val="lt1"/>
              </a:solidFill>
            </a:endParaRPr>
          </a:p>
        </p:txBody>
      </p:sp>
      <p:pic>
        <p:nvPicPr>
          <p:cNvPr id="515" name="Google Shape;515;p78"/>
          <p:cNvPicPr preferRelativeResize="0"/>
          <p:nvPr/>
        </p:nvPicPr>
        <p:blipFill>
          <a:blip r:embed="rId4">
            <a:alphaModFix/>
          </a:blip>
          <a:stretch>
            <a:fillRect/>
          </a:stretch>
        </p:blipFill>
        <p:spPr>
          <a:xfrm>
            <a:off x="0" y="2077625"/>
            <a:ext cx="4708200" cy="3139776"/>
          </a:xfrm>
          <a:prstGeom prst="rect">
            <a:avLst/>
          </a:prstGeom>
          <a:noFill/>
          <a:ln>
            <a:noFill/>
          </a:ln>
        </p:spPr>
      </p:pic>
      <p:pic>
        <p:nvPicPr>
          <p:cNvPr id="516" name="Google Shape;516;p78"/>
          <p:cNvPicPr preferRelativeResize="0"/>
          <p:nvPr/>
        </p:nvPicPr>
        <p:blipFill>
          <a:blip r:embed="rId5">
            <a:alphaModFix/>
          </a:blip>
          <a:stretch>
            <a:fillRect/>
          </a:stretch>
        </p:blipFill>
        <p:spPr>
          <a:xfrm>
            <a:off x="4708573" y="2077625"/>
            <a:ext cx="5177348" cy="34526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Deep Beds: </a:t>
            </a:r>
            <a:endParaRPr/>
          </a:p>
        </p:txBody>
      </p:sp>
      <p:pic>
        <p:nvPicPr>
          <p:cNvPr id="522" name="Google Shape;522;p79"/>
          <p:cNvPicPr preferRelativeResize="0"/>
          <p:nvPr/>
        </p:nvPicPr>
        <p:blipFill>
          <a:blip r:embed="rId3">
            <a:alphaModFix/>
          </a:blip>
          <a:stretch>
            <a:fillRect/>
          </a:stretch>
        </p:blipFill>
        <p:spPr>
          <a:xfrm>
            <a:off x="1555875" y="957050"/>
            <a:ext cx="6277752" cy="41864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8" name="Google Shape;528;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9" name="Google Shape;529;p80"/>
          <p:cNvPicPr preferRelativeResize="0"/>
          <p:nvPr/>
        </p:nvPicPr>
        <p:blipFill>
          <a:blip r:embed="rId3">
            <a:alphaModFix/>
          </a:blip>
          <a:stretch>
            <a:fillRect/>
          </a:stretch>
        </p:blipFill>
        <p:spPr>
          <a:xfrm>
            <a:off x="615105" y="0"/>
            <a:ext cx="771284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81"/>
          <p:cNvPicPr preferRelativeResize="0"/>
          <p:nvPr/>
        </p:nvPicPr>
        <p:blipFill>
          <a:blip r:embed="rId3">
            <a:alphaModFix/>
          </a:blip>
          <a:stretch>
            <a:fillRect/>
          </a:stretch>
        </p:blipFill>
        <p:spPr>
          <a:xfrm>
            <a:off x="152400" y="532438"/>
            <a:ext cx="8839204" cy="4078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0" y="597525"/>
            <a:ext cx="5448300" cy="2272800"/>
          </a:xfrm>
          <a:prstGeom prst="rect">
            <a:avLst/>
          </a:prstGeom>
        </p:spPr>
        <p:txBody>
          <a:bodyPr anchorCtr="0" anchor="t" bIns="91425" lIns="91425" spcFirstLastPara="1" rIns="91425" wrap="square" tIns="91425">
            <a:noAutofit/>
          </a:bodyPr>
          <a:lstStyle/>
          <a:p>
            <a:pPr indent="0" lvl="0" marL="914400" rtl="0" algn="l">
              <a:lnSpc>
                <a:spcPct val="115000"/>
              </a:lnSpc>
              <a:spcBef>
                <a:spcPts val="0"/>
              </a:spcBef>
              <a:spcAft>
                <a:spcPts val="0"/>
              </a:spcAft>
              <a:buNone/>
            </a:pPr>
            <a:r>
              <a:rPr lang="en" sz="2400">
                <a:latin typeface="Calibri"/>
                <a:ea typeface="Calibri"/>
                <a:cs typeface="Calibri"/>
                <a:sym typeface="Calibri"/>
              </a:rPr>
              <a:t>“Mi Tierra Linda Nicaragua”</a:t>
            </a:r>
            <a:endParaRPr sz="2400">
              <a:latin typeface="Calibri"/>
              <a:ea typeface="Calibri"/>
              <a:cs typeface="Calibri"/>
              <a:sym typeface="Calibri"/>
            </a:endParaRPr>
          </a:p>
          <a:p>
            <a:pPr indent="0" lvl="0" marL="914400" rtl="0" algn="l">
              <a:lnSpc>
                <a:spcPct val="115000"/>
              </a:lnSpc>
              <a:spcBef>
                <a:spcPts val="0"/>
              </a:spcBef>
              <a:spcAft>
                <a:spcPts val="0"/>
              </a:spcAft>
              <a:buNone/>
            </a:pPr>
            <a:r>
              <a:t/>
            </a:r>
            <a:endParaRPr sz="2100">
              <a:latin typeface="Calibri"/>
              <a:ea typeface="Calibri"/>
              <a:cs typeface="Calibri"/>
              <a:sym typeface="Calibri"/>
            </a:endParaRPr>
          </a:p>
          <a:p>
            <a:pPr indent="0" lvl="0" marL="914400" rtl="0" algn="l">
              <a:lnSpc>
                <a:spcPct val="115000"/>
              </a:lnSpc>
              <a:spcBef>
                <a:spcPts val="0"/>
              </a:spcBef>
              <a:spcAft>
                <a:spcPts val="0"/>
              </a:spcAft>
              <a:buNone/>
            </a:pPr>
            <a:r>
              <a:rPr lang="en" sz="2100">
                <a:latin typeface="Calibri"/>
                <a:ea typeface="Calibri"/>
                <a:cs typeface="Calibri"/>
                <a:sym typeface="Calibri"/>
              </a:rPr>
              <a:t>Original</a:t>
            </a:r>
            <a:r>
              <a:rPr lang="en" sz="2100">
                <a:latin typeface="Calibri"/>
                <a:ea typeface="Calibri"/>
                <a:cs typeface="Calibri"/>
                <a:sym typeface="Calibri"/>
              </a:rPr>
              <a:t> Song by Farmer and BAFFT Educator, Kanoa </a:t>
            </a:r>
            <a:r>
              <a:rPr lang="en" sz="2100">
                <a:latin typeface="Calibri"/>
                <a:ea typeface="Calibri"/>
                <a:cs typeface="Calibri"/>
                <a:sym typeface="Calibri"/>
              </a:rPr>
              <a:t>Dinwoodie</a:t>
            </a:r>
            <a:r>
              <a:rPr lang="en" sz="2100">
                <a:latin typeface="Calibri"/>
                <a:ea typeface="Calibri"/>
                <a:cs typeface="Calibri"/>
                <a:sym typeface="Calibri"/>
              </a:rPr>
              <a:t> </a:t>
            </a:r>
            <a:endParaRPr sz="2100">
              <a:latin typeface="Calibri"/>
              <a:ea typeface="Calibri"/>
              <a:cs typeface="Calibri"/>
              <a:sym typeface="Calibri"/>
            </a:endParaRPr>
          </a:p>
        </p:txBody>
      </p:sp>
      <p:pic>
        <p:nvPicPr>
          <p:cNvPr id="94" name="Google Shape;94;p19"/>
          <p:cNvPicPr preferRelativeResize="0"/>
          <p:nvPr/>
        </p:nvPicPr>
        <p:blipFill>
          <a:blip r:embed="rId3">
            <a:alphaModFix/>
          </a:blip>
          <a:stretch>
            <a:fillRect/>
          </a:stretch>
        </p:blipFill>
        <p:spPr>
          <a:xfrm>
            <a:off x="5713939" y="0"/>
            <a:ext cx="3430072"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82"/>
          <p:cNvPicPr preferRelativeResize="0"/>
          <p:nvPr/>
        </p:nvPicPr>
        <p:blipFill>
          <a:blip r:embed="rId3">
            <a:alphaModFix/>
          </a:blip>
          <a:stretch>
            <a:fillRect/>
          </a:stretch>
        </p:blipFill>
        <p:spPr>
          <a:xfrm>
            <a:off x="79850" y="517500"/>
            <a:ext cx="3081375" cy="4108500"/>
          </a:xfrm>
          <a:prstGeom prst="rect">
            <a:avLst/>
          </a:prstGeom>
          <a:noFill/>
          <a:ln>
            <a:noFill/>
          </a:ln>
        </p:spPr>
      </p:pic>
      <p:pic>
        <p:nvPicPr>
          <p:cNvPr id="540" name="Google Shape;540;p82"/>
          <p:cNvPicPr preferRelativeResize="0"/>
          <p:nvPr/>
        </p:nvPicPr>
        <p:blipFill>
          <a:blip r:embed="rId4">
            <a:alphaModFix/>
          </a:blip>
          <a:stretch>
            <a:fillRect/>
          </a:stretch>
        </p:blipFill>
        <p:spPr>
          <a:xfrm>
            <a:off x="5750925" y="517500"/>
            <a:ext cx="3081377" cy="4108503"/>
          </a:xfrm>
          <a:prstGeom prst="rect">
            <a:avLst/>
          </a:prstGeom>
          <a:noFill/>
          <a:ln>
            <a:noFill/>
          </a:ln>
        </p:spPr>
      </p:pic>
      <p:pic>
        <p:nvPicPr>
          <p:cNvPr id="541" name="Google Shape;541;p82"/>
          <p:cNvPicPr preferRelativeResize="0"/>
          <p:nvPr/>
        </p:nvPicPr>
        <p:blipFill>
          <a:blip r:embed="rId5">
            <a:alphaModFix/>
          </a:blip>
          <a:stretch>
            <a:fillRect/>
          </a:stretch>
        </p:blipFill>
        <p:spPr>
          <a:xfrm>
            <a:off x="3192146" y="886525"/>
            <a:ext cx="2527851" cy="337044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83"/>
          <p:cNvPicPr preferRelativeResize="0"/>
          <p:nvPr/>
        </p:nvPicPr>
        <p:blipFill>
          <a:blip r:embed="rId3">
            <a:alphaModFix/>
          </a:blip>
          <a:stretch>
            <a:fillRect/>
          </a:stretch>
        </p:blipFill>
        <p:spPr>
          <a:xfrm>
            <a:off x="136425" y="661263"/>
            <a:ext cx="5094634" cy="3820975"/>
          </a:xfrm>
          <a:prstGeom prst="rect">
            <a:avLst/>
          </a:prstGeom>
          <a:noFill/>
          <a:ln>
            <a:noFill/>
          </a:ln>
        </p:spPr>
      </p:pic>
      <p:pic>
        <p:nvPicPr>
          <p:cNvPr id="547" name="Google Shape;547;p83"/>
          <p:cNvPicPr preferRelativeResize="0"/>
          <p:nvPr/>
        </p:nvPicPr>
        <p:blipFill>
          <a:blip r:embed="rId4">
            <a:alphaModFix/>
          </a:blip>
          <a:stretch>
            <a:fillRect/>
          </a:stretch>
        </p:blipFill>
        <p:spPr>
          <a:xfrm>
            <a:off x="5383459" y="661263"/>
            <a:ext cx="2865731" cy="38209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53" name="Google Shape;553;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54" name="Google Shape;554;p84"/>
          <p:cNvPicPr preferRelativeResize="0"/>
          <p:nvPr/>
        </p:nvPicPr>
        <p:blipFill>
          <a:blip r:embed="rId3">
            <a:alphaModFix/>
          </a:blip>
          <a:stretch>
            <a:fillRect/>
          </a:stretch>
        </p:blipFill>
        <p:spPr>
          <a:xfrm>
            <a:off x="607805" y="0"/>
            <a:ext cx="7712840"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60" name="Google Shape;560;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1" name="Google Shape;561;p85"/>
          <p:cNvPicPr preferRelativeResize="0"/>
          <p:nvPr/>
        </p:nvPicPr>
        <p:blipFill>
          <a:blip r:embed="rId3">
            <a:alphaModFix/>
          </a:blip>
          <a:stretch>
            <a:fillRect/>
          </a:stretch>
        </p:blipFill>
        <p:spPr>
          <a:xfrm>
            <a:off x="615105" y="-29125"/>
            <a:ext cx="7712840"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67" name="Google Shape;567;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8" name="Google Shape;568;p86"/>
          <p:cNvPicPr preferRelativeResize="0"/>
          <p:nvPr/>
        </p:nvPicPr>
        <p:blipFill>
          <a:blip r:embed="rId3">
            <a:alphaModFix/>
          </a:blip>
          <a:stretch>
            <a:fillRect/>
          </a:stretch>
        </p:blipFill>
        <p:spPr>
          <a:xfrm>
            <a:off x="811705" y="0"/>
            <a:ext cx="7712840"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74" name="Google Shape;574;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75" name="Google Shape;575;p87"/>
          <p:cNvPicPr preferRelativeResize="0"/>
          <p:nvPr/>
        </p:nvPicPr>
        <p:blipFill>
          <a:blip r:embed="rId3">
            <a:alphaModFix/>
          </a:blip>
          <a:stretch>
            <a:fillRect/>
          </a:stretch>
        </p:blipFill>
        <p:spPr>
          <a:xfrm>
            <a:off x="746155" y="0"/>
            <a:ext cx="771284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81" name="Google Shape;581;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82" name="Google Shape;582;p88"/>
          <p:cNvPicPr preferRelativeResize="0"/>
          <p:nvPr/>
        </p:nvPicPr>
        <p:blipFill>
          <a:blip r:embed="rId3">
            <a:alphaModFix/>
          </a:blip>
          <a:stretch>
            <a:fillRect/>
          </a:stretch>
        </p:blipFill>
        <p:spPr>
          <a:xfrm>
            <a:off x="680630" y="0"/>
            <a:ext cx="771284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588" name="Google Shape;588;p89"/>
          <p:cNvPicPr preferRelativeResize="0"/>
          <p:nvPr/>
        </p:nvPicPr>
        <p:blipFill>
          <a:blip r:embed="rId3">
            <a:alphaModFix/>
          </a:blip>
          <a:stretch>
            <a:fillRect/>
          </a:stretch>
        </p:blipFill>
        <p:spPr>
          <a:xfrm>
            <a:off x="615105" y="0"/>
            <a:ext cx="771284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577">
                <a:latin typeface="Roboto"/>
                <a:ea typeface="Roboto"/>
                <a:cs typeface="Roboto"/>
                <a:sym typeface="Roboto"/>
              </a:rPr>
              <a:t>Mística</a:t>
            </a:r>
            <a:endParaRPr/>
          </a:p>
        </p:txBody>
      </p:sp>
      <p:pic>
        <p:nvPicPr>
          <p:cNvPr id="594" name="Google Shape;594;p90"/>
          <p:cNvPicPr preferRelativeResize="0"/>
          <p:nvPr/>
        </p:nvPicPr>
        <p:blipFill>
          <a:blip r:embed="rId3">
            <a:alphaModFix/>
          </a:blip>
          <a:stretch>
            <a:fillRect/>
          </a:stretch>
        </p:blipFill>
        <p:spPr>
          <a:xfrm>
            <a:off x="1381200" y="445025"/>
            <a:ext cx="7024276" cy="46843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91"/>
          <p:cNvPicPr preferRelativeResize="0"/>
          <p:nvPr/>
        </p:nvPicPr>
        <p:blipFill>
          <a:blip r:embed="rId3">
            <a:alphaModFix/>
          </a:blip>
          <a:stretch>
            <a:fillRect/>
          </a:stretch>
        </p:blipFill>
        <p:spPr>
          <a:xfrm>
            <a:off x="666105" y="0"/>
            <a:ext cx="771284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5363"/>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0" y="489725"/>
            <a:ext cx="4752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620">
                <a:latin typeface="Calibri"/>
                <a:ea typeface="Calibri"/>
                <a:cs typeface="Calibri"/>
                <a:sym typeface="Calibri"/>
              </a:rPr>
              <a:t>Our </a:t>
            </a:r>
            <a:r>
              <a:rPr b="1" lang="en" sz="2620">
                <a:latin typeface="Calibri"/>
                <a:ea typeface="Calibri"/>
                <a:cs typeface="Calibri"/>
                <a:sym typeface="Calibri"/>
              </a:rPr>
              <a:t>Purpose </a:t>
            </a:r>
            <a:endParaRPr b="1" sz="2620">
              <a:latin typeface="Calibri"/>
              <a:ea typeface="Calibri"/>
              <a:cs typeface="Calibri"/>
              <a:sym typeface="Calibri"/>
            </a:endParaRPr>
          </a:p>
        </p:txBody>
      </p:sp>
      <p:sp>
        <p:nvSpPr>
          <p:cNvPr id="100" name="Google Shape;100;p20"/>
          <p:cNvSpPr txBox="1"/>
          <p:nvPr>
            <p:ph idx="1" type="body"/>
          </p:nvPr>
        </p:nvSpPr>
        <p:spPr>
          <a:xfrm>
            <a:off x="217650" y="1318350"/>
            <a:ext cx="41721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solidFill>
                  <a:srgbClr val="FFFFFF"/>
                </a:solidFill>
                <a:latin typeface="Calibri"/>
                <a:ea typeface="Calibri"/>
                <a:cs typeface="Calibri"/>
                <a:sym typeface="Calibri"/>
              </a:rPr>
              <a:t>We</a:t>
            </a:r>
            <a:r>
              <a:rPr lang="en" sz="2400">
                <a:solidFill>
                  <a:srgbClr val="FFFFFF"/>
                </a:solidFill>
                <a:latin typeface="Calibri"/>
                <a:ea typeface="Calibri"/>
                <a:cs typeface="Calibri"/>
                <a:sym typeface="Calibri"/>
              </a:rPr>
              <a:t> cultivate knowledge sharing, community action, and global solidarity for decolonized land stewardship, collective healing, and justice within the food movement.</a:t>
            </a:r>
            <a:endParaRPr sz="3100">
              <a:solidFill>
                <a:srgbClr val="FFFFFF"/>
              </a:solidFill>
              <a:latin typeface="Calibri"/>
              <a:ea typeface="Calibri"/>
              <a:cs typeface="Calibri"/>
              <a:sym typeface="Calibri"/>
            </a:endParaRPr>
          </a:p>
        </p:txBody>
      </p:sp>
      <p:sp>
        <p:nvSpPr>
          <p:cNvPr id="101" name="Google Shape;101;p20"/>
          <p:cNvSpPr txBox="1"/>
          <p:nvPr/>
        </p:nvSpPr>
        <p:spPr>
          <a:xfrm>
            <a:off x="4483725" y="13475"/>
            <a:ext cx="466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2" name="Google Shape;102;p20"/>
          <p:cNvSpPr/>
          <p:nvPr/>
        </p:nvSpPr>
        <p:spPr>
          <a:xfrm>
            <a:off x="4483650" y="13475"/>
            <a:ext cx="46602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dk1"/>
              </a:highlight>
            </a:endParaRPr>
          </a:p>
        </p:txBody>
      </p:sp>
      <p:pic>
        <p:nvPicPr>
          <p:cNvPr id="103" name="Google Shape;103;p20"/>
          <p:cNvPicPr preferRelativeResize="0"/>
          <p:nvPr/>
        </p:nvPicPr>
        <p:blipFill>
          <a:blip r:embed="rId3">
            <a:alphaModFix/>
          </a:blip>
          <a:stretch>
            <a:fillRect/>
          </a:stretch>
        </p:blipFill>
        <p:spPr>
          <a:xfrm>
            <a:off x="4483725" y="437018"/>
            <a:ext cx="4660201" cy="399445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92"/>
          <p:cNvPicPr preferRelativeResize="0"/>
          <p:nvPr/>
        </p:nvPicPr>
        <p:blipFill>
          <a:blip r:embed="rId3">
            <a:alphaModFix/>
          </a:blip>
          <a:stretch>
            <a:fillRect/>
          </a:stretch>
        </p:blipFill>
        <p:spPr>
          <a:xfrm>
            <a:off x="498630" y="0"/>
            <a:ext cx="771284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93"/>
          <p:cNvPicPr preferRelativeResize="0"/>
          <p:nvPr/>
        </p:nvPicPr>
        <p:blipFill>
          <a:blip r:embed="rId3">
            <a:alphaModFix/>
          </a:blip>
          <a:stretch>
            <a:fillRect/>
          </a:stretch>
        </p:blipFill>
        <p:spPr>
          <a:xfrm>
            <a:off x="715580" y="0"/>
            <a:ext cx="7712840"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94"/>
          <p:cNvPicPr preferRelativeResize="0"/>
          <p:nvPr/>
        </p:nvPicPr>
        <p:blipFill>
          <a:blip r:embed="rId3">
            <a:alphaModFix/>
          </a:blip>
          <a:stretch>
            <a:fillRect/>
          </a:stretch>
        </p:blipFill>
        <p:spPr>
          <a:xfrm>
            <a:off x="760705" y="0"/>
            <a:ext cx="771284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Ways to Engage and Support the Movement: </a:t>
            </a:r>
            <a:endParaRPr>
              <a:latin typeface="Calibri"/>
              <a:ea typeface="Calibri"/>
              <a:cs typeface="Calibri"/>
              <a:sym typeface="Calibri"/>
            </a:endParaRPr>
          </a:p>
        </p:txBody>
      </p:sp>
      <p:sp>
        <p:nvSpPr>
          <p:cNvPr id="620" name="Google Shape;620;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Scan QR code located in this space for additional information, podcasts, videos, articles, etc.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Participate in Nicaraguan international brigade delegations with the ATC: Agroecology &amp; Revolution mini-internship Solidarity School in </a:t>
            </a:r>
            <a:r>
              <a:rPr lang="en" sz="1900">
                <a:solidFill>
                  <a:schemeClr val="dk1"/>
                </a:solidFill>
                <a:latin typeface="Calibri"/>
                <a:ea typeface="Calibri"/>
                <a:cs typeface="Calibri"/>
                <a:sym typeface="Calibri"/>
              </a:rPr>
              <a:t>the </a:t>
            </a:r>
            <a:r>
              <a:rPr lang="en" sz="1900">
                <a:solidFill>
                  <a:schemeClr val="dk1"/>
                </a:solidFill>
                <a:latin typeface="Calibri"/>
                <a:ea typeface="Calibri"/>
                <a:cs typeface="Calibri"/>
                <a:sym typeface="Calibri"/>
              </a:rPr>
              <a:t>summer 2023</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Participate in the Cuba ANAP Encuentro in 2024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Encourage representatives to vote no on HR 314</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Donate to ANAP and the ATC (links to follow)</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Purchase coffee through the ATC </a:t>
            </a:r>
            <a:r>
              <a:rPr lang="en" sz="1900" u="sng">
                <a:solidFill>
                  <a:srgbClr val="1155CC"/>
                </a:solidFill>
                <a:latin typeface="Calibri"/>
                <a:ea typeface="Calibri"/>
                <a:cs typeface="Calibri"/>
                <a:sym typeface="Calibri"/>
                <a:hlinkClick r:id="rId3">
                  <a:extLst>
                    <a:ext uri="{A12FA001-AC4F-418D-AE19-62706E023703}">
                      <ahyp:hlinkClr val="tx"/>
                    </a:ext>
                  </a:extLst>
                </a:hlinkClick>
              </a:rPr>
              <a:t>Café Revolución</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Stay tuned in for future teach-ins!</a:t>
            </a:r>
            <a:endParaRPr sz="1900">
              <a:solidFill>
                <a:schemeClr val="dk1"/>
              </a:solidFill>
              <a:latin typeface="Calibri"/>
              <a:ea typeface="Calibri"/>
              <a:cs typeface="Calibri"/>
              <a:sym typeface="Calibri"/>
            </a:endParaRPr>
          </a:p>
          <a:p>
            <a:pPr indent="0" lvl="0" marL="457200" rtl="0" algn="l">
              <a:spcBef>
                <a:spcPts val="1200"/>
              </a:spcBef>
              <a:spcAft>
                <a:spcPts val="1200"/>
              </a:spcAft>
              <a:buNone/>
            </a:pPr>
            <a:r>
              <a:t/>
            </a:r>
            <a:endParaRPr sz="19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6" name="Google Shape;626;p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27" name="Google Shape;627;p96"/>
          <p:cNvPicPr preferRelativeResize="0"/>
          <p:nvPr/>
        </p:nvPicPr>
        <p:blipFill>
          <a:blip r:embed="rId3">
            <a:alphaModFix/>
          </a:blip>
          <a:stretch>
            <a:fillRect/>
          </a:stretch>
        </p:blipFill>
        <p:spPr>
          <a:xfrm>
            <a:off x="216950" y="33675"/>
            <a:ext cx="8872549" cy="50092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alibri"/>
                <a:ea typeface="Calibri"/>
                <a:cs typeface="Calibri"/>
                <a:sym typeface="Calibri"/>
              </a:rPr>
              <a:t>Calls to Action and </a:t>
            </a:r>
            <a:r>
              <a:rPr lang="en">
                <a:latin typeface="Calibri"/>
                <a:ea typeface="Calibri"/>
                <a:cs typeface="Calibri"/>
                <a:sym typeface="Calibri"/>
              </a:rPr>
              <a:t>Additional Learning Materials </a:t>
            </a:r>
            <a:endParaRPr>
              <a:latin typeface="Calibri"/>
              <a:ea typeface="Calibri"/>
              <a:cs typeface="Calibri"/>
              <a:sym typeface="Calibri"/>
            </a:endParaRPr>
          </a:p>
        </p:txBody>
      </p:sp>
      <p:pic>
        <p:nvPicPr>
          <p:cNvPr id="633" name="Google Shape;633;p97"/>
          <p:cNvPicPr preferRelativeResize="0"/>
          <p:nvPr/>
        </p:nvPicPr>
        <p:blipFill>
          <a:blip r:embed="rId3">
            <a:alphaModFix/>
          </a:blip>
          <a:stretch>
            <a:fillRect/>
          </a:stretch>
        </p:blipFill>
        <p:spPr>
          <a:xfrm>
            <a:off x="2734624" y="1175825"/>
            <a:ext cx="3680449" cy="368042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Make A Donation </a:t>
            </a:r>
            <a:endParaRPr>
              <a:latin typeface="Calibri"/>
              <a:ea typeface="Calibri"/>
              <a:cs typeface="Calibri"/>
              <a:sym typeface="Calibri"/>
            </a:endParaRPr>
          </a:p>
        </p:txBody>
      </p:sp>
      <p:sp>
        <p:nvSpPr>
          <p:cNvPr id="639" name="Google Shape;639;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ATC Nicaragua Venmo: @</a:t>
            </a:r>
            <a:r>
              <a:rPr lang="en" sz="2000">
                <a:solidFill>
                  <a:schemeClr val="dk1"/>
                </a:solidFill>
                <a:latin typeface="Calibri"/>
                <a:ea typeface="Calibri"/>
                <a:cs typeface="Calibri"/>
                <a:sym typeface="Calibri"/>
              </a:rPr>
              <a:t>Friendsatc </a:t>
            </a:r>
            <a:endParaRPr sz="2000">
              <a:solidFill>
                <a:schemeClr val="dk1"/>
              </a:solidFill>
              <a:latin typeface="Calibri"/>
              <a:ea typeface="Calibri"/>
              <a:cs typeface="Calibri"/>
              <a:sym typeface="Calibri"/>
            </a:endParaRPr>
          </a:p>
          <a:p>
            <a:pPr indent="0" lvl="0" marL="0" rtl="0" algn="l">
              <a:spcBef>
                <a:spcPts val="1200"/>
              </a:spcBef>
              <a:spcAft>
                <a:spcPts val="0"/>
              </a:spcAft>
              <a:buNone/>
            </a:pPr>
            <a:r>
              <a:rPr i="1" lang="en" sz="2000">
                <a:solidFill>
                  <a:schemeClr val="dk1"/>
                </a:solidFill>
                <a:latin typeface="Calibri"/>
                <a:ea typeface="Calibri"/>
                <a:cs typeface="Calibri"/>
                <a:sym typeface="Calibri"/>
              </a:rPr>
              <a:t>*Donations support the 3rd cohort of students participating in the IALA </a:t>
            </a:r>
            <a:endParaRPr i="1" sz="2000">
              <a:solidFill>
                <a:schemeClr val="dk1"/>
              </a:solidFill>
              <a:latin typeface="Calibri"/>
              <a:ea typeface="Calibri"/>
              <a:cs typeface="Calibri"/>
              <a:sym typeface="Calibri"/>
            </a:endParaRPr>
          </a:p>
          <a:p>
            <a:pPr indent="0" lvl="0" marL="0" rtl="0" algn="l">
              <a:spcBef>
                <a:spcPts val="1200"/>
              </a:spcBef>
              <a:spcAft>
                <a:spcPts val="0"/>
              </a:spcAft>
              <a:buNone/>
            </a:pPr>
            <a:r>
              <a:t/>
            </a:r>
            <a:endParaRPr sz="2000">
              <a:solidFill>
                <a:schemeClr val="dk1"/>
              </a:solidFill>
              <a:latin typeface="Calibri"/>
              <a:ea typeface="Calibri"/>
              <a:cs typeface="Calibri"/>
              <a:sym typeface="Calibri"/>
            </a:endParaRPr>
          </a:p>
          <a:p>
            <a:pPr indent="0" lvl="0" marL="0" rtl="0" algn="l">
              <a:spcBef>
                <a:spcPts val="1200"/>
              </a:spcBef>
              <a:spcAft>
                <a:spcPts val="0"/>
              </a:spcAft>
              <a:buNone/>
            </a:pPr>
            <a:r>
              <a:rPr lang="en" sz="2000">
                <a:solidFill>
                  <a:schemeClr val="dk1"/>
                </a:solidFill>
                <a:latin typeface="Calibri"/>
                <a:ea typeface="Calibri"/>
                <a:cs typeface="Calibri"/>
                <a:sym typeface="Calibri"/>
              </a:rPr>
              <a:t>ANAP Paypal: @Caribbean Agroecology Institute</a:t>
            </a:r>
            <a:endParaRPr sz="2000">
              <a:solidFill>
                <a:schemeClr val="dk1"/>
              </a:solidFill>
              <a:latin typeface="Calibri"/>
              <a:ea typeface="Calibri"/>
              <a:cs typeface="Calibri"/>
              <a:sym typeface="Calibri"/>
            </a:endParaRPr>
          </a:p>
          <a:p>
            <a:pPr indent="0" lvl="0" marL="0" rtl="0" algn="l">
              <a:spcBef>
                <a:spcPts val="1200"/>
              </a:spcBef>
              <a:spcAft>
                <a:spcPts val="0"/>
              </a:spcAft>
              <a:buNone/>
            </a:pPr>
            <a:r>
              <a:rPr i="1" lang="en" sz="2000">
                <a:solidFill>
                  <a:schemeClr val="dk1"/>
                </a:solidFill>
                <a:latin typeface="Calibri"/>
                <a:ea typeface="Calibri"/>
                <a:cs typeface="Calibri"/>
                <a:sym typeface="Calibri"/>
              </a:rPr>
              <a:t>*Donations support purchasing materials and supplies for farming families </a:t>
            </a:r>
            <a:endParaRPr i="1" sz="1300">
              <a:solidFill>
                <a:schemeClr val="dk1"/>
              </a:solidFill>
            </a:endParaRPr>
          </a:p>
          <a:p>
            <a:pPr indent="0" lvl="0" marL="0" rtl="0" algn="l">
              <a:spcBef>
                <a:spcPts val="1200"/>
              </a:spcBef>
              <a:spcAft>
                <a:spcPts val="1200"/>
              </a:spcAft>
              <a:buNone/>
            </a:pPr>
            <a:r>
              <a:t/>
            </a:r>
            <a:endParaRPr sz="1300">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99"/>
          <p:cNvSpPr txBox="1"/>
          <p:nvPr>
            <p:ph type="title"/>
          </p:nvPr>
        </p:nvSpPr>
        <p:spPr>
          <a:xfrm>
            <a:off x="311700" y="204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a:t>
            </a:r>
            <a:r>
              <a:rPr lang="en"/>
              <a:t>Dialogue</a:t>
            </a:r>
            <a:r>
              <a:rPr lang="en"/>
              <a:t> </a:t>
            </a:r>
            <a:endParaRPr/>
          </a:p>
        </p:txBody>
      </p:sp>
      <p:sp>
        <p:nvSpPr>
          <p:cNvPr id="645" name="Google Shape;645;p99"/>
          <p:cNvSpPr txBox="1"/>
          <p:nvPr>
            <p:ph idx="1" type="body"/>
          </p:nvPr>
        </p:nvSpPr>
        <p:spPr>
          <a:xfrm>
            <a:off x="311700" y="777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In what ways do you see the movement for agroecology, food sovereignty, and land justice in the US, Nicaragua, and Cuba being interconnected?</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As we struggle for land justice and agrarian reform here in the US what are ways in which we can learn from our comrades in Nicaragua and Cuba?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types of agroecological farming practices did you see demonstrated here tonight that you would like to see implemented here in California?</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other ways can we build solidarity and cooperation for agroecology, food sovereignty, and land justice?</a:t>
            </a:r>
            <a:endParaRPr sz="1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What was one of your biggest takeaways from the evening and why? </a:t>
            </a:r>
            <a:endParaRPr sz="22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00"/>
          <p:cNvSpPr txBox="1"/>
          <p:nvPr>
            <p:ph type="title"/>
          </p:nvPr>
        </p:nvSpPr>
        <p:spPr>
          <a:xfrm>
            <a:off x="369950" y="970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20">
                <a:latin typeface="Calibri"/>
                <a:ea typeface="Calibri"/>
                <a:cs typeface="Calibri"/>
                <a:sym typeface="Calibri"/>
              </a:rPr>
              <a:t>Gracias- Thank you! </a:t>
            </a:r>
            <a:endParaRPr sz="2620">
              <a:latin typeface="Calibri"/>
              <a:ea typeface="Calibri"/>
              <a:cs typeface="Calibri"/>
              <a:sym typeface="Calibri"/>
            </a:endParaRPr>
          </a:p>
        </p:txBody>
      </p:sp>
      <p:sp>
        <p:nvSpPr>
          <p:cNvPr id="651" name="Google Shape;651;p100"/>
          <p:cNvSpPr txBox="1"/>
          <p:nvPr>
            <p:ph idx="1" type="body"/>
          </p:nvPr>
        </p:nvSpPr>
        <p:spPr>
          <a:xfrm>
            <a:off x="311700" y="2018425"/>
            <a:ext cx="8520600" cy="2849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b="1" sz="3100">
              <a:solidFill>
                <a:srgbClr val="B45F06"/>
              </a:solidFill>
              <a:latin typeface="Roboto"/>
              <a:ea typeface="Roboto"/>
              <a:cs typeface="Roboto"/>
              <a:sym typeface="Roboto"/>
            </a:endParaRPr>
          </a:p>
          <a:p>
            <a:pPr indent="0" lvl="0" marL="0" rtl="0" algn="ctr">
              <a:spcBef>
                <a:spcPts val="0"/>
              </a:spcBef>
              <a:spcAft>
                <a:spcPts val="0"/>
              </a:spcAft>
              <a:buNone/>
            </a:pPr>
            <a:r>
              <a:t/>
            </a:r>
            <a:endParaRPr b="1" sz="3100">
              <a:solidFill>
                <a:srgbClr val="B45F06"/>
              </a:solidFill>
              <a:latin typeface="Roboto"/>
              <a:ea typeface="Roboto"/>
              <a:cs typeface="Roboto"/>
              <a:sym typeface="Roboto"/>
            </a:endParaRPr>
          </a:p>
          <a:p>
            <a:pPr indent="0" lvl="0" marL="0" rtl="0" algn="ctr">
              <a:spcBef>
                <a:spcPts val="0"/>
              </a:spcBef>
              <a:spcAft>
                <a:spcPts val="0"/>
              </a:spcAft>
              <a:buNone/>
            </a:pPr>
            <a:r>
              <a:t/>
            </a:r>
            <a:endParaRPr b="1" sz="3100">
              <a:solidFill>
                <a:schemeClr val="lt1"/>
              </a:solidFill>
              <a:latin typeface="Roboto"/>
              <a:ea typeface="Roboto"/>
              <a:cs typeface="Roboto"/>
              <a:sym typeface="Roboto"/>
            </a:endParaRPr>
          </a:p>
          <a:p>
            <a:pPr indent="0" lvl="0" marL="0" rtl="0" algn="ctr">
              <a:spcBef>
                <a:spcPts val="0"/>
              </a:spcBef>
              <a:spcAft>
                <a:spcPts val="0"/>
              </a:spcAft>
              <a:buNone/>
            </a:pPr>
            <a:r>
              <a:t/>
            </a:r>
            <a:endParaRPr b="1" sz="3100">
              <a:solidFill>
                <a:schemeClr val="lt1"/>
              </a:solidFill>
              <a:latin typeface="Roboto"/>
              <a:ea typeface="Roboto"/>
              <a:cs typeface="Roboto"/>
              <a:sym typeface="Roboto"/>
            </a:endParaRPr>
          </a:p>
          <a:p>
            <a:pPr indent="0" lvl="0" marL="0" rtl="0" algn="ctr">
              <a:spcBef>
                <a:spcPts val="0"/>
              </a:spcBef>
              <a:spcAft>
                <a:spcPts val="0"/>
              </a:spcAft>
              <a:buNone/>
            </a:pPr>
            <a:r>
              <a:rPr b="1" lang="en" sz="2600">
                <a:solidFill>
                  <a:schemeClr val="dk1"/>
                </a:solidFill>
                <a:latin typeface="Roboto"/>
                <a:ea typeface="Roboto"/>
                <a:cs typeface="Roboto"/>
                <a:sym typeface="Roboto"/>
              </a:rPr>
              <a:t>“Globalizar la lucha! Globalizar la esperanza!”- “Globalize the struggle! Globalize hope!” </a:t>
            </a:r>
            <a:endParaRPr sz="3200">
              <a:solidFill>
                <a:schemeClr val="dk1"/>
              </a:solidFill>
            </a:endParaRPr>
          </a:p>
        </p:txBody>
      </p:sp>
      <p:pic>
        <p:nvPicPr>
          <p:cNvPr id="652" name="Google Shape;652;p100"/>
          <p:cNvPicPr preferRelativeResize="0"/>
          <p:nvPr/>
        </p:nvPicPr>
        <p:blipFill>
          <a:blip r:embed="rId3">
            <a:alphaModFix/>
          </a:blip>
          <a:stretch>
            <a:fillRect/>
          </a:stretch>
        </p:blipFill>
        <p:spPr>
          <a:xfrm>
            <a:off x="2454900" y="822175"/>
            <a:ext cx="4491900" cy="2995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405575" y="332025"/>
            <a:ext cx="4849200" cy="7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latin typeface="Calibri"/>
                <a:ea typeface="Calibri"/>
                <a:cs typeface="Calibri"/>
                <a:sym typeface="Calibri"/>
              </a:rPr>
              <a:t>Agroecology Commons Collective</a:t>
            </a:r>
            <a:endParaRPr sz="2420">
              <a:latin typeface="Calibri"/>
              <a:ea typeface="Calibri"/>
              <a:cs typeface="Calibri"/>
              <a:sym typeface="Calibri"/>
            </a:endParaRPr>
          </a:p>
        </p:txBody>
      </p:sp>
      <p:sp>
        <p:nvSpPr>
          <p:cNvPr id="109" name="Google Shape;109;p21"/>
          <p:cNvSpPr txBox="1"/>
          <p:nvPr>
            <p:ph idx="1" type="body"/>
          </p:nvPr>
        </p:nvSpPr>
        <p:spPr>
          <a:xfrm>
            <a:off x="405575" y="1152475"/>
            <a:ext cx="4489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solidFill>
                  <a:schemeClr val="dk1"/>
                </a:solidFill>
                <a:latin typeface="Calibri"/>
                <a:ea typeface="Calibri"/>
                <a:cs typeface="Calibri"/>
                <a:sym typeface="Calibri"/>
              </a:rPr>
              <a:t>Coming from backgrounds as farmers, educators, artists, and cooperative business owners, we </a:t>
            </a:r>
            <a:r>
              <a:rPr lang="en" sz="1900">
                <a:solidFill>
                  <a:schemeClr val="dk1"/>
                </a:solidFill>
                <a:latin typeface="Calibri"/>
                <a:ea typeface="Calibri"/>
                <a:cs typeface="Calibri"/>
                <a:sym typeface="Calibri"/>
              </a:rPr>
              <a:t>share deep resonance for the connection between land, healing, and liberation. </a:t>
            </a:r>
            <a:endParaRPr sz="1900">
              <a:solidFill>
                <a:schemeClr val="dk1"/>
              </a:solidFill>
              <a:latin typeface="Calibri"/>
              <a:ea typeface="Calibri"/>
              <a:cs typeface="Calibri"/>
              <a:sym typeface="Calibri"/>
            </a:endParaRPr>
          </a:p>
          <a:p>
            <a:pPr indent="0" lvl="0" marL="0" rtl="0" algn="l">
              <a:spcBef>
                <a:spcPts val="1200"/>
              </a:spcBef>
              <a:spcAft>
                <a:spcPts val="0"/>
              </a:spcAft>
              <a:buNone/>
            </a:pPr>
            <a:r>
              <a:t/>
            </a:r>
            <a:endParaRPr sz="1900">
              <a:solidFill>
                <a:srgbClr val="000000"/>
              </a:solidFill>
              <a:latin typeface="Calibri"/>
              <a:ea typeface="Calibri"/>
              <a:cs typeface="Calibri"/>
              <a:sym typeface="Calibri"/>
            </a:endParaRPr>
          </a:p>
          <a:p>
            <a:pPr indent="0" lvl="0" marL="0" rtl="0" algn="l">
              <a:spcBef>
                <a:spcPts val="1200"/>
              </a:spcBef>
              <a:spcAft>
                <a:spcPts val="1200"/>
              </a:spcAft>
              <a:buNone/>
            </a:pPr>
            <a:r>
              <a:t/>
            </a:r>
            <a:endParaRPr sz="1900">
              <a:solidFill>
                <a:srgbClr val="000000"/>
              </a:solidFill>
              <a:latin typeface="Calibri"/>
              <a:ea typeface="Calibri"/>
              <a:cs typeface="Calibri"/>
              <a:sym typeface="Calibri"/>
            </a:endParaRPr>
          </a:p>
        </p:txBody>
      </p:sp>
      <p:pic>
        <p:nvPicPr>
          <p:cNvPr id="110" name="Google Shape;110;p21"/>
          <p:cNvPicPr preferRelativeResize="0"/>
          <p:nvPr/>
        </p:nvPicPr>
        <p:blipFill rotWithShape="1">
          <a:blip r:embed="rId3">
            <a:alphaModFix/>
          </a:blip>
          <a:srcRect b="3638" l="-3499" r="36326" t="11341"/>
          <a:stretch/>
        </p:blipFill>
        <p:spPr>
          <a:xfrm>
            <a:off x="5355300" y="248050"/>
            <a:ext cx="3632526" cy="4895451"/>
          </a:xfrm>
          <a:prstGeom prst="rect">
            <a:avLst/>
          </a:prstGeom>
          <a:noFill/>
          <a:ln>
            <a:noFill/>
          </a:ln>
        </p:spPr>
      </p:pic>
      <p:pic>
        <p:nvPicPr>
          <p:cNvPr id="111" name="Google Shape;111;p21"/>
          <p:cNvPicPr preferRelativeResize="0"/>
          <p:nvPr/>
        </p:nvPicPr>
        <p:blipFill rotWithShape="1">
          <a:blip r:embed="rId4">
            <a:alphaModFix/>
          </a:blip>
          <a:srcRect b="0" l="8340" r="-8340" t="0"/>
          <a:stretch/>
        </p:blipFill>
        <p:spPr>
          <a:xfrm>
            <a:off x="1324147" y="2498947"/>
            <a:ext cx="2879150" cy="2879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