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7772400" cy="10058400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>
          <p15:clr>
            <a:srgbClr val="A4A3A4"/>
          </p15:clr>
        </p15:guide>
        <p15:guide id="2" pos="244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2092" y="60"/>
      </p:cViewPr>
      <p:guideLst>
        <p:guide orient="horz" pos="3168"/>
        <p:guide pos="244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2930" y="3124624"/>
            <a:ext cx="6606540" cy="21560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65860" y="5699760"/>
            <a:ext cx="5440680" cy="25704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634990" y="402803"/>
            <a:ext cx="1748790" cy="858223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8620" y="402803"/>
            <a:ext cx="5116830" cy="85822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3966" y="6463454"/>
            <a:ext cx="6606540" cy="199771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3966" y="4263180"/>
            <a:ext cx="6606540" cy="2200274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862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950970" y="2346961"/>
            <a:ext cx="3432810" cy="6638079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251499"/>
            <a:ext cx="3434160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8620" y="3189817"/>
            <a:ext cx="3434160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8272" y="2251499"/>
            <a:ext cx="3435509" cy="93831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948272" y="3189817"/>
            <a:ext cx="3435509" cy="57952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8620" y="400473"/>
            <a:ext cx="2557066" cy="17043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38792" y="400474"/>
            <a:ext cx="4344988" cy="85845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8620" y="2104814"/>
            <a:ext cx="2557066" cy="68802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3445" y="7040880"/>
            <a:ext cx="4663440" cy="83121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3445" y="898737"/>
            <a:ext cx="4663440" cy="60350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3445" y="7872096"/>
            <a:ext cx="4663440" cy="1180464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3/28/2018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://web.uri.edu/sheepngoat/" TargetMode="External"/><Relationship Id="rId13" Type="http://schemas.openxmlformats.org/officeDocument/2006/relationships/image" Target="../media/image9.png"/><Relationship Id="rId3" Type="http://schemas.openxmlformats.org/officeDocument/2006/relationships/hyperlink" Target="mailto:emily.wells@mail.wvu.edu" TargetMode="External"/><Relationship Id="rId7" Type="http://schemas.openxmlformats.org/officeDocument/2006/relationships/image" Target="../media/image4.png"/><Relationship Id="rId12" Type="http://schemas.openxmlformats.org/officeDocument/2006/relationships/image" Target="../media/image8.png"/><Relationship Id="rId2" Type="http://schemas.openxmlformats.org/officeDocument/2006/relationships/hyperlink" Target="mailto:marlon.knights@mail.wvu.edu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11" Type="http://schemas.openxmlformats.org/officeDocument/2006/relationships/image" Target="../media/image7.jpeg"/><Relationship Id="rId5" Type="http://schemas.openxmlformats.org/officeDocument/2006/relationships/image" Target="../media/image2.jpeg"/><Relationship Id="rId10" Type="http://schemas.openxmlformats.org/officeDocument/2006/relationships/image" Target="../media/image6.jpeg"/><Relationship Id="rId4" Type="http://schemas.openxmlformats.org/officeDocument/2006/relationships/image" Target="../media/image1.jpeg"/><Relationship Id="rId9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Group 12"/>
          <p:cNvGrpSpPr/>
          <p:nvPr/>
        </p:nvGrpSpPr>
        <p:grpSpPr>
          <a:xfrm>
            <a:off x="228600" y="228600"/>
            <a:ext cx="7239000" cy="9688354"/>
            <a:chOff x="228600" y="228600"/>
            <a:chExt cx="7239000" cy="9688354"/>
          </a:xfrm>
        </p:grpSpPr>
        <p:sp>
          <p:nvSpPr>
            <p:cNvPr id="4" name="TextBox 3"/>
            <p:cNvSpPr txBox="1"/>
            <p:nvPr/>
          </p:nvSpPr>
          <p:spPr>
            <a:xfrm>
              <a:off x="381000" y="247471"/>
              <a:ext cx="701040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Attention: Sheep &amp; Meat Goat </a:t>
              </a:r>
              <a:r>
                <a:rPr lang="en-US" sz="2400" b="1" dirty="0" err="1" smtClean="0">
                  <a:solidFill>
                    <a:srgbClr val="FF0000"/>
                  </a:solidFill>
                  <a:latin typeface="+mj-lt"/>
                </a:rPr>
                <a:t>Seedstock</a:t>
              </a:r>
              <a:r>
                <a:rPr lang="en-US" sz="2400" b="1" dirty="0" smtClean="0">
                  <a:solidFill>
                    <a:srgbClr val="FF0000"/>
                  </a:solidFill>
                  <a:latin typeface="+mj-lt"/>
                </a:rPr>
                <a:t> Producers </a:t>
              </a:r>
            </a:p>
            <a:p>
              <a:pPr algn="ctr"/>
              <a:r>
                <a:rPr lang="en-US" sz="2200" b="1" dirty="0" smtClean="0">
                  <a:latin typeface="+mj-lt"/>
                </a:rPr>
                <a:t>National Sheep Improvement Program (NSIP) Workshops </a:t>
              </a:r>
            </a:p>
            <a:p>
              <a:pPr algn="ctr"/>
              <a:r>
                <a:rPr lang="en-US" sz="2200" b="1" dirty="0" smtClean="0"/>
                <a:t>March 1-11, 2017 in VA, WV, PA</a:t>
              </a:r>
              <a:r>
                <a:rPr lang="en-US" sz="2200" b="1" smtClean="0"/>
                <a:t>, MD</a:t>
              </a:r>
              <a:endParaRPr lang="en-US" sz="2200" b="1" dirty="0" smtClean="0">
                <a:latin typeface="+mj-lt"/>
              </a:endParaRPr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381000" y="1371600"/>
              <a:ext cx="6934200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/>
                <a:t> Getting Your Genetics Right: Converting Performance Records into Relevant Decision-Making Tools</a:t>
              </a:r>
              <a:endParaRPr lang="en-US" sz="2000" b="1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304800" y="228600"/>
              <a:ext cx="7162800" cy="7772400"/>
            </a:xfrm>
            <a:prstGeom prst="rect">
              <a:avLst/>
            </a:prstGeom>
            <a:noFill/>
            <a:ln w="44450" cmpd="thinThick">
              <a:solidFill>
                <a:srgbClr val="92D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381000" y="5257800"/>
              <a:ext cx="7086600" cy="218521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114300" indent="-114300">
                <a:buFont typeface="Arial" pitchFamily="34" charset="0"/>
                <a:buChar char="•"/>
              </a:pPr>
              <a:r>
                <a:rPr lang="en-US" sz="1400" b="1" dirty="0" smtClean="0"/>
                <a:t>March 3 – 10:00-4:30, </a:t>
              </a:r>
              <a:r>
                <a:rPr lang="en-US" sz="1400" b="1" dirty="0" err="1"/>
                <a:t>Wardensville</a:t>
              </a:r>
              <a:r>
                <a:rPr lang="en-US" sz="1400" b="1" dirty="0"/>
                <a:t>, </a:t>
              </a:r>
              <a:r>
                <a:rPr lang="en-US" sz="1400" b="1" dirty="0" smtClean="0"/>
                <a:t>WV. West Virginia Univ. </a:t>
              </a:r>
              <a:r>
                <a:rPr lang="en-US" sz="1400" b="1" dirty="0" err="1" smtClean="0"/>
                <a:t>Reymann</a:t>
              </a:r>
              <a:r>
                <a:rPr lang="en-US" sz="1400" b="1" dirty="0" smtClean="0"/>
                <a:t> Memorial Farm.             </a:t>
              </a:r>
              <a:r>
                <a:rPr lang="en-US" sz="1200" dirty="0" smtClean="0"/>
                <a:t>1695 State Rd, 259N.  Contact: Dr. Marlon Knights, </a:t>
              </a:r>
              <a:r>
                <a:rPr lang="en-US" sz="1200" dirty="0" smtClean="0">
                  <a:hlinkClick r:id="rId2"/>
                </a:rPr>
                <a:t>marlon.knights@mail.wvu.edu</a:t>
              </a:r>
              <a:r>
                <a:rPr lang="en-US" sz="1200" dirty="0" smtClean="0"/>
                <a:t>, 304-293-1946</a:t>
              </a:r>
            </a:p>
            <a:p>
              <a:pPr marL="114300" indent="-114300">
                <a:buFont typeface="Arial" pitchFamily="34" charset="0"/>
                <a:buChar char="•"/>
              </a:pPr>
              <a:endParaRPr lang="en-US" sz="1400" b="1" dirty="0" smtClean="0"/>
            </a:p>
            <a:p>
              <a:pPr marL="114300" indent="-114300">
                <a:buFont typeface="Arial" pitchFamily="34" charset="0"/>
                <a:buChar char="•"/>
              </a:pPr>
              <a:endParaRPr lang="en-US" sz="1400" b="1" dirty="0"/>
            </a:p>
            <a:p>
              <a:pPr marL="114300" indent="-114300">
                <a:buFont typeface="Arial" pitchFamily="34" charset="0"/>
                <a:buChar char="•"/>
              </a:pPr>
              <a:endParaRPr lang="en-US" sz="1400" b="1" dirty="0" smtClean="0"/>
            </a:p>
            <a:p>
              <a:pPr marL="114300" indent="-114300">
                <a:buFont typeface="Arial" pitchFamily="34" charset="0"/>
                <a:buChar char="•"/>
              </a:pPr>
              <a:r>
                <a:rPr lang="en-US" sz="1400" b="1" dirty="0" smtClean="0"/>
                <a:t>March 4 – 9:00-3:30, </a:t>
              </a:r>
              <a:r>
                <a:rPr lang="en-US" sz="1400" b="1" dirty="0" err="1"/>
                <a:t>Kearneysville</a:t>
              </a:r>
              <a:r>
                <a:rPr lang="en-US" sz="1400" b="1" dirty="0"/>
                <a:t>, </a:t>
              </a:r>
              <a:r>
                <a:rPr lang="en-US" sz="1400" b="1" dirty="0" smtClean="0"/>
                <a:t>WV. West Virginia Univ. Jefferson County Ext Office.         </a:t>
              </a:r>
              <a:r>
                <a:rPr lang="en-US" sz="1200" dirty="0" smtClean="0"/>
                <a:t>1948 Wiltshire Rd. Contact: Emily Wells, </a:t>
              </a:r>
              <a:r>
                <a:rPr lang="en-US" sz="1200" dirty="0" smtClean="0">
                  <a:hlinkClick r:id="rId3"/>
                </a:rPr>
                <a:t>emily.wells@mail.wvu.edu</a:t>
              </a:r>
              <a:r>
                <a:rPr lang="en-US" sz="1200" dirty="0" smtClean="0"/>
                <a:t>, 304-728-7413</a:t>
              </a:r>
            </a:p>
            <a:p>
              <a:endParaRPr lang="en-US" sz="1200" dirty="0" smtClean="0"/>
            </a:p>
            <a:p>
              <a:endParaRPr lang="en-US" sz="1200" b="1" i="1" dirty="0" smtClean="0"/>
            </a:p>
            <a:p>
              <a:pPr>
                <a:lnSpc>
                  <a:spcPct val="50000"/>
                </a:lnSpc>
              </a:pPr>
              <a:r>
                <a:rPr lang="en-US" sz="1200" b="1" i="1" dirty="0" smtClean="0"/>
                <a:t>FREE </a:t>
              </a:r>
              <a:r>
                <a:rPr lang="en-US" sz="1200" b="1" i="1" dirty="0"/>
                <a:t>REGISTRATION (LUNCH PROVIDED), PLEASE CONTACT INDIVIDUAL </a:t>
              </a:r>
              <a:r>
                <a:rPr lang="en-US" sz="1200" b="1" i="1" dirty="0" smtClean="0"/>
                <a:t>LISTED ABOVE </a:t>
              </a:r>
              <a:r>
                <a:rPr lang="en-US" sz="1200" b="1" i="1" dirty="0"/>
                <a:t>FOR EACH </a:t>
              </a:r>
              <a:r>
                <a:rPr lang="en-US" sz="1200" b="1" i="1" dirty="0" smtClean="0"/>
                <a:t>LOCATION</a:t>
              </a:r>
              <a:endParaRPr lang="en-US" sz="1400" b="1" i="1" dirty="0"/>
            </a:p>
            <a:p>
              <a:r>
                <a:rPr lang="en-US" sz="1200" dirty="0" smtClean="0"/>
                <a:t> 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419600" y="4114800"/>
              <a:ext cx="2971800" cy="938719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1100" b="1" dirty="0" smtClean="0"/>
                <a:t>Speakers:  </a:t>
              </a:r>
            </a:p>
            <a:p>
              <a:r>
                <a:rPr lang="en-US" sz="1100" b="1" dirty="0" smtClean="0"/>
                <a:t>Russell “Rusty” </a:t>
              </a:r>
              <a:r>
                <a:rPr lang="en-US" sz="1100" b="1" dirty="0" err="1" smtClean="0"/>
                <a:t>Burgett</a:t>
              </a:r>
              <a:r>
                <a:rPr lang="en-US" sz="1100" b="1" dirty="0" smtClean="0"/>
                <a:t>, </a:t>
              </a:r>
              <a:r>
                <a:rPr lang="en-US" sz="1100" dirty="0" smtClean="0"/>
                <a:t>NSIP Program Director</a:t>
              </a:r>
            </a:p>
            <a:p>
              <a:r>
                <a:rPr lang="en-US" sz="1100" b="1" dirty="0" smtClean="0"/>
                <a:t>Dr. Anne Zajac, </a:t>
              </a:r>
              <a:r>
                <a:rPr lang="en-US" sz="1100" dirty="0" smtClean="0"/>
                <a:t>Parasitologist, Virginia Tech </a:t>
              </a:r>
            </a:p>
            <a:p>
              <a:r>
                <a:rPr lang="en-US" sz="1100" b="1" dirty="0" smtClean="0"/>
                <a:t>Dr. Katherine Petersson, </a:t>
              </a:r>
              <a:r>
                <a:rPr lang="en-US" sz="1100" dirty="0" smtClean="0"/>
                <a:t>Univ. of Rhode Island</a:t>
              </a:r>
            </a:p>
            <a:p>
              <a:r>
                <a:rPr lang="en-US" sz="1100" b="1" dirty="0" smtClean="0"/>
                <a:t>Melanie Barkley</a:t>
              </a:r>
              <a:r>
                <a:rPr lang="en-US" sz="1100" dirty="0" smtClean="0"/>
                <a:t>, Penn State Ext &amp; NSIP member</a:t>
              </a:r>
              <a:endParaRPr lang="en-US" sz="1100" dirty="0"/>
            </a:p>
          </p:txBody>
        </p:sp>
        <p:grpSp>
          <p:nvGrpSpPr>
            <p:cNvPr id="1026" name="Group 2"/>
            <p:cNvGrpSpPr>
              <a:grpSpLocks/>
            </p:cNvGrpSpPr>
            <p:nvPr/>
          </p:nvGrpSpPr>
          <p:grpSpPr bwMode="auto">
            <a:xfrm>
              <a:off x="228600" y="8458284"/>
              <a:ext cx="7162980" cy="457116"/>
              <a:chOff x="1272" y="10882"/>
              <a:chExt cx="9929" cy="382"/>
            </a:xfrm>
          </p:grpSpPr>
          <p:cxnSp>
            <p:nvCxnSpPr>
              <p:cNvPr id="1027" name="AutoShape 3"/>
              <p:cNvCxnSpPr>
                <a:cxnSpLocks noChangeShapeType="1"/>
              </p:cNvCxnSpPr>
              <p:nvPr/>
            </p:nvCxnSpPr>
            <p:spPr bwMode="auto">
              <a:xfrm>
                <a:off x="1332" y="10882"/>
                <a:ext cx="9840" cy="0"/>
              </a:xfrm>
              <a:prstGeom prst="straightConnector1">
                <a:avLst/>
              </a:prstGeom>
              <a:noFill/>
              <a:ln w="19050">
                <a:solidFill>
                  <a:srgbClr val="92D050"/>
                </a:solidFill>
                <a:round/>
                <a:headEnd/>
                <a:tailEnd/>
              </a:ln>
            </p:spPr>
          </p:cxnSp>
          <p:sp>
            <p:nvSpPr>
              <p:cNvPr id="1028" name="Text Box 4"/>
              <p:cNvSpPr txBox="1">
                <a:spLocks noChangeArrowheads="1"/>
              </p:cNvSpPr>
              <p:nvPr/>
            </p:nvSpPr>
            <p:spPr bwMode="auto">
              <a:xfrm>
                <a:off x="1272" y="10942"/>
                <a:ext cx="9929" cy="32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This work is supported by the USDA National Institute of Food and Agriculture (NIFA) Northeast Sustainable Agriculture Research and Education Program Project LNE15-342 and USDA NIFA Hatch Project 1007290.   The</a:t>
                </a:r>
                <a:r>
                  <a:rPr kumimoji="0" lang="en-US" sz="900" b="0" i="0" u="none" strike="noStrike" cap="none" normalizeH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 University of Rhode Island </a:t>
                </a:r>
                <a:r>
                  <a:rPr kumimoji="0" lang="en-US" sz="900" b="0" i="0" u="none" strike="noStrike" cap="none" normalizeH="0" baseline="0" dirty="0" smtClean="0">
                    <a:ln>
                      <a:noFill/>
                    </a:ln>
                    <a:solidFill>
                      <a:schemeClr val="tx1"/>
                    </a:solidFill>
                    <a:effectLst/>
                    <a:latin typeface="Calibri" pitchFamily="34" charset="0"/>
                    <a:cs typeface="Arial" pitchFamily="34" charset="0"/>
                  </a:rPr>
                  <a:t>provides equal program opportunity. </a:t>
                </a:r>
                <a:endParaRPr kumimoji="0" lang="en-US" sz="9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  <p:pic>
          <p:nvPicPr>
            <p:cNvPr id="1029" name="Picture 5" descr="URI_logo-282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1259544" y="8973422"/>
              <a:ext cx="1026456" cy="39917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pic>
          <p:nvPicPr>
            <p:cNvPr id="1030" name="Picture 6" descr="SARE_Northeast_CMYK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04801" y="8839200"/>
              <a:ext cx="730481" cy="663356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pic>
          <p:nvPicPr>
            <p:cNvPr id="1031" name="Picture 7" descr="vt-logo-transparent-1200x258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2971800" y="9007186"/>
              <a:ext cx="1344233" cy="289214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pic>
          <p:nvPicPr>
            <p:cNvPr id="1032" name="Picture 8" descr="PA color"/>
            <p:cNvPicPr>
              <a:picLocks noChangeAspect="1" noChangeArrowheads="1"/>
            </p:cNvPicPr>
            <p:nvPr/>
          </p:nvPicPr>
          <p:blipFill>
            <a:blip r:embed="rId7" cstate="print"/>
            <a:srcRect/>
            <a:stretch>
              <a:fillRect/>
            </a:stretch>
          </p:blipFill>
          <p:spPr bwMode="auto">
            <a:xfrm>
              <a:off x="4884420" y="8991600"/>
              <a:ext cx="1668780" cy="317068"/>
            </a:xfrm>
            <a:prstGeom prst="rect">
              <a:avLst/>
            </a:prstGeom>
            <a:noFill/>
            <a:ln w="9525" algn="in">
              <a:noFill/>
              <a:miter lim="800000"/>
              <a:headEnd/>
              <a:tailEnd/>
            </a:ln>
            <a:effectLst/>
          </p:spPr>
        </p:pic>
        <p:sp>
          <p:nvSpPr>
            <p:cNvPr id="40" name="TextBox 39"/>
            <p:cNvSpPr txBox="1"/>
            <p:nvPr/>
          </p:nvSpPr>
          <p:spPr>
            <a:xfrm>
              <a:off x="228600" y="8027313"/>
              <a:ext cx="72390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100" dirty="0" smtClean="0"/>
                <a:t>These workshops are being conducted as part of a Northeast SARE project (LNE15-342) entitled, </a:t>
              </a:r>
              <a:r>
                <a:rPr lang="en-US" sz="1100" b="1" dirty="0" smtClean="0"/>
                <a:t>New Approaches for Improving Integrated Parasite Control Strategies for Small Ruminants in the Northeast</a:t>
              </a:r>
              <a:r>
                <a:rPr lang="en-US" sz="1100" dirty="0" smtClean="0"/>
                <a:t>.  </a:t>
              </a:r>
              <a:r>
                <a:rPr lang="en-US" sz="1100" dirty="0" smtClean="0">
                  <a:hlinkClick r:id="rId8"/>
                </a:rPr>
                <a:t>http://web.uri.edu/sheepngoat/</a:t>
              </a:r>
              <a:r>
                <a:rPr lang="en-US" sz="1100" dirty="0" smtClean="0"/>
                <a:t>.</a:t>
              </a:r>
            </a:p>
          </p:txBody>
        </p:sp>
        <p:sp>
          <p:nvSpPr>
            <p:cNvPr id="19" name="TextBox 18"/>
            <p:cNvSpPr txBox="1"/>
            <p:nvPr/>
          </p:nvSpPr>
          <p:spPr>
            <a:xfrm>
              <a:off x="304800" y="2057400"/>
              <a:ext cx="4114800" cy="34163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228600" indent="-228600" algn="ctr">
                <a:lnSpc>
                  <a:spcPct val="150000"/>
                </a:lnSpc>
              </a:pPr>
              <a:r>
                <a:rPr lang="en-US" sz="1600" b="1" dirty="0" smtClean="0"/>
                <a:t>Workshop Topics 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600" dirty="0" smtClean="0"/>
                <a:t>Defining and ranking of traits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600" dirty="0" smtClean="0"/>
                <a:t>How genetic information, estimated breeding values (EBV), can assist in improving performance traits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600" dirty="0" smtClean="0"/>
                <a:t>Selection for parasite resistance in pasture raised sheep and goats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600" dirty="0" smtClean="0"/>
                <a:t>Development </a:t>
              </a:r>
              <a:r>
                <a:rPr lang="en-US" sz="1600" dirty="0"/>
                <a:t>of breeding objectives and approaches to selection of breeding animals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600" dirty="0" smtClean="0"/>
                <a:t>Fecal </a:t>
              </a:r>
              <a:r>
                <a:rPr lang="en-US" sz="1600" dirty="0"/>
                <a:t>egg count and live ultrasound </a:t>
              </a:r>
              <a:r>
                <a:rPr lang="en-US" sz="1600" dirty="0" smtClean="0"/>
                <a:t>demo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600" dirty="0" smtClean="0"/>
                <a:t>What </a:t>
              </a:r>
              <a:r>
                <a:rPr lang="en-US" sz="1600" dirty="0"/>
                <a:t>is an EBV worth</a:t>
              </a:r>
              <a:r>
                <a:rPr lang="en-US" sz="1600" dirty="0" smtClean="0"/>
                <a:t>?</a:t>
              </a:r>
            </a:p>
            <a:p>
              <a:pPr marL="285750" indent="-285750">
                <a:buFont typeface="Arial"/>
                <a:buChar char="•"/>
              </a:pPr>
              <a:r>
                <a:rPr lang="en-US" sz="1600" dirty="0" smtClean="0"/>
                <a:t>Enrolling </a:t>
              </a:r>
              <a:r>
                <a:rPr lang="en-US" sz="1600" dirty="0"/>
                <a:t>and using the NSIP System</a:t>
              </a:r>
              <a:endParaRPr lang="en-US" sz="1600" b="1" dirty="0"/>
            </a:p>
            <a:p>
              <a:pPr marL="228600" indent="-228600">
                <a:buFont typeface="+mj-lt"/>
                <a:buAutoNum type="arabicParenR"/>
              </a:pPr>
              <a:endParaRPr lang="en-US" sz="1600" dirty="0" smtClean="0"/>
            </a:p>
          </p:txBody>
        </p:sp>
        <p:cxnSp>
          <p:nvCxnSpPr>
            <p:cNvPr id="24" name="Straight Connector 23"/>
            <p:cNvCxnSpPr/>
            <p:nvPr/>
          </p:nvCxnSpPr>
          <p:spPr>
            <a:xfrm>
              <a:off x="457200" y="5257800"/>
              <a:ext cx="6781800" cy="0"/>
            </a:xfrm>
            <a:prstGeom prst="line">
              <a:avLst/>
            </a:prstGeom>
            <a:ln w="1905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pic>
          <p:nvPicPr>
            <p:cNvPr id="27" name="Picture 26" descr="NSIP_Logo-623x1024.jpg"/>
            <p:cNvPicPr>
              <a:picLocks noChangeAspect="1"/>
            </p:cNvPicPr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6781800" y="8839200"/>
              <a:ext cx="626638" cy="1029980"/>
            </a:xfrm>
            <a:prstGeom prst="rect">
              <a:avLst/>
            </a:prstGeom>
          </p:spPr>
        </p:pic>
        <p:pic>
          <p:nvPicPr>
            <p:cNvPr id="2" name="Picture 2" descr="C:\URI\Holly_Current\OREI_Petersson\webpage\logos\WVU_Title_Black.jpg"/>
            <p:cNvPicPr>
              <a:picLocks noChangeAspect="1" noChangeArrowheads="1"/>
            </p:cNvPicPr>
            <p:nvPr/>
          </p:nvPicPr>
          <p:blipFill>
            <a:blip r:embed="rId10" cstate="print"/>
            <a:srcRect/>
            <a:stretch>
              <a:fillRect/>
            </a:stretch>
          </p:blipFill>
          <p:spPr bwMode="auto">
            <a:xfrm>
              <a:off x="381000" y="9601200"/>
              <a:ext cx="2153126" cy="315754"/>
            </a:xfrm>
            <a:prstGeom prst="rect">
              <a:avLst/>
            </a:prstGeom>
            <a:noFill/>
          </p:spPr>
        </p:pic>
        <p:pic>
          <p:nvPicPr>
            <p:cNvPr id="1050" name="Picture 26"/>
            <p:cNvPicPr>
              <a:picLocks noChangeAspect="1" noChangeArrowheads="1"/>
            </p:cNvPicPr>
            <p:nvPr/>
          </p:nvPicPr>
          <p:blipFill>
            <a:blip r:embed="rId11" cstate="print"/>
            <a:srcRect/>
            <a:stretch>
              <a:fillRect/>
            </a:stretch>
          </p:blipFill>
          <p:spPr bwMode="auto">
            <a:xfrm>
              <a:off x="4572000" y="2138362"/>
              <a:ext cx="2724150" cy="1900238"/>
            </a:xfrm>
            <a:prstGeom prst="rect">
              <a:avLst/>
            </a:prstGeom>
            <a:noFill/>
            <a:ln w="6350">
              <a:solidFill>
                <a:schemeClr val="bg1">
                  <a:lumMod val="85000"/>
                </a:schemeClr>
              </a:solidFill>
            </a:ln>
          </p:spPr>
        </p:pic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12"/>
            <a:stretch>
              <a:fillRect/>
            </a:stretch>
          </p:blipFill>
          <p:spPr>
            <a:xfrm>
              <a:off x="5029200" y="9525000"/>
              <a:ext cx="1371600" cy="320499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13"/>
            <a:stretch>
              <a:fillRect/>
            </a:stretch>
          </p:blipFill>
          <p:spPr>
            <a:xfrm>
              <a:off x="2895600" y="9448800"/>
              <a:ext cx="1684213" cy="457200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1874</TotalTime>
  <Words>253</Words>
  <Application>Microsoft Office PowerPoint</Application>
  <PresentationFormat>Custom</PresentationFormat>
  <Paragraphs>28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Holly Burdett</dc:creator>
  <cp:lastModifiedBy>Marlon Knights</cp:lastModifiedBy>
  <cp:revision>90</cp:revision>
  <cp:lastPrinted>2017-01-31T12:49:31Z</cp:lastPrinted>
  <dcterms:created xsi:type="dcterms:W3CDTF">2006-08-16T00:00:00Z</dcterms:created>
  <dcterms:modified xsi:type="dcterms:W3CDTF">2018-03-28T15:02:26Z</dcterms:modified>
</cp:coreProperties>
</file>